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48" r:id="rId1"/>
    <p:sldMasterId id="2147483668" r:id="rId3"/>
  </p:sldMasterIdLst>
  <p:notesMasterIdLst>
    <p:notesMasterId r:id="rId7"/>
  </p:notesMasterIdLst>
  <p:handoutMasterIdLst>
    <p:handoutMasterId r:id="rId74"/>
  </p:handoutMasterIdLst>
  <p:sldIdLst>
    <p:sldId id="258" r:id="rId4"/>
    <p:sldId id="591" r:id="rId5"/>
    <p:sldId id="402" r:id="rId6"/>
    <p:sldId id="574" r:id="rId8"/>
    <p:sldId id="575" r:id="rId9"/>
    <p:sldId id="576" r:id="rId10"/>
    <p:sldId id="577" r:id="rId11"/>
    <p:sldId id="578" r:id="rId12"/>
    <p:sldId id="579" r:id="rId13"/>
    <p:sldId id="581" r:id="rId14"/>
    <p:sldId id="582" r:id="rId15"/>
    <p:sldId id="583" r:id="rId16"/>
    <p:sldId id="584" r:id="rId17"/>
    <p:sldId id="585" r:id="rId18"/>
    <p:sldId id="638" r:id="rId19"/>
    <p:sldId id="586" r:id="rId20"/>
    <p:sldId id="587" r:id="rId21"/>
    <p:sldId id="588" r:id="rId22"/>
    <p:sldId id="589" r:id="rId23"/>
    <p:sldId id="590" r:id="rId24"/>
    <p:sldId id="292" r:id="rId25"/>
    <p:sldId id="564" r:id="rId26"/>
    <p:sldId id="311" r:id="rId27"/>
    <p:sldId id="312" r:id="rId28"/>
    <p:sldId id="418" r:id="rId29"/>
    <p:sldId id="419" r:id="rId30"/>
    <p:sldId id="420" r:id="rId31"/>
    <p:sldId id="421" r:id="rId32"/>
    <p:sldId id="314" r:id="rId33"/>
    <p:sldId id="423" r:id="rId34"/>
    <p:sldId id="422" r:id="rId35"/>
    <p:sldId id="315" r:id="rId36"/>
    <p:sldId id="425" r:id="rId37"/>
    <p:sldId id="316" r:id="rId38"/>
    <p:sldId id="426" r:id="rId39"/>
    <p:sldId id="427" r:id="rId40"/>
    <p:sldId id="317" r:id="rId41"/>
    <p:sldId id="428" r:id="rId42"/>
    <p:sldId id="429" r:id="rId43"/>
    <p:sldId id="318" r:id="rId44"/>
    <p:sldId id="319" r:id="rId45"/>
    <p:sldId id="430" r:id="rId46"/>
    <p:sldId id="341" r:id="rId47"/>
    <p:sldId id="342" r:id="rId48"/>
    <p:sldId id="343" r:id="rId49"/>
    <p:sldId id="294" r:id="rId50"/>
    <p:sldId id="633" r:id="rId51"/>
    <p:sldId id="345" r:id="rId52"/>
    <p:sldId id="346" r:id="rId53"/>
    <p:sldId id="348" r:id="rId54"/>
    <p:sldId id="593" r:id="rId55"/>
    <p:sldId id="644" r:id="rId56"/>
    <p:sldId id="646" r:id="rId57"/>
    <p:sldId id="647" r:id="rId58"/>
    <p:sldId id="648" r:id="rId59"/>
    <p:sldId id="649" r:id="rId60"/>
    <p:sldId id="640" r:id="rId61"/>
    <p:sldId id="643" r:id="rId62"/>
    <p:sldId id="651" r:id="rId63"/>
    <p:sldId id="652" r:id="rId64"/>
    <p:sldId id="653" r:id="rId65"/>
    <p:sldId id="654" r:id="rId66"/>
    <p:sldId id="655" r:id="rId67"/>
    <p:sldId id="660" r:id="rId68"/>
    <p:sldId id="657" r:id="rId69"/>
    <p:sldId id="661" r:id="rId70"/>
    <p:sldId id="656" r:id="rId71"/>
    <p:sldId id="662" r:id="rId72"/>
    <p:sldId id="278" r:id="rId7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 id="5" name="LYS" initials="L" lastIdx="7" clrIdx="4"/>
  <p:cmAuthor id="6" name="李 云杉" initials="李" lastIdx="2"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A7E8"/>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75" d="100"/>
          <a:sy n="75" d="100"/>
        </p:scale>
        <p:origin x="-474" y="714"/>
      </p:cViewPr>
      <p:guideLst>
        <p:guide orient="horz" pos="2272"/>
        <p:guide pos="3840"/>
      </p:guideLst>
    </p:cSldViewPr>
  </p:slideViewPr>
  <p:notesTextViewPr>
    <p:cViewPr>
      <p:scale>
        <a:sx n="3" d="2"/>
        <a:sy n="3" d="2"/>
      </p:scale>
      <p:origin x="0" y="0"/>
    </p:cViewPr>
  </p:notesTextViewPr>
  <p:sorterViewPr>
    <p:cViewPr>
      <p:scale>
        <a:sx n="100" d="100"/>
        <a:sy n="100" d="100"/>
      </p:scale>
      <p:origin x="0" y="-28782"/>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8" Type="http://schemas.openxmlformats.org/officeDocument/2006/relationships/commentAuthors" Target="commentAuthors.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handoutMaster" Target="handoutMasters/handoutMaster1.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image" Target="../media/image4.png"/><Relationship Id="rId1" Type="http://schemas.openxmlformats.org/officeDocument/2006/relationships/oleObject" Target="file:///D:\2020&#24180;\N18.&#20140;&#20132;&#20250;2020\&#32032;&#26448;&#25991;&#20214;\&#20013;&#27431;&#29677;&#21015;&#25968;&#37327;.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dministrator\Desktop\&#26032;&#24314;%20Microsoft%20Excel%20&#24037;&#20316;&#34920;.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25968;&#25454;\&#26381;&#36152;&#21496;&#25968;&#25454;\2020&#24180;1-12&#26376;&#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sz="2000" b="1"/>
              <a:t>Running number</a:t>
            </a:r>
            <a:endParaRPr lang="en-US" sz="2000" b="1"/>
          </a:p>
        </c:rich>
      </c:tx>
      <c:layout/>
      <c:overlay val="0"/>
      <c:spPr>
        <a:noFill/>
        <a:ln>
          <a:noFill/>
        </a:ln>
        <a:effectLst/>
      </c:spPr>
    </c:title>
    <c:autoTitleDeleted val="0"/>
    <c:plotArea>
      <c:layout/>
      <c:barChart>
        <c:barDir val="col"/>
        <c:grouping val="clustered"/>
        <c:varyColors val="0"/>
        <c:ser>
          <c:idx val="0"/>
          <c:order val="0"/>
          <c:tx>
            <c:strRef>
              <c:f>Sheet1!$B$2</c:f>
              <c:strCache>
                <c:ptCount val="1"/>
                <c:pt idx="0">
                  <c:v>开行数量</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Sheet1!$B$3:$B$12</c:f>
              <c:numCache>
                <c:formatCode>General</c:formatCode>
                <c:ptCount val="10"/>
                <c:pt idx="0">
                  <c:v>17</c:v>
                </c:pt>
                <c:pt idx="1">
                  <c:v>42</c:v>
                </c:pt>
                <c:pt idx="2">
                  <c:v>80</c:v>
                </c:pt>
                <c:pt idx="3">
                  <c:v>308</c:v>
                </c:pt>
                <c:pt idx="4">
                  <c:v>815</c:v>
                </c:pt>
                <c:pt idx="5">
                  <c:v>1700</c:v>
                </c:pt>
                <c:pt idx="6">
                  <c:v>3673</c:v>
                </c:pt>
                <c:pt idx="7">
                  <c:v>6300</c:v>
                </c:pt>
                <c:pt idx="8">
                  <c:v>8225</c:v>
                </c:pt>
                <c:pt idx="9">
                  <c:v>12400</c:v>
                </c:pt>
              </c:numCache>
            </c:numRef>
          </c:val>
        </c:ser>
        <c:dLbls>
          <c:showLegendKey val="0"/>
          <c:showVal val="0"/>
          <c:showCatName val="0"/>
          <c:showSerName val="0"/>
          <c:showPercent val="0"/>
          <c:showBubbleSize val="0"/>
        </c:dLbls>
        <c:gapWidth val="219"/>
        <c:overlap val="-27"/>
        <c:axId val="43618688"/>
        <c:axId val="43620224"/>
      </c:barChart>
      <c:catAx>
        <c:axId val="4361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3620224"/>
        <c:crosses val="autoZero"/>
        <c:auto val="1"/>
        <c:lblAlgn val="ctr"/>
        <c:lblOffset val="100"/>
        <c:noMultiLvlLbl val="0"/>
      </c:catAx>
      <c:valAx>
        <c:axId val="4362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3618688"/>
        <c:crosses val="autoZero"/>
        <c:crossBetween val="between"/>
      </c:valAx>
      <c:spPr>
        <a:blipFill dpi="0" rotWithShape="1">
          <a:blip xmlns:r="http://schemas.openxmlformats.org/officeDocument/2006/relationships" r:embed="rId2">
            <a:alphaModFix amt="34000"/>
          </a:blip>
          <a:srcRect/>
          <a:stretch>
            <a:fillRect/>
          </a:stretch>
        </a:blip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dLbls>
            <c:dLbl>
              <c:idx val="0"/>
              <c:layout/>
              <c:tx>
                <c:rich>
                  <a:bodyPr rot="0" spcFirstLastPara="1" vertOverflow="ellipsis" vert="horz" wrap="square" lIns="38100" tIns="19050" rIns="38100" bIns="19050" anchor="ctr" anchorCtr="1"/>
                  <a:lstStyle/>
                  <a:p>
                    <a:fld id="{9b020554-5f72-4a94-b593-b1eb5dd5b0a2}" type="CATEGORYNAME">
                      <a:t>[CATEGORY NAME]</a:t>
                    </a:fld>
                    <a:r>
                      <a:t>
</a:t>
                    </a:r>
                    <a:fld id="{a201df7c-0cde-4e3e-b547-27de749ba04d}" type="VALUE">
                      <a:t>[VALUE]</a:t>
                    </a:fld>
                  </a:p>
                </c:rich>
              </c:tx>
              <c:dLblPos val="b"/>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0.0253125546806649"/>
                  <c:y val="0.0502314814814816"/>
                </c:manualLayout>
              </c:layout>
              <c:tx>
                <c:rich>
                  <a:bodyPr rot="0" spcFirstLastPara="1" vertOverflow="ellipsis" vert="horz" wrap="square" lIns="38100" tIns="19050" rIns="38100" bIns="19050" anchor="ctr" anchorCtr="1"/>
                  <a:lstStyle/>
                  <a:p>
                    <a:fld id="{24372235-bd28-4d39-88f2-2383a8923188}" type="CATEGORYNAME">
                      <a:t>[CATEGORY NAME]</a:t>
                    </a:fld>
                    <a:r>
                      <a:t>
</a:t>
                    </a:r>
                    <a:fld id="{30e78908-3291-49c2-aede-3b5df8a4378f}" type="VALUE">
                      <a:t>[VALUE]</a:t>
                    </a:fld>
                  </a:p>
                </c:rich>
              </c:tx>
              <c:dLblPos val="r"/>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0836458880139983"/>
                  <c:y val="-0.093287037037037"/>
                </c:manualLayout>
              </c:layout>
              <c:tx>
                <c:rich>
                  <a:bodyPr rot="0" spcFirstLastPara="1" vertOverflow="ellipsis" vert="horz" wrap="square" lIns="38100" tIns="19050" rIns="38100" bIns="19050" anchor="ctr" anchorCtr="1"/>
                  <a:lstStyle/>
                  <a:p>
                    <a:fld id="{1b0c3d7f-575c-4347-9f10-8bf576762e31}" type="CATEGORYNAME">
                      <a:t>[CATEGORY NAME]</a:t>
                    </a:fld>
                    <a:r>
                      <a:t>
</a:t>
                    </a:r>
                    <a:fld id="{b5d9728e-16cf-4c31-ba53-4a486be184c9}" type="VALUE">
                      <a:t>[VALUE]</a:t>
                    </a:fld>
                  </a:p>
                </c:rich>
              </c:tx>
              <c:dLblPos val="r"/>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tx>
                <c:rich>
                  <a:bodyPr rot="0" spcFirstLastPara="1" vertOverflow="ellipsis" vert="horz" wrap="square" lIns="38100" tIns="19050" rIns="38100" bIns="19050" anchor="ctr" anchorCtr="1"/>
                  <a:lstStyle/>
                  <a:p>
                    <a:fld id="{bbbde0c8-53dc-4214-8e24-7919cb88bdba}" type="CATEGORYNAME">
                      <a:t>[CATEGORY NAME]</a:t>
                    </a:fld>
                    <a:r>
                      <a:t>
</a:t>
                    </a:r>
                    <a:fld id="{61772bed-ccbc-4993-80ee-5b02245ce96b}" type="VALUE">
                      <a:t>[VALUE]</a:t>
                    </a:fld>
                  </a:p>
                </c:rich>
              </c:tx>
              <c:dLblPos val="b"/>
              <c:showLegendKey val="0"/>
              <c:showVal val="1"/>
              <c:showCatName val="1"/>
              <c:showSerName val="0"/>
              <c:showPercent val="0"/>
              <c:showBubbleSize val="0"/>
              <c:separator>
</c:separator>
              <c:extLst>
                <c:ext xmlns:c15="http://schemas.microsoft.com/office/drawing/2012/chart" uri="{CE6537A1-D6FC-4f65-9D91-7224C49458BB}"/>
              </c:extLst>
            </c:dLbl>
            <c:dLbl>
              <c:idx val="4"/>
              <c:layout/>
              <c:tx>
                <c:rich>
                  <a:bodyPr rot="0" spcFirstLastPara="1" vertOverflow="ellipsis" vert="horz" wrap="square" lIns="38100" tIns="19050" rIns="38100" bIns="19050" anchor="ctr" anchorCtr="1"/>
                  <a:lstStyle/>
                  <a:p>
                    <a:fld id="{3ce0a143-10ee-4a2e-8318-2134c275a51a}" type="CATEGORYNAME">
                      <a:t>[CATEGORY NAME]</a:t>
                    </a:fld>
                    <a:r>
                      <a:t>
</a:t>
                    </a:r>
                    <a:fld id="{aa7e89be-aa84-4cc5-b8b4-f43cb9202c6f}" type="VALUE">
                      <a:t>[VALUE]</a:t>
                    </a:fld>
                  </a:p>
                </c:rich>
              </c:tx>
              <c:dLblPos val="b"/>
              <c:showLegendKey val="0"/>
              <c:showVal val="1"/>
              <c:showCatName val="1"/>
              <c:showSerName val="0"/>
              <c:showPercent val="0"/>
              <c:showBubbleSize val="0"/>
              <c:separator>
</c:separator>
              <c:extLst>
                <c:ext xmlns:c15="http://schemas.microsoft.com/office/drawing/2012/chart" uri="{CE6537A1-D6FC-4f65-9D91-7224C49458BB}"/>
              </c:extLst>
            </c:dLbl>
            <c:dLbl>
              <c:idx val="5"/>
              <c:layout/>
              <c:tx>
                <c:rich>
                  <a:bodyPr rot="0" spcFirstLastPara="1" vertOverflow="ellipsis" vert="horz" wrap="square" lIns="38100" tIns="19050" rIns="38100" bIns="19050" anchor="ctr" anchorCtr="1"/>
                  <a:lstStyle/>
                  <a:p>
                    <a:fld id="{29503a59-e4a9-42d0-b048-feaf3fd0c43b}" type="CATEGORYNAME">
                      <a:t>[CATEGORY NAME]</a:t>
                    </a:fld>
                    <a:r>
                      <a:t>
</a:t>
                    </a:r>
                    <a:fld id="{9822eea2-93c7-4082-9f63-1134c1b9ac91}" type="VALUE">
                      <a:t>[VALUE]</a:t>
                    </a:fld>
                  </a:p>
                </c:rich>
              </c:tx>
              <c:dLblPos val="b"/>
              <c:showLegendKey val="0"/>
              <c:showVal val="1"/>
              <c:showCatName val="1"/>
              <c:showSerName val="0"/>
              <c:showPercent val="0"/>
              <c:showBubbleSize val="0"/>
              <c:separator>
</c:separator>
              <c:extLst>
                <c:ext xmlns:c15="http://schemas.microsoft.com/office/drawing/2012/chart" uri="{CE6537A1-D6FC-4f65-9D91-7224C49458BB}"/>
              </c:extLst>
            </c:dLbl>
            <c:dLbl>
              <c:idx val="6"/>
              <c:layout>
                <c:manualLayout>
                  <c:x val="-0.0185903324584427"/>
                  <c:y val="0.084919072615923"/>
                </c:manualLayout>
              </c:layout>
              <c:tx>
                <c:rich>
                  <a:bodyPr rot="0" spcFirstLastPara="1" vertOverflow="ellipsis" vert="horz" wrap="square" lIns="38100" tIns="19050" rIns="38100" bIns="19050" anchor="ctr" anchorCtr="1"/>
                  <a:lstStyle/>
                  <a:p>
                    <a:fld id="{5ff92d6f-321d-4668-b040-cd8adf620a75}" type="CATEGORYNAME">
                      <a:t>[CATEGORY NAME]</a:t>
                    </a:fld>
                    <a:r>
                      <a:t>
</a:t>
                    </a:r>
                    <a:fld id="{796565ee-45fc-445b-9f36-e3542f34e059}" type="VALUE">
                      <a:t>[VALUE]</a:t>
                    </a:fld>
                  </a:p>
                </c:rich>
              </c:tx>
              <c:dLblPos val="r"/>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layout/>
              <c:tx>
                <c:rich>
                  <a:bodyPr rot="0" spcFirstLastPara="1" vertOverflow="ellipsis" vert="horz" wrap="square" lIns="38100" tIns="19050" rIns="38100" bIns="19050" anchor="ctr" anchorCtr="1"/>
                  <a:lstStyle/>
                  <a:p>
                    <a:fld id="{8d653bc5-2404-41e9-8b48-b5c32a1d895d}" type="CATEGORYNAME">
                      <a:t>[CATEGORY NAME]</a:t>
                    </a:fld>
                    <a:r>
                      <a:t>
</a:t>
                    </a:r>
                    <a:fld id="{25356065-964f-48c0-b7b8-16fe596aad19}" type="VALUE">
                      <a:t>[VALUE]</a:t>
                    </a:fld>
                  </a:p>
                </c:rich>
              </c:tx>
              <c:dLblPos val="b"/>
              <c:showLegendKey val="0"/>
              <c:showVal val="1"/>
              <c:showCatName val="1"/>
              <c:showSerName val="0"/>
              <c:showPercent val="0"/>
              <c:showBubbleSize val="0"/>
              <c:separator>
</c:separator>
              <c:extLst>
                <c:ext xmlns:c15="http://schemas.microsoft.com/office/drawing/2012/chart" uri="{CE6537A1-D6FC-4f65-9D91-7224C49458BB}"/>
              </c:extLst>
            </c:dLbl>
            <c:dLbl>
              <c:idx val="8"/>
              <c:layout/>
              <c:tx>
                <c:rich>
                  <a:bodyPr rot="0" spcFirstLastPara="1" vertOverflow="ellipsis" vert="horz" wrap="square" lIns="38100" tIns="19050" rIns="38100" bIns="19050" anchor="ctr" anchorCtr="1"/>
                  <a:lstStyle/>
                  <a:p>
                    <a:fld id="{4282eb28-1e7a-4564-a75b-a4c60dceca31}" type="CATEGORYNAME">
                      <a:t>[CATEGORY NAME]</a:t>
                    </a:fld>
                    <a:r>
                      <a:t>
</a:t>
                    </a:r>
                    <a:fld id="{0ab083b0-7dfe-41c8-995c-d501211f2461}" type="VALUE">
                      <a:t>[VALUE]</a:t>
                    </a:fld>
                  </a:p>
                </c:rich>
              </c:tx>
              <c:dLblPos val="b"/>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0"/>
                  <c:y val="0.0617709244677749"/>
                </c:manualLayout>
              </c:layout>
              <c:tx>
                <c:rich>
                  <a:bodyPr rot="0" spcFirstLastPara="1" vertOverflow="ellipsis" vert="horz" wrap="square" lIns="38100" tIns="19050" rIns="38100" bIns="19050" anchor="ctr" anchorCtr="1"/>
                  <a:lstStyle/>
                  <a:p>
                    <a:fld id="{1fde6d2a-c834-426d-abc3-e61dc200b88b}" type="CATEGORYNAME">
                      <a:t>[CATEGORY NAME]</a:t>
                    </a:fld>
                    <a:r>
                      <a:t>
</a:t>
                    </a:r>
                    <a:fld id="{1b6ddf1c-e31f-4b90-aed3-4f0c5ce32cf2}" type="VALUE">
                      <a:t>[VALUE]</a:t>
                    </a:fld>
                  </a:p>
                </c:rich>
              </c:tx>
              <c:dLblPos val="r"/>
              <c:showLegendKey val="0"/>
              <c:showVal val="1"/>
              <c:showCatName val="1"/>
              <c:showSerName val="0"/>
              <c:showPercent val="0"/>
              <c:showBubbleSize val="0"/>
              <c:separator>
</c:separator>
              <c:extLst>
                <c:ext xmlns:c15="http://schemas.microsoft.com/office/drawing/2012/chart" uri="{CE6537A1-D6FC-4f65-9D91-7224C49458BB}">
                  <c15:layout/>
                </c:ext>
              </c:extLst>
            </c:dLbl>
            <c:dLbl>
              <c:idx val="10"/>
              <c:layout/>
              <c:tx>
                <c:rich>
                  <a:bodyPr rot="0" spcFirstLastPara="1" vertOverflow="ellipsis" vert="horz" wrap="square" lIns="38100" tIns="19050" rIns="38100" bIns="19050" anchor="ctr" anchorCtr="1"/>
                  <a:lstStyle/>
                  <a:p>
                    <a:fld id="{2e9881ce-a2cf-40eb-83ba-4fd5a58b8c0f}" type="CATEGORYNAME">
                      <a:t>[CATEGORY NAME]</a:t>
                    </a:fld>
                    <a:r>
                      <a:t>
</a:t>
                    </a:r>
                    <a:fld id="{000eda07-3406-46b2-ab2d-a09c5b67ed3e}" type="VALUE">
                      <a:t>[VALUE]</a:t>
                    </a:fld>
                  </a:p>
                </c:rich>
              </c:tx>
              <c:dLblPos val="b"/>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b"/>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xVal>
            <c:strRef>
              <c:f>Sheet1!$A$3:$K$3</c:f>
              <c:strCache>
                <c:ptCount val="11"/>
                <c:pt idx="0">
                  <c:v>世界</c:v>
                </c:pt>
                <c:pt idx="1">
                  <c:v>美国</c:v>
                </c:pt>
                <c:pt idx="2">
                  <c:v>英国</c:v>
                </c:pt>
                <c:pt idx="3">
                  <c:v>德国</c:v>
                </c:pt>
                <c:pt idx="4">
                  <c:v>中国</c:v>
                </c:pt>
                <c:pt idx="5">
                  <c:v>荷兰</c:v>
                </c:pt>
                <c:pt idx="6">
                  <c:v>法国</c:v>
                </c:pt>
                <c:pt idx="7">
                  <c:v>爱尔兰</c:v>
                </c:pt>
                <c:pt idx="8">
                  <c:v>印度</c:v>
                </c:pt>
                <c:pt idx="9">
                  <c:v>新加坡</c:v>
                </c:pt>
                <c:pt idx="10">
                  <c:v>日本</c:v>
                </c:pt>
              </c:strCache>
            </c:strRef>
          </c:xVal>
          <c:yVal>
            <c:numRef>
              <c:f>Sheet1!$A$4:$K$4</c:f>
              <c:numCache>
                <c:formatCode>0.0%</c:formatCode>
                <c:ptCount val="11"/>
                <c:pt idx="0">
                  <c:v>0.215820436105431</c:v>
                </c:pt>
                <c:pt idx="1">
                  <c:v>0.230557573656221</c:v>
                </c:pt>
                <c:pt idx="2">
                  <c:v>0.338365988117691</c:v>
                </c:pt>
                <c:pt idx="3">
                  <c:v>0.195427209889596</c:v>
                </c:pt>
                <c:pt idx="4">
                  <c:v>0.124650236691852</c:v>
                </c:pt>
                <c:pt idx="5">
                  <c:v>0.279103885130346</c:v>
                </c:pt>
                <c:pt idx="6">
                  <c:v>0.311688987946959</c:v>
                </c:pt>
                <c:pt idx="7">
                  <c:v>0.666034625095953</c:v>
                </c:pt>
                <c:pt idx="8">
                  <c:v>0.353921098563498</c:v>
                </c:pt>
                <c:pt idx="9">
                  <c:v>0.342399398212875</c:v>
                </c:pt>
                <c:pt idx="10">
                  <c:v>0.214637320131209</c:v>
                </c:pt>
              </c:numCache>
            </c:numRef>
          </c:yVal>
          <c:smooth val="0"/>
        </c:ser>
        <c:dLbls>
          <c:showLegendKey val="0"/>
          <c:showVal val="0"/>
          <c:showCatName val="0"/>
          <c:showSerName val="0"/>
          <c:showPercent val="0"/>
          <c:showBubbleSize val="0"/>
        </c:dLbls>
        <c:axId val="93746688"/>
        <c:axId val="93748224"/>
      </c:scatterChart>
      <c:valAx>
        <c:axId val="9374668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748224"/>
        <c:crosses val="autoZero"/>
        <c:crossBetween val="midCat"/>
      </c:valAx>
      <c:valAx>
        <c:axId val="93748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746688"/>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0"/>
              <c:layout>
                <c:manualLayout>
                  <c:x val="-0.0633128456361979"/>
                  <c:y val="0.120763878010204"/>
                </c:manualLayout>
              </c:layout>
              <c:tx>
                <c:rich>
                  <a:bodyPr rot="0" spcFirstLastPara="1" vertOverflow="ellipsis" vert="horz" wrap="square" lIns="38100" tIns="19050" rIns="38100" bIns="19050" anchor="ctr" anchorCtr="1"/>
                  <a:lstStyle/>
                  <a:p>
                    <a:fld id="{f5f66d95-d45d-4840-8110-682db3a306bd}"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0865419745042565"/>
                  <c:y val="-0.0653019648831394"/>
                </c:manualLayout>
              </c:layout>
              <c:tx>
                <c:rich>
                  <a:bodyPr rot="0" spcFirstLastPara="1" vertOverflow="ellipsis" vert="horz" wrap="square" lIns="38100" tIns="19050" rIns="38100" bIns="19050" anchor="ctr" anchorCtr="1"/>
                  <a:lstStyle/>
                  <a:p>
                    <a:fld id="{66005ff3-3dac-469c-a5e3-a14be4997736}"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tx>
                <c:rich>
                  <a:bodyPr rot="0" spcFirstLastPara="1" vertOverflow="ellipsis" vert="horz" wrap="square" lIns="38100" tIns="19050" rIns="38100" bIns="19050" anchor="ctr" anchorCtr="1"/>
                  <a:lstStyle/>
                  <a:p>
                    <a:fld id="{f20f96f9-e6b2-49a4-b530-1977fdeccce2}"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3"/>
              <c:layout>
                <c:manualLayout>
                  <c:x val="0.0237735298121867"/>
                  <c:y val="0"/>
                </c:manualLayout>
              </c:layout>
              <c:tx>
                <c:rich>
                  <a:bodyPr rot="0" spcFirstLastPara="1" vertOverflow="ellipsis" vert="horz" wrap="square" lIns="38100" tIns="19050" rIns="38100" bIns="19050" anchor="ctr" anchorCtr="1"/>
                  <a:lstStyle/>
                  <a:p>
                    <a:fld id="{0eb94f73-76ea-4c36-8098-05ac50af1905}"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0.0849257365504558"/>
                  <c:y val="0"/>
                </c:manualLayout>
              </c:layout>
              <c:tx>
                <c:rich>
                  <a:bodyPr rot="0" spcFirstLastPara="1" vertOverflow="ellipsis" vert="horz" wrap="square" lIns="38100" tIns="19050" rIns="38100" bIns="19050" anchor="ctr" anchorCtr="1"/>
                  <a:lstStyle/>
                  <a:p>
                    <a:fld id="{daa6156f-3f0e-4848-8268-0c74a3df9233}"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5"/>
              <c:layout>
                <c:manualLayout>
                  <c:x val="-0.0718991280037055"/>
                  <c:y val="-0.057946039236427"/>
                </c:manualLayout>
              </c:layout>
              <c:tx>
                <c:rich>
                  <a:bodyPr rot="0" spcFirstLastPara="1" vertOverflow="ellipsis" vert="horz" wrap="square" lIns="38100" tIns="19050" rIns="38100" bIns="19050" anchor="ctr" anchorCtr="1"/>
                  <a:lstStyle/>
                  <a:p>
                    <a:fld id="{cac08da2-650e-4ff5-a9c9-5be5de8c09af}"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6"/>
              <c:layout>
                <c:manualLayout>
                  <c:x val="0.00839057485970312"/>
                  <c:y val="0.0402643814933129"/>
                </c:manualLayout>
              </c:layout>
              <c:tx>
                <c:rich>
                  <a:bodyPr rot="0" spcFirstLastPara="1" vertOverflow="ellipsis" vert="horz" wrap="square" lIns="38100" tIns="19050" rIns="38100" bIns="19050" anchor="ctr" anchorCtr="1"/>
                  <a:lstStyle/>
                  <a:p>
                    <a:fld id="{c019976a-acd8-468b-913f-1772055c318b}"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7"/>
              <c:layout>
                <c:manualLayout>
                  <c:x val="-0.0138888258248805"/>
                  <c:y val="0.036743434633306"/>
                </c:manualLayout>
              </c:layout>
              <c:tx>
                <c:rich>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r>
                      <a:rPr lang="en-US" altLang="zh-CN" sz="900" b="0" i="0" u="none" strike="noStrike" baseline="0" dirty="0">
                        <a:effectLst/>
                      </a:rPr>
                      <a:t>Personal, cultural and entertainment services</a:t>
                    </a:r>
                    <a:endParaRPr lang="en-US" altLang="zh-CN" sz="900" b="0" i="0" u="none" strike="noStrike" baseline="0" dirty="0">
                      <a:effectLst/>
                    </a:endParaRPr>
                  </a:p>
                  <a:p>
                    <a:pPr>
                      <a:defRPr lang="zh-CN" sz="900" b="0" i="0" u="none" strike="noStrike" kern="1200" baseline="0">
                        <a:solidFill>
                          <a:schemeClr val="tx1">
                            <a:lumMod val="75000"/>
                            <a:lumOff val="25000"/>
                          </a:schemeClr>
                        </a:solidFill>
                        <a:latin typeface="+mn-lt"/>
                        <a:ea typeface="+mn-ea"/>
                        <a:cs typeface="+mn-cs"/>
                      </a:defRPr>
                    </a:pPr>
                    <a:r>
                      <a:rPr lang="en-US" altLang="zh-CN" dirty="0"/>
                      <a:t>0.7%</a:t>
                    </a:r>
                    <a:endParaRPr lang="en-US" altLang="zh-CN" dirty="0"/>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8"/>
              <c:layout>
                <c:manualLayout>
                  <c:x val="-0.00739708194564933"/>
                  <c:y val="-0.0516728009924957"/>
                </c:manualLayout>
              </c:layout>
              <c:tx>
                <c:rich>
                  <a:bodyPr rot="0" spcFirstLastPara="1" vertOverflow="ellipsis" vert="horz" wrap="square" lIns="38100" tIns="19050" rIns="38100" bIns="19050" anchor="ctr" anchorCtr="1"/>
                  <a:lstStyle/>
                  <a:p>
                    <a:fld id="{567f024b-0f6b-47dc-846b-2443e6eb9311}"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9"/>
              <c:layout>
                <c:manualLayout>
                  <c:x val="-0.00579468023477103"/>
                  <c:y val="-0.12568702926165"/>
                </c:manualLayout>
              </c:layout>
              <c:tx>
                <c:rich>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r>
                      <a:rPr lang="en-US" altLang="zh-CN" dirty="0"/>
                      <a:t>Reprocessing</a:t>
                    </a:r>
                    <a:r>
                      <a:rPr lang="en-US" altLang="zh-CN" baseline="0" dirty="0"/>
                      <a:t> services</a:t>
                    </a:r>
                    <a:endParaRPr lang="en-US" altLang="zh-CN" baseline="0" dirty="0"/>
                  </a:p>
                  <a:p>
                    <a:pPr>
                      <a:defRPr lang="zh-CN" sz="900" b="0" i="0" u="none" strike="noStrike" kern="1200" baseline="0">
                        <a:solidFill>
                          <a:schemeClr val="tx1">
                            <a:lumMod val="75000"/>
                            <a:lumOff val="25000"/>
                          </a:schemeClr>
                        </a:solidFill>
                        <a:latin typeface="+mn-lt"/>
                        <a:ea typeface="+mn-ea"/>
                        <a:cs typeface="+mn-cs"/>
                      </a:defRPr>
                    </a:pPr>
                    <a:r>
                      <a:rPr lang="en-US" altLang="zh-CN" dirty="0"/>
                      <a:t>2.6%</a:t>
                    </a:r>
                    <a:endParaRPr lang="en-US" altLang="zh-CN" dirty="0"/>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0"/>
              <c:layout/>
              <c:tx>
                <c:rich>
                  <a:bodyPr rot="0" spcFirstLastPara="1" vertOverflow="ellipsis" vert="horz" wrap="square" lIns="38100" tIns="19050" rIns="38100" bIns="19050" anchor="ctr" anchorCtr="1"/>
                  <a:lstStyle/>
                  <a:p>
                    <a:fld id="{1983f583-95df-441d-9fa9-11d9bc4041bb}"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1"/>
              <c:layout/>
              <c:tx>
                <c:rich>
                  <a:bodyPr rot="0" spcFirstLastPara="1" vertOverflow="ellipsis" vert="horz" wrap="square" lIns="38100" tIns="19050" rIns="38100" bIns="19050" anchor="ctr" anchorCtr="1"/>
                  <a:lstStyle/>
                  <a:p>
                    <a:fld id="{caaf85a6-96c6-40eb-bfa2-8583ea309d8e}"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'1-12$ '!$A$6:$A$17</c:f>
              <c:strCache>
                <c:ptCount val="12"/>
                <c:pt idx="0">
                  <c:v>运输</c:v>
                </c:pt>
                <c:pt idx="1">
                  <c:v>旅行</c:v>
                </c:pt>
                <c:pt idx="2">
                  <c:v>建筑</c:v>
                </c:pt>
                <c:pt idx="3">
                  <c:v>保险服务</c:v>
                </c:pt>
                <c:pt idx="4">
                  <c:v>金融服务</c:v>
                </c:pt>
                <c:pt idx="5">
                  <c:v>电信、计算机和信息服务</c:v>
                </c:pt>
                <c:pt idx="6">
                  <c:v>知识产权使用费</c:v>
                </c:pt>
                <c:pt idx="7">
                  <c:v>个人、文化和娱乐服务</c:v>
                </c:pt>
                <c:pt idx="8">
                  <c:v>维护和维修服务</c:v>
                </c:pt>
                <c:pt idx="9">
                  <c:v>加工服务</c:v>
                </c:pt>
                <c:pt idx="10">
                  <c:v>其他商业服务</c:v>
                </c:pt>
                <c:pt idx="11">
                  <c:v>政府服务</c:v>
                </c:pt>
              </c:strCache>
            </c:strRef>
          </c:cat>
          <c:val>
            <c:numRef>
              <c:f>'1-12$ '!$B$6:$B$17</c:f>
              <c:numCache>
                <c:formatCode>0.0_ </c:formatCode>
                <c:ptCount val="12"/>
                <c:pt idx="0">
                  <c:v>1512.81178391174</c:v>
                </c:pt>
                <c:pt idx="1">
                  <c:v>1477.74634063783</c:v>
                </c:pt>
                <c:pt idx="2">
                  <c:v>332.843259845295</c:v>
                </c:pt>
                <c:pt idx="3">
                  <c:v>177.217446852635</c:v>
                </c:pt>
                <c:pt idx="4">
                  <c:v>73.5932030629436</c:v>
                </c:pt>
                <c:pt idx="5">
                  <c:v>937.33737931707</c:v>
                </c:pt>
                <c:pt idx="6">
                  <c:v>463.1116530813</c:v>
                </c:pt>
                <c:pt idx="7">
                  <c:v>43.2307053666353</c:v>
                </c:pt>
                <c:pt idx="8">
                  <c:v>110.2146805004</c:v>
                </c:pt>
                <c:pt idx="9">
                  <c:v>175.32134312389</c:v>
                </c:pt>
                <c:pt idx="10">
                  <c:v>1253.06895324126</c:v>
                </c:pt>
                <c:pt idx="11">
                  <c:v>60.668176664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B456496-220F-4E88-B952-D86A108E96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A3CC3812-C219-4F20-A348-163E4EDBD4A8}">
      <dgm:prSet phldrT="[文本]" phldr="0" custT="1"/>
      <dgm:spPr/>
      <dgm:t>
        <a:bodyPr vert="horz" wrap="square"/>
        <a:p>
          <a:pPr>
            <a:lnSpc>
              <a:spcPct val="100000"/>
            </a:lnSpc>
            <a:spcBef>
              <a:spcPct val="0"/>
            </a:spcBef>
            <a:spcAft>
              <a:spcPct val="35000"/>
            </a:spcAft>
          </a:pPr>
          <a:r>
            <a:rPr lang="en-US" sz="1200" b="1" dirty="0">
              <a:solidFill>
                <a:schemeClr val="tx1">
                  <a:lumMod val="95000"/>
                  <a:lumOff val="5000"/>
                </a:schemeClr>
              </a:solidFill>
              <a:latin typeface="+mj-ea"/>
              <a:ea typeface="+mj-ea"/>
              <a:cs typeface="Times New Roman" panose="02020603050405020304" pitchFamily="18" charset="0"/>
            </a:rPr>
            <a:t>2016 </a:t>
          </a:r>
          <a:r>
            <a:rPr lang="en-US" sz="1200" b="1" i="1" dirty="0">
              <a:solidFill>
                <a:schemeClr val="tx1">
                  <a:lumMod val="95000"/>
                  <a:lumOff val="5000"/>
                </a:schemeClr>
              </a:solidFill>
              <a:latin typeface="+mj-ea"/>
              <a:ea typeface="+mj-ea"/>
              <a:cs typeface="Times New Roman" panose="02020603050405020304" pitchFamily="18" charset="0"/>
            </a:rPr>
            <a:t>Trade In Services Innovative Development Pilot Program</a:t>
          </a:r>
          <a:r>
            <a:rPr lang="en-US" sz="1200" b="1" i="1" dirty="0">
              <a:solidFill>
                <a:schemeClr val="tx1">
                  <a:lumMod val="95000"/>
                  <a:lumOff val="5000"/>
                </a:schemeClr>
              </a:solidFill>
              <a:latin typeface="+mj-ea"/>
              <a:ea typeface="+mj-ea"/>
              <a:cs typeface="Times New Roman" panose="02020603050405020304" pitchFamily="18" charset="0"/>
            </a:rPr>
            <a:t/>
          </a:r>
          <a:endParaRPr lang="en-US" sz="1200" b="1" i="1" dirty="0">
            <a:solidFill>
              <a:schemeClr val="tx1">
                <a:lumMod val="95000"/>
                <a:lumOff val="5000"/>
              </a:schemeClr>
            </a:solidFill>
            <a:latin typeface="+mj-ea"/>
            <a:ea typeface="+mj-ea"/>
            <a:cs typeface="Times New Roman" panose="02020603050405020304" pitchFamily="18" charset="0"/>
          </a:endParaRPr>
        </a:p>
        <a:p>
          <a:pPr>
            <a:lnSpc>
              <a:spcPct val="100000"/>
            </a:lnSpc>
            <a:spcBef>
              <a:spcPct val="0"/>
            </a:spcBef>
            <a:spcAft>
              <a:spcPct val="35000"/>
            </a:spcAft>
          </a:pPr>
          <a:r>
            <a:rPr lang="en-US" sz="1200" b="1" dirty="0">
              <a:solidFill>
                <a:schemeClr val="tx1">
                  <a:lumMod val="95000"/>
                  <a:lumOff val="5000"/>
                </a:schemeClr>
              </a:solidFill>
              <a:latin typeface="+mj-ea"/>
              <a:ea typeface="+mj-ea"/>
              <a:cs typeface="Times New Roman" panose="02020603050405020304" pitchFamily="18" charset="0"/>
            </a:rPr>
            <a:t>Explore and perfect the statistics on trade in services system</a:t>
          </a:r>
          <a:r>
            <a:rPr sz="800"/>
            <a:t/>
          </a:r>
          <a:endParaRPr sz="800"/>
        </a:p>
      </dgm:t>
    </dgm:pt>
    <dgm:pt modelId="{8A1B90C8-F254-47CD-BC03-6B85CED400C2}" cxnId="{F8E58F44-B032-48E7-AAE0-E29A34A46AB3}" type="parTrans">
      <dgm:prSet/>
      <dgm:spPr/>
      <dgm:t>
        <a:bodyPr/>
        <a:lstStyle/>
        <a:p>
          <a:endParaRPr lang="zh-CN" altLang="en-US"/>
        </a:p>
      </dgm:t>
    </dgm:pt>
    <dgm:pt modelId="{4F291F2E-9427-4861-995B-C1AA480B934D}" cxnId="{F8E58F44-B032-48E7-AAE0-E29A34A46AB3}" type="sibTrans">
      <dgm:prSet/>
      <dgm:spPr/>
      <dgm:t>
        <a:bodyPr/>
        <a:lstStyle/>
        <a:p>
          <a:endParaRPr lang="zh-CN" altLang="en-US"/>
        </a:p>
      </dgm:t>
    </dgm:pt>
    <dgm:pt modelId="{4A4DA0D0-721B-48CB-9EF1-114CFA7574C2}">
      <dgm:prSet phldrT="[文本]" custT="1"/>
      <dgm:spPr/>
      <dgm:t>
        <a:bodyPr/>
        <a:lstStyle/>
        <a:p>
          <a:pPr algn="just">
            <a:lnSpc>
              <a:spcPct val="150000"/>
            </a:lnSpc>
          </a:pPr>
          <a:r>
            <a:rPr lang="en-US" sz="900" dirty="0">
              <a:latin typeface="宋体" panose="02010600030101010101" pitchFamily="2" charset="-122"/>
              <a:ea typeface="宋体" panose="02010600030101010101" pitchFamily="2" charset="-122"/>
            </a:rPr>
            <a:t>Establish a statistical monitoring, operation and analysis system, expand basic data sources, and integrate statistical information on trade in services from various departments to achieve common sharing. Innovative statistical methods, improve the direct reporting of key enterprise data, innovate data collection methods, expand statistical coverage, and realize complete coverage. Explore and establish the full-aperture statistics on the four modes of trade in services (cross-border supply, consumption abroad, commercial presence and movement of natural persons).</a:t>
          </a:r>
        </a:p>
      </dgm:t>
    </dgm:pt>
    <dgm:pt modelId="{71A6A9C6-05D7-4D31-8401-7D7AB9837D7E}" cxnId="{3765661C-9DE3-4B0A-9D07-5F89EC5E7E2F}" type="parTrans">
      <dgm:prSet/>
      <dgm:spPr/>
      <dgm:t>
        <a:bodyPr/>
        <a:lstStyle/>
        <a:p>
          <a:endParaRPr lang="zh-CN" altLang="en-US"/>
        </a:p>
      </dgm:t>
    </dgm:pt>
    <dgm:pt modelId="{1FE75C54-33FD-4CCB-B199-0375A3EE26AC}" cxnId="{3765661C-9DE3-4B0A-9D07-5F89EC5E7E2F}" type="sibTrans">
      <dgm:prSet/>
      <dgm:spPr/>
      <dgm:t>
        <a:bodyPr/>
        <a:lstStyle/>
        <a:p>
          <a:endParaRPr lang="zh-CN" altLang="en-US"/>
        </a:p>
      </dgm:t>
    </dgm:pt>
    <dgm:pt modelId="{C3EF4886-0FF6-4135-A835-52D2558CB021}">
      <dgm:prSet phldrT="[文本]" custT="1"/>
      <dgm:spPr/>
      <dgm:t>
        <a:bodyPr/>
        <a:lstStyle/>
        <a:p>
          <a:pPr>
            <a:lnSpc>
              <a:spcPct val="100000"/>
            </a:lnSpc>
          </a:pPr>
          <a:endParaRPr lang="en-US" altLang="zh-CN" sz="1200" dirty="0">
            <a:latin typeface="宋体" panose="02010600030101010101" pitchFamily="2" charset="-122"/>
            <a:ea typeface="宋体" panose="02010600030101010101" pitchFamily="2" charset="-122"/>
            <a:cs typeface="Times New Roman" panose="02020603050405020304" pitchFamily="18" charset="0"/>
          </a:endParaRPr>
        </a:p>
        <a:p>
          <a:pPr>
            <a:lnSpc>
              <a:spcPct val="100000"/>
            </a:lnSpc>
          </a:pPr>
          <a:r>
            <a:rPr lang="en-US" sz="1200" b="1" u="none" dirty="0">
              <a:solidFill>
                <a:schemeClr val="tx1">
                  <a:lumMod val="95000"/>
                  <a:lumOff val="5000"/>
                </a:schemeClr>
              </a:solidFill>
              <a:latin typeface="+mj-ea"/>
              <a:ea typeface="+mj-ea"/>
              <a:cs typeface="Times New Roman" panose="02020603050405020304" pitchFamily="18" charset="0"/>
            </a:rPr>
            <a:t>2018 </a:t>
          </a:r>
          <a:r>
            <a:rPr lang="en-US" sz="1200" b="1" i="1" u="none" dirty="0">
              <a:solidFill>
                <a:schemeClr val="tx1">
                  <a:lumMod val="95000"/>
                  <a:lumOff val="5000"/>
                </a:schemeClr>
              </a:solidFill>
              <a:latin typeface="+mj-ea"/>
              <a:ea typeface="+mj-ea"/>
              <a:cs typeface="Times New Roman" panose="02020603050405020304" pitchFamily="18" charset="0"/>
            </a:rPr>
            <a:t>Overall Plan for the Deepening of the Pilot Program of Innovative Development of Trade in Services </a:t>
          </a:r>
          <a:r>
            <a:rPr lang="en-US" sz="1200" b="1" u="none" dirty="0">
              <a:solidFill>
                <a:schemeClr val="tx1">
                  <a:lumMod val="95000"/>
                  <a:lumOff val="5000"/>
                </a:schemeClr>
              </a:solidFill>
              <a:latin typeface="+mj-ea"/>
              <a:ea typeface="+mj-ea"/>
              <a:cs typeface="Times New Roman" panose="02020603050405020304" pitchFamily="18" charset="0"/>
            </a:rPr>
            <a:t>Further improve the statistical system</a:t>
          </a:r>
        </a:p>
        <a:p>
          <a:pPr>
            <a:lnSpc>
              <a:spcPct val="90000"/>
            </a:lnSpc>
          </a:pPr>
          <a:endParaRPr lang="zh-CN" altLang="en-US" sz="1200" dirty="0"/>
        </a:p>
      </dgm:t>
    </dgm:pt>
    <dgm:pt modelId="{3E477FD6-D152-4C19-8EA2-C0DC2EB8AE73}" cxnId="{D586E0F2-DBF6-4B32-B71A-43294E2B8449}" type="parTrans">
      <dgm:prSet/>
      <dgm:spPr/>
      <dgm:t>
        <a:bodyPr/>
        <a:lstStyle/>
        <a:p>
          <a:endParaRPr lang="zh-CN" altLang="en-US"/>
        </a:p>
      </dgm:t>
    </dgm:pt>
    <dgm:pt modelId="{CBAC8885-A726-476D-9196-1C65B09FBEB5}" cxnId="{D586E0F2-DBF6-4B32-B71A-43294E2B8449}" type="sibTrans">
      <dgm:prSet/>
      <dgm:spPr/>
      <dgm:t>
        <a:bodyPr/>
        <a:lstStyle/>
        <a:p>
          <a:endParaRPr lang="zh-CN" altLang="en-US"/>
        </a:p>
      </dgm:t>
    </dgm:pt>
    <dgm:pt modelId="{B9F03A7C-ACAF-4C92-87E6-0C06F27F9DE4}">
      <dgm:prSet phldrT="[文本]" custT="1"/>
      <dgm:spPr/>
      <dgm:t>
        <a:bodyPr/>
        <a:lstStyle/>
        <a:p>
          <a:pPr algn="just">
            <a:lnSpc>
              <a:spcPct val="150000"/>
            </a:lnSpc>
          </a:pPr>
          <a:r>
            <a:rPr lang="en-US" sz="900" dirty="0">
              <a:latin typeface="宋体" panose="02010600030101010101" pitchFamily="2" charset="-122"/>
              <a:ea typeface="宋体" panose="02010600030101010101" pitchFamily="2" charset="-122"/>
            </a:rPr>
            <a:t>Improve the statistical monitoring, operation and analysis system of trade in services, establish and improve the direct reporting system of key enterprises of trade in services, carry out direct reporting of statistical data of key enterprises, appropriately increase the number of monitoring enterprises, carry out foreign FATS in pilot areas, and achieve full coverage of direct reporting of service trade enterprises of system importance. Establish a system of information sharing and data exchange among government departments, and realize data sharing of relevant work of the member units of the coordination mechanism of trade in services development.</a:t>
          </a:r>
        </a:p>
      </dgm:t>
    </dgm:pt>
    <dgm:pt modelId="{B199824B-F7FC-44E1-8B53-F3370D3ABF60}" cxnId="{1C6947D0-C6C5-463A-BEEF-018EAF2E56F9}" type="parTrans">
      <dgm:prSet/>
      <dgm:spPr/>
      <dgm:t>
        <a:bodyPr/>
        <a:lstStyle/>
        <a:p>
          <a:endParaRPr lang="zh-CN" altLang="en-US"/>
        </a:p>
      </dgm:t>
    </dgm:pt>
    <dgm:pt modelId="{4A90C2C2-9C96-4999-ACEF-2736952A50E0}" cxnId="{1C6947D0-C6C5-463A-BEEF-018EAF2E56F9}" type="sibTrans">
      <dgm:prSet/>
      <dgm:spPr/>
      <dgm:t>
        <a:bodyPr/>
        <a:lstStyle/>
        <a:p>
          <a:endParaRPr lang="zh-CN" altLang="en-US"/>
        </a:p>
      </dgm:t>
    </dgm:pt>
    <dgm:pt modelId="{02983899-F06E-40EF-AAC7-41B38AD7BB20}">
      <dgm:prSet phldrT="[文本]" phldr="0" custT="1"/>
      <dgm:spPr/>
      <dgm:t>
        <a:bodyPr vert="horz" wrap="square"/>
        <a:p>
          <a:pPr>
            <a:lnSpc>
              <a:spcPct val="100000"/>
            </a:lnSpc>
            <a:spcBef>
              <a:spcPct val="0"/>
            </a:spcBef>
            <a:spcAft>
              <a:spcPct val="35000"/>
            </a:spcAft>
          </a:pPr>
          <a:r>
            <a:rPr lang="en-US" sz="1200" b="1" u="none" dirty="0">
              <a:solidFill>
                <a:schemeClr val="tx1">
                  <a:lumMod val="95000"/>
                  <a:lumOff val="5000"/>
                </a:schemeClr>
              </a:solidFill>
              <a:latin typeface="+mj-ea"/>
              <a:ea typeface="+mj-ea"/>
            </a:rPr>
            <a:t>2020 </a:t>
          </a:r>
          <a:r>
            <a:rPr lang="en-US" sz="1200" b="1" i="1" u="none" dirty="0">
              <a:solidFill>
                <a:schemeClr val="tx1">
                  <a:lumMod val="95000"/>
                  <a:lumOff val="5000"/>
                </a:schemeClr>
              </a:solidFill>
              <a:latin typeface="+mj-ea"/>
              <a:ea typeface="+mj-ea"/>
            </a:rPr>
            <a:t>Overall Plan of Comprehensively Deepening the Pilot Program for Innovative Development of Services Trade</a:t>
          </a:r>
          <a:r>
            <a:rPr lang="en-US" sz="1200" b="1" u="none" dirty="0">
              <a:solidFill>
                <a:schemeClr val="tx1">
                  <a:lumMod val="95000"/>
                  <a:lumOff val="5000"/>
                </a:schemeClr>
              </a:solidFill>
              <a:latin typeface="+mj-ea"/>
              <a:ea typeface="+mj-ea"/>
            </a:rPr>
            <a:t> Comprehensively explores and improves the statistical system</a:t>
          </a:r>
          <a:r>
            <a:rPr sz="800"/>
            <a:t/>
          </a:r>
          <a:endParaRPr sz="800"/>
        </a:p>
      </dgm:t>
    </dgm:pt>
    <dgm:pt modelId="{8F8DD59D-C5D1-487E-AB8E-009D8914E839}" cxnId="{629DD7F0-E7F0-464A-BD0C-615701C52E18}" type="parTrans">
      <dgm:prSet/>
      <dgm:spPr/>
      <dgm:t>
        <a:bodyPr/>
        <a:lstStyle/>
        <a:p>
          <a:endParaRPr lang="zh-CN" altLang="en-US"/>
        </a:p>
      </dgm:t>
    </dgm:pt>
    <dgm:pt modelId="{DA281F94-4B24-4E37-8D77-EA9234E8127E}" cxnId="{629DD7F0-E7F0-464A-BD0C-615701C52E18}" type="sibTrans">
      <dgm:prSet/>
      <dgm:spPr/>
      <dgm:t>
        <a:bodyPr/>
        <a:lstStyle/>
        <a:p>
          <a:endParaRPr lang="zh-CN" altLang="en-US"/>
        </a:p>
      </dgm:t>
    </dgm:pt>
    <dgm:pt modelId="{0085AFD9-1DB8-4A85-8230-94C40D3035DA}">
      <dgm:prSet phldrT="[文本]"/>
      <dgm:spPr/>
      <dgm:t>
        <a:bodyPr/>
        <a:lstStyle/>
        <a:p>
          <a:pPr algn="just">
            <a:lnSpc>
              <a:spcPct val="150000"/>
            </a:lnSpc>
          </a:pPr>
          <a:r>
            <a:rPr lang="en-US" dirty="0">
              <a:latin typeface="宋体" panose="02010600030101010101" pitchFamily="2" charset="-122"/>
              <a:ea typeface="宋体" panose="02010600030101010101" pitchFamily="2" charset="-122"/>
            </a:rPr>
            <a:t>Promote the improvement of statistical systems and methods for trade in services, and effectively increase the comprehensiveness, accuracy and timeliness of statistics on trade in services: perfect the statistical system. Improve the statistical monitoring, operation and analysis system of trade in services, complete the contact system of key enterprises in trade in services, and enhance the representativeness of key monitoring enterprises. Expand the statistical scope. Explore the full-aperture statistical method of trade in services covering four modes. Strengthen statistical synergy. </a:t>
          </a:r>
          <a:r>
            <a:rPr lang="en-US" b="1" dirty="0">
              <a:latin typeface="宋体" panose="02010600030101010101" pitchFamily="2" charset="-122"/>
              <a:ea typeface="宋体" panose="02010600030101010101" pitchFamily="2" charset="-122"/>
            </a:rPr>
            <a:t>Explore the establishment of system integration, efficient and collaborative information sharing, data exchange and statistical analysis mechanisms of government departments to establish data support and scientific methods for the evaluation of the effectiveness of the pilot.</a:t>
          </a:r>
        </a:p>
      </dgm:t>
    </dgm:pt>
    <dgm:pt modelId="{9638CF36-EFAD-45EE-959D-3B7F4F9844DB}" cxnId="{D424ED1A-3C06-41FC-A0E2-17AA998AE3CC}" type="parTrans">
      <dgm:prSet/>
      <dgm:spPr/>
      <dgm:t>
        <a:bodyPr/>
        <a:lstStyle/>
        <a:p>
          <a:endParaRPr lang="zh-CN" altLang="en-US"/>
        </a:p>
      </dgm:t>
    </dgm:pt>
    <dgm:pt modelId="{A9388DF9-0EA4-4DE0-A611-E51F8E8462BD}" cxnId="{D424ED1A-3C06-41FC-A0E2-17AA998AE3CC}" type="sibTrans">
      <dgm:prSet/>
      <dgm:spPr/>
      <dgm:t>
        <a:bodyPr/>
        <a:lstStyle/>
        <a:p>
          <a:endParaRPr lang="zh-CN" altLang="en-US"/>
        </a:p>
      </dgm:t>
    </dgm:pt>
    <dgm:pt modelId="{7E6E5502-3F15-4508-8526-AA156A27F738}" type="pres">
      <dgm:prSet presAssocID="{6B456496-220F-4E88-B952-D86A108E96D2}" presName="Name0" presStyleCnt="0">
        <dgm:presLayoutVars>
          <dgm:dir/>
          <dgm:animLvl val="lvl"/>
          <dgm:resizeHandles val="exact"/>
        </dgm:presLayoutVars>
      </dgm:prSet>
      <dgm:spPr/>
    </dgm:pt>
    <dgm:pt modelId="{70A33D57-3241-4A2F-B33C-CC95D7BEF143}" type="pres">
      <dgm:prSet presAssocID="{A3CC3812-C219-4F20-A348-163E4EDBD4A8}" presName="composite" presStyleCnt="0"/>
      <dgm:spPr/>
    </dgm:pt>
    <dgm:pt modelId="{E8AFB8E3-41D2-4673-B5EF-936FC0DEED95}" type="pres">
      <dgm:prSet presAssocID="{A3CC3812-C219-4F20-A348-163E4EDBD4A8}" presName="parTx" presStyleLbl="alignNode1" presStyleIdx="0" presStyleCnt="3">
        <dgm:presLayoutVars>
          <dgm:chMax val="0"/>
          <dgm:chPref val="0"/>
          <dgm:bulletEnabled val="1"/>
        </dgm:presLayoutVars>
      </dgm:prSet>
      <dgm:spPr/>
    </dgm:pt>
    <dgm:pt modelId="{BEEE7E98-1789-4540-A57A-B299DCA76A9A}" type="pres">
      <dgm:prSet presAssocID="{A3CC3812-C219-4F20-A348-163E4EDBD4A8}" presName="desTx" presStyleLbl="alignAccFollowNode1" presStyleIdx="0" presStyleCnt="3">
        <dgm:presLayoutVars>
          <dgm:bulletEnabled val="1"/>
        </dgm:presLayoutVars>
      </dgm:prSet>
      <dgm:spPr/>
    </dgm:pt>
    <dgm:pt modelId="{D7416061-3895-4988-9A2E-2D04A9148085}" type="pres">
      <dgm:prSet presAssocID="{4F291F2E-9427-4861-995B-C1AA480B934D}" presName="space" presStyleCnt="0"/>
      <dgm:spPr/>
    </dgm:pt>
    <dgm:pt modelId="{D25A207D-39D8-49DB-8151-A0AB003DE8C5}" type="pres">
      <dgm:prSet presAssocID="{C3EF4886-0FF6-4135-A835-52D2558CB021}" presName="composite" presStyleCnt="0"/>
      <dgm:spPr/>
    </dgm:pt>
    <dgm:pt modelId="{1933A9D9-DBD4-4A73-A109-6635AE7CF5E9}" type="pres">
      <dgm:prSet presAssocID="{C3EF4886-0FF6-4135-A835-52D2558CB021}" presName="parTx" presStyleLbl="alignNode1" presStyleIdx="1" presStyleCnt="3">
        <dgm:presLayoutVars>
          <dgm:chMax val="0"/>
          <dgm:chPref val="0"/>
          <dgm:bulletEnabled val="1"/>
        </dgm:presLayoutVars>
      </dgm:prSet>
      <dgm:spPr/>
    </dgm:pt>
    <dgm:pt modelId="{560F05FF-E022-4FA3-9F83-FF715FD8DD49}" type="pres">
      <dgm:prSet presAssocID="{C3EF4886-0FF6-4135-A835-52D2558CB021}" presName="desTx" presStyleLbl="alignAccFollowNode1" presStyleIdx="1" presStyleCnt="3">
        <dgm:presLayoutVars>
          <dgm:bulletEnabled val="1"/>
        </dgm:presLayoutVars>
      </dgm:prSet>
      <dgm:spPr/>
    </dgm:pt>
    <dgm:pt modelId="{118EA69A-225E-48E0-9182-249D483E87D1}" type="pres">
      <dgm:prSet presAssocID="{CBAC8885-A726-476D-9196-1C65B09FBEB5}" presName="space" presStyleCnt="0"/>
      <dgm:spPr/>
    </dgm:pt>
    <dgm:pt modelId="{B7A9C53F-A995-4DDA-9719-A71EE0210D5D}" type="pres">
      <dgm:prSet presAssocID="{02983899-F06E-40EF-AAC7-41B38AD7BB20}" presName="composite" presStyleCnt="0"/>
      <dgm:spPr/>
    </dgm:pt>
    <dgm:pt modelId="{C9C68F99-2746-4894-9158-E3679B598B71}" type="pres">
      <dgm:prSet presAssocID="{02983899-F06E-40EF-AAC7-41B38AD7BB20}" presName="parTx" presStyleLbl="alignNode1" presStyleIdx="2" presStyleCnt="3">
        <dgm:presLayoutVars>
          <dgm:chMax val="0"/>
          <dgm:chPref val="0"/>
          <dgm:bulletEnabled val="1"/>
        </dgm:presLayoutVars>
      </dgm:prSet>
      <dgm:spPr/>
    </dgm:pt>
    <dgm:pt modelId="{271A9D21-6CE8-4C1F-B44B-FBCA2B59B996}" type="pres">
      <dgm:prSet presAssocID="{02983899-F06E-40EF-AAC7-41B38AD7BB20}" presName="desTx" presStyleLbl="alignAccFollowNode1" presStyleIdx="2" presStyleCnt="3">
        <dgm:presLayoutVars>
          <dgm:bulletEnabled val="1"/>
        </dgm:presLayoutVars>
      </dgm:prSet>
      <dgm:spPr/>
    </dgm:pt>
  </dgm:ptLst>
  <dgm:cxnLst>
    <dgm:cxn modelId="{F8E58F44-B032-48E7-AAE0-E29A34A46AB3}" srcId="{6B456496-220F-4E88-B952-D86A108E96D2}" destId="{A3CC3812-C219-4F20-A348-163E4EDBD4A8}" srcOrd="0" destOrd="0" parTransId="{8A1B90C8-F254-47CD-BC03-6B85CED400C2}" sibTransId="{4F291F2E-9427-4861-995B-C1AA480B934D}"/>
    <dgm:cxn modelId="{3765661C-9DE3-4B0A-9D07-5F89EC5E7E2F}" srcId="{A3CC3812-C219-4F20-A348-163E4EDBD4A8}" destId="{4A4DA0D0-721B-48CB-9EF1-114CFA7574C2}" srcOrd="0" destOrd="0" parTransId="{71A6A9C6-05D7-4D31-8401-7D7AB9837D7E}" sibTransId="{1FE75C54-33FD-4CCB-B199-0375A3EE26AC}"/>
    <dgm:cxn modelId="{D586E0F2-DBF6-4B32-B71A-43294E2B8449}" srcId="{6B456496-220F-4E88-B952-D86A108E96D2}" destId="{C3EF4886-0FF6-4135-A835-52D2558CB021}" srcOrd="1" destOrd="0" parTransId="{3E477FD6-D152-4C19-8EA2-C0DC2EB8AE73}" sibTransId="{CBAC8885-A726-476D-9196-1C65B09FBEB5}"/>
    <dgm:cxn modelId="{1C6947D0-C6C5-463A-BEEF-018EAF2E56F9}" srcId="{C3EF4886-0FF6-4135-A835-52D2558CB021}" destId="{B9F03A7C-ACAF-4C92-87E6-0C06F27F9DE4}" srcOrd="0" destOrd="1" parTransId="{B199824B-F7FC-44E1-8B53-F3370D3ABF60}" sibTransId="{4A90C2C2-9C96-4999-ACEF-2736952A50E0}"/>
    <dgm:cxn modelId="{629DD7F0-E7F0-464A-BD0C-615701C52E18}" srcId="{6B456496-220F-4E88-B952-D86A108E96D2}" destId="{02983899-F06E-40EF-AAC7-41B38AD7BB20}" srcOrd="2" destOrd="0" parTransId="{8F8DD59D-C5D1-487E-AB8E-009D8914E839}" sibTransId="{DA281F94-4B24-4E37-8D77-EA9234E8127E}"/>
    <dgm:cxn modelId="{D424ED1A-3C06-41FC-A0E2-17AA998AE3CC}" srcId="{02983899-F06E-40EF-AAC7-41B38AD7BB20}" destId="{0085AFD9-1DB8-4A85-8230-94C40D3035DA}" srcOrd="0" destOrd="2" parTransId="{9638CF36-EFAD-45EE-959D-3B7F4F9844DB}" sibTransId="{A9388DF9-0EA4-4DE0-A611-E51F8E8462BD}"/>
    <dgm:cxn modelId="{70205A5F-7F7C-4DDC-85C3-A938043A7A1B}" type="presOf" srcId="{6B456496-220F-4E88-B952-D86A108E96D2}" destId="{7E6E5502-3F15-4508-8526-AA156A27F738}" srcOrd="0" destOrd="0" presId="urn:microsoft.com/office/officeart/2005/8/layout/hList1"/>
    <dgm:cxn modelId="{89481310-D013-439F-822F-23F97BB5EFB8}" type="presParOf" srcId="{7E6E5502-3F15-4508-8526-AA156A27F738}" destId="{70A33D57-3241-4A2F-B33C-CC95D7BEF143}" srcOrd="0" destOrd="0" presId="urn:microsoft.com/office/officeart/2005/8/layout/hList1"/>
    <dgm:cxn modelId="{8B25D2A2-7E23-40D8-A4D0-F60A42379CA3}" type="presParOf" srcId="{70A33D57-3241-4A2F-B33C-CC95D7BEF143}" destId="{E8AFB8E3-41D2-4673-B5EF-936FC0DEED95}" srcOrd="0" destOrd="0" presId="urn:microsoft.com/office/officeart/2005/8/layout/hList1"/>
    <dgm:cxn modelId="{75E3CE48-EABA-4C67-AEA1-FEA675B0EAD7}" type="presOf" srcId="{A3CC3812-C219-4F20-A348-163E4EDBD4A8}" destId="{E8AFB8E3-41D2-4673-B5EF-936FC0DEED95}" srcOrd="0" destOrd="0" presId="urn:microsoft.com/office/officeart/2005/8/layout/hList1"/>
    <dgm:cxn modelId="{D616CFA0-E39A-49BA-9140-0B35126ACDAA}" type="presParOf" srcId="{70A33D57-3241-4A2F-B33C-CC95D7BEF143}" destId="{BEEE7E98-1789-4540-A57A-B299DCA76A9A}" srcOrd="1" destOrd="0" presId="urn:microsoft.com/office/officeart/2005/8/layout/hList1"/>
    <dgm:cxn modelId="{FA5FF9DC-3F4C-4E10-B0CD-5AE816232898}" type="presOf" srcId="{4A4DA0D0-721B-48CB-9EF1-114CFA7574C2}" destId="{BEEE7E98-1789-4540-A57A-B299DCA76A9A}" srcOrd="0" destOrd="0" presId="urn:microsoft.com/office/officeart/2005/8/layout/hList1"/>
    <dgm:cxn modelId="{6E34E202-F7B7-48D0-BFDD-7CAB11795D2E}" type="presParOf" srcId="{7E6E5502-3F15-4508-8526-AA156A27F738}" destId="{D7416061-3895-4988-9A2E-2D04A9148085}" srcOrd="1" destOrd="0" presId="urn:microsoft.com/office/officeart/2005/8/layout/hList1"/>
    <dgm:cxn modelId="{BFE127F6-60C4-4D85-B378-7983610666A6}" type="presParOf" srcId="{7E6E5502-3F15-4508-8526-AA156A27F738}" destId="{D25A207D-39D8-49DB-8151-A0AB003DE8C5}" srcOrd="2" destOrd="0" presId="urn:microsoft.com/office/officeart/2005/8/layout/hList1"/>
    <dgm:cxn modelId="{0DCE7F2E-9CBA-4CD6-AA09-E32A7162012C}" type="presParOf" srcId="{D25A207D-39D8-49DB-8151-A0AB003DE8C5}" destId="{1933A9D9-DBD4-4A73-A109-6635AE7CF5E9}" srcOrd="0" destOrd="2" presId="urn:microsoft.com/office/officeart/2005/8/layout/hList1"/>
    <dgm:cxn modelId="{E905C4DC-7922-43D2-BF68-0F164AE5BA55}" type="presOf" srcId="{C3EF4886-0FF6-4135-A835-52D2558CB021}" destId="{1933A9D9-DBD4-4A73-A109-6635AE7CF5E9}" srcOrd="0" destOrd="0" presId="urn:microsoft.com/office/officeart/2005/8/layout/hList1"/>
    <dgm:cxn modelId="{5F818BD7-81BB-45D3-82AC-320FEA80DD03}" type="presParOf" srcId="{D25A207D-39D8-49DB-8151-A0AB003DE8C5}" destId="{560F05FF-E022-4FA3-9F83-FF715FD8DD49}" srcOrd="1" destOrd="2" presId="urn:microsoft.com/office/officeart/2005/8/layout/hList1"/>
    <dgm:cxn modelId="{ABDAD9A2-0915-474A-A5E3-825FC549F5B4}" type="presOf" srcId="{B9F03A7C-ACAF-4C92-87E6-0C06F27F9DE4}" destId="{560F05FF-E022-4FA3-9F83-FF715FD8DD49}" srcOrd="0" destOrd="0" presId="urn:microsoft.com/office/officeart/2005/8/layout/hList1"/>
    <dgm:cxn modelId="{631C48B6-481C-479F-8C2B-74033043940F}" type="presParOf" srcId="{7E6E5502-3F15-4508-8526-AA156A27F738}" destId="{118EA69A-225E-48E0-9182-249D483E87D1}" srcOrd="3" destOrd="0" presId="urn:microsoft.com/office/officeart/2005/8/layout/hList1"/>
    <dgm:cxn modelId="{10056EF3-4F06-4FAA-AC14-B50B320A3ED6}" type="presParOf" srcId="{7E6E5502-3F15-4508-8526-AA156A27F738}" destId="{B7A9C53F-A995-4DDA-9719-A71EE0210D5D}" srcOrd="4" destOrd="0" presId="urn:microsoft.com/office/officeart/2005/8/layout/hList1"/>
    <dgm:cxn modelId="{90FD76B9-958C-4689-A7FD-781BBCA8EB33}" type="presParOf" srcId="{B7A9C53F-A995-4DDA-9719-A71EE0210D5D}" destId="{C9C68F99-2746-4894-9158-E3679B598B71}" srcOrd="0" destOrd="4" presId="urn:microsoft.com/office/officeart/2005/8/layout/hList1"/>
    <dgm:cxn modelId="{391BD050-5AD3-4F51-9D7A-15E897EAC69F}" type="presOf" srcId="{02983899-F06E-40EF-AAC7-41B38AD7BB20}" destId="{C9C68F99-2746-4894-9158-E3679B598B71}" srcOrd="0" destOrd="0" presId="urn:microsoft.com/office/officeart/2005/8/layout/hList1"/>
    <dgm:cxn modelId="{CAD17286-C1FD-4A68-A0F8-88B5D96EE2F6}" type="presParOf" srcId="{B7A9C53F-A995-4DDA-9719-A71EE0210D5D}" destId="{271A9D21-6CE8-4C1F-B44B-FBCA2B59B996}" srcOrd="1" destOrd="4" presId="urn:microsoft.com/office/officeart/2005/8/layout/hList1"/>
    <dgm:cxn modelId="{F46794AA-6EF7-450B-974E-A1DA90A99F60}" type="presOf" srcId="{0085AFD9-1DB8-4A85-8230-94C40D3035DA}" destId="{271A9D21-6CE8-4C1F-B44B-FBCA2B59B996}" srcOrd="0"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FB8E3-41D2-4673-B5EF-936FC0DEED95}">
      <dsp:nvSpPr>
        <dsp:cNvPr id="0" name=""/>
        <dsp:cNvSpPr/>
      </dsp:nvSpPr>
      <dsp:spPr>
        <a:xfrm>
          <a:off x="3638" y="182017"/>
          <a:ext cx="3547129" cy="14049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100000"/>
            </a:lnSpc>
            <a:spcBef>
              <a:spcPct val="0"/>
            </a:spcBef>
            <a:spcAft>
              <a:spcPct val="35000"/>
            </a:spcAft>
            <a:buNone/>
          </a:pPr>
          <a:r>
            <a:rPr lang="en-US" sz="1200" b="1" kern="1200" dirty="0">
              <a:solidFill>
                <a:schemeClr val="tx1">
                  <a:lumMod val="95000"/>
                  <a:lumOff val="5000"/>
                </a:schemeClr>
              </a:solidFill>
              <a:latin typeface="+mj-ea"/>
              <a:ea typeface="+mj-ea"/>
              <a:cs typeface="Times New Roman" panose="02020603050405020304" pitchFamily="18" charset="0"/>
            </a:rPr>
            <a:t>2016 </a:t>
          </a:r>
          <a:r>
            <a:rPr lang="en-US" sz="1200" b="1" i="1" kern="1200" dirty="0">
              <a:solidFill>
                <a:schemeClr val="tx1">
                  <a:lumMod val="95000"/>
                  <a:lumOff val="5000"/>
                </a:schemeClr>
              </a:solidFill>
              <a:latin typeface="+mj-ea"/>
              <a:ea typeface="+mj-ea"/>
              <a:cs typeface="Times New Roman" panose="02020603050405020304" pitchFamily="18" charset="0"/>
            </a:rPr>
            <a:t>Trade Innovation Development Pilot Program</a:t>
          </a:r>
        </a:p>
        <a:p>
          <a:pPr marL="0" lvl="0" indent="0" algn="ctr" defTabSz="533400">
            <a:lnSpc>
              <a:spcPct val="100000"/>
            </a:lnSpc>
            <a:spcBef>
              <a:spcPct val="0"/>
            </a:spcBef>
            <a:spcAft>
              <a:spcPct val="35000"/>
            </a:spcAft>
            <a:buNone/>
          </a:pPr>
          <a:r>
            <a:rPr lang="en-US" sz="1200" b="1" kern="1200" dirty="0">
              <a:solidFill>
                <a:schemeClr val="tx1">
                  <a:lumMod val="95000"/>
                  <a:lumOff val="5000"/>
                </a:schemeClr>
              </a:solidFill>
              <a:latin typeface="+mj-ea"/>
              <a:ea typeface="+mj-ea"/>
              <a:cs typeface="Times New Roman" panose="02020603050405020304" pitchFamily="18" charset="0"/>
            </a:rPr>
            <a:t>Explore and perfect the statistics on trade in services system</a:t>
          </a:r>
        </a:p>
      </dsp:txBody>
      <dsp:txXfrm>
        <a:off x="3638" y="182017"/>
        <a:ext cx="3547129" cy="1404924"/>
      </dsp:txXfrm>
    </dsp:sp>
    <dsp:sp modelId="{BEEE7E98-1789-4540-A57A-B299DCA76A9A}">
      <dsp:nvSpPr>
        <dsp:cNvPr id="0" name=""/>
        <dsp:cNvSpPr/>
      </dsp:nvSpPr>
      <dsp:spPr>
        <a:xfrm>
          <a:off x="3638" y="1586942"/>
          <a:ext cx="3547129" cy="29227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just" defTabSz="400050">
            <a:lnSpc>
              <a:spcPct val="150000"/>
            </a:lnSpc>
            <a:spcBef>
              <a:spcPct val="0"/>
            </a:spcBef>
            <a:spcAft>
              <a:spcPct val="15000"/>
            </a:spcAft>
            <a:buChar char="•"/>
          </a:pPr>
          <a:r>
            <a:rPr lang="en-US" sz="900" kern="1200" dirty="0">
              <a:latin typeface="宋体" panose="02010600030101010101" pitchFamily="2" charset="-122"/>
              <a:ea typeface="宋体" panose="02010600030101010101" pitchFamily="2" charset="-122"/>
            </a:rPr>
            <a:t>Establish a statistical monitoring, operation and analysis system, expand basic data sources, and integrate statistical information on trade in services from various departments to achieve common sharing. Innovative statistical methods, improve the direct reporting of key enterprise data, innovate data collection methods, expand statistical coverage, and realize complete coverage. Explore and establish the full-aperture statistics on the four modes of trade in services (cross-border supply, consumption abroad, commercial presence and movement of natural persons).</a:t>
          </a:r>
        </a:p>
      </dsp:txBody>
      <dsp:txXfrm>
        <a:off x="3638" y="1586942"/>
        <a:ext cx="3547129" cy="2922781"/>
      </dsp:txXfrm>
    </dsp:sp>
    <dsp:sp modelId="{1933A9D9-DBD4-4A73-A109-6635AE7CF5E9}">
      <dsp:nvSpPr>
        <dsp:cNvPr id="0" name=""/>
        <dsp:cNvSpPr/>
      </dsp:nvSpPr>
      <dsp:spPr>
        <a:xfrm>
          <a:off x="4047366" y="182017"/>
          <a:ext cx="3547129" cy="14049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100000"/>
            </a:lnSpc>
            <a:spcBef>
              <a:spcPct val="0"/>
            </a:spcBef>
            <a:spcAft>
              <a:spcPct val="35000"/>
            </a:spcAft>
            <a:buNone/>
          </a:pPr>
          <a:endParaRPr lang="en-US" altLang="zh-CN" sz="1200" kern="1200" dirty="0">
            <a:latin typeface="宋体" panose="02010600030101010101" pitchFamily="2" charset="-122"/>
            <a:ea typeface="宋体" panose="02010600030101010101" pitchFamily="2" charset="-122"/>
            <a:cs typeface="Times New Roman" panose="02020603050405020304" pitchFamily="18" charset="0"/>
          </a:endParaRPr>
        </a:p>
        <a:p>
          <a:pPr marL="0" lvl="0" indent="0" algn="ctr" defTabSz="533400">
            <a:lnSpc>
              <a:spcPct val="100000"/>
            </a:lnSpc>
            <a:spcBef>
              <a:spcPct val="0"/>
            </a:spcBef>
            <a:spcAft>
              <a:spcPct val="35000"/>
            </a:spcAft>
            <a:buNone/>
          </a:pPr>
          <a:r>
            <a:rPr lang="en-US" sz="1200" b="1" u="none" kern="1200" dirty="0">
              <a:solidFill>
                <a:schemeClr val="tx1">
                  <a:lumMod val="95000"/>
                  <a:lumOff val="5000"/>
                </a:schemeClr>
              </a:solidFill>
              <a:latin typeface="+mj-ea"/>
              <a:ea typeface="+mj-ea"/>
              <a:cs typeface="Times New Roman" panose="02020603050405020304" pitchFamily="18" charset="0"/>
            </a:rPr>
            <a:t>2018 </a:t>
          </a:r>
          <a:r>
            <a:rPr lang="en-US" sz="1200" b="1" i="1" u="none" kern="1200" dirty="0">
              <a:solidFill>
                <a:schemeClr val="tx1">
                  <a:lumMod val="95000"/>
                  <a:lumOff val="5000"/>
                </a:schemeClr>
              </a:solidFill>
              <a:latin typeface="+mj-ea"/>
              <a:ea typeface="+mj-ea"/>
              <a:cs typeface="Times New Roman" panose="02020603050405020304" pitchFamily="18" charset="0"/>
            </a:rPr>
            <a:t>Overall Plan for the Deepening of the Pilot Program of Innovative Development of Trade in Services </a:t>
          </a:r>
          <a:r>
            <a:rPr lang="en-US" sz="1200" b="1" u="none" kern="1200" dirty="0">
              <a:solidFill>
                <a:schemeClr val="tx1">
                  <a:lumMod val="95000"/>
                  <a:lumOff val="5000"/>
                </a:schemeClr>
              </a:solidFill>
              <a:latin typeface="+mj-ea"/>
              <a:ea typeface="+mj-ea"/>
              <a:cs typeface="Times New Roman" panose="02020603050405020304" pitchFamily="18" charset="0"/>
            </a:rPr>
            <a:t>Further improve the statistical system</a:t>
          </a:r>
        </a:p>
        <a:p>
          <a:pPr marL="0" lvl="0" indent="0" algn="ctr" defTabSz="533400">
            <a:lnSpc>
              <a:spcPct val="90000"/>
            </a:lnSpc>
            <a:spcBef>
              <a:spcPct val="0"/>
            </a:spcBef>
            <a:spcAft>
              <a:spcPct val="35000"/>
            </a:spcAft>
            <a:buNone/>
          </a:pPr>
          <a:endParaRPr lang="zh-CN" altLang="en-US" sz="1200" kern="1200" dirty="0"/>
        </a:p>
      </dsp:txBody>
      <dsp:txXfrm>
        <a:off x="4047366" y="182017"/>
        <a:ext cx="3547129" cy="1404924"/>
      </dsp:txXfrm>
    </dsp:sp>
    <dsp:sp modelId="{560F05FF-E022-4FA3-9F83-FF715FD8DD49}">
      <dsp:nvSpPr>
        <dsp:cNvPr id="0" name=""/>
        <dsp:cNvSpPr/>
      </dsp:nvSpPr>
      <dsp:spPr>
        <a:xfrm>
          <a:off x="4047366" y="1586942"/>
          <a:ext cx="3547129" cy="29227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just" defTabSz="400050">
            <a:lnSpc>
              <a:spcPct val="150000"/>
            </a:lnSpc>
            <a:spcBef>
              <a:spcPct val="0"/>
            </a:spcBef>
            <a:spcAft>
              <a:spcPct val="15000"/>
            </a:spcAft>
            <a:buChar char="•"/>
          </a:pPr>
          <a:r>
            <a:rPr lang="en-US" sz="900" kern="1200" dirty="0">
              <a:latin typeface="宋体" panose="02010600030101010101" pitchFamily="2" charset="-122"/>
              <a:ea typeface="宋体" panose="02010600030101010101" pitchFamily="2" charset="-122"/>
            </a:rPr>
            <a:t>Improve the statistical monitoring, operation and analysis system of trade in services, establish and improve the direct reporting system of key enterprises of trade in services, carry out direct reporting of statistical data of key enterprises, appropriately increase the number of monitoring enterprises, carry out foreign FATS in pilot areas, and achieve full coverage of direct reporting of service trade enterprises of system importance. Establish a system of information sharing and data exchange among government departments, and realize data sharing of relevant work of the member units of the coordination mechanism of trade in services development.</a:t>
          </a:r>
        </a:p>
      </dsp:txBody>
      <dsp:txXfrm>
        <a:off x="4047366" y="1586942"/>
        <a:ext cx="3547129" cy="2922781"/>
      </dsp:txXfrm>
    </dsp:sp>
    <dsp:sp modelId="{C9C68F99-2746-4894-9158-E3679B598B71}">
      <dsp:nvSpPr>
        <dsp:cNvPr id="0" name=""/>
        <dsp:cNvSpPr/>
      </dsp:nvSpPr>
      <dsp:spPr>
        <a:xfrm>
          <a:off x="8091094" y="182017"/>
          <a:ext cx="3547129" cy="14049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100000"/>
            </a:lnSpc>
            <a:spcBef>
              <a:spcPct val="0"/>
            </a:spcBef>
            <a:spcAft>
              <a:spcPct val="35000"/>
            </a:spcAft>
            <a:buNone/>
          </a:pPr>
          <a:r>
            <a:rPr lang="en-US" sz="1200" b="1" u="none" kern="1200" dirty="0">
              <a:solidFill>
                <a:schemeClr val="tx1">
                  <a:lumMod val="95000"/>
                  <a:lumOff val="5000"/>
                </a:schemeClr>
              </a:solidFill>
              <a:latin typeface="+mj-ea"/>
              <a:ea typeface="+mj-ea"/>
            </a:rPr>
            <a:t>2020 </a:t>
          </a:r>
          <a:r>
            <a:rPr lang="en-US" sz="1200" b="1" i="1" u="none" kern="1200" dirty="0">
              <a:solidFill>
                <a:schemeClr val="tx1">
                  <a:lumMod val="95000"/>
                  <a:lumOff val="5000"/>
                </a:schemeClr>
              </a:solidFill>
              <a:latin typeface="+mj-ea"/>
              <a:ea typeface="+mj-ea"/>
            </a:rPr>
            <a:t>Overall Plan of Comprehensively Deepening the Pilot Program for Innovation and Development of Services Trade</a:t>
          </a:r>
          <a:r>
            <a:rPr lang="en-US" sz="1200" b="1" u="none" kern="1200" dirty="0">
              <a:solidFill>
                <a:schemeClr val="tx1">
                  <a:lumMod val="95000"/>
                  <a:lumOff val="5000"/>
                </a:schemeClr>
              </a:solidFill>
              <a:latin typeface="+mj-ea"/>
              <a:ea typeface="+mj-ea"/>
            </a:rPr>
            <a:t> Comprehensively explores and improves the statistical system</a:t>
          </a:r>
        </a:p>
      </dsp:txBody>
      <dsp:txXfrm>
        <a:off x="8091094" y="182017"/>
        <a:ext cx="3547129" cy="1404924"/>
      </dsp:txXfrm>
    </dsp:sp>
    <dsp:sp modelId="{271A9D21-6CE8-4C1F-B44B-FBCA2B59B996}">
      <dsp:nvSpPr>
        <dsp:cNvPr id="0" name=""/>
        <dsp:cNvSpPr/>
      </dsp:nvSpPr>
      <dsp:spPr>
        <a:xfrm>
          <a:off x="8091094" y="1586942"/>
          <a:ext cx="3547129" cy="29227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just" defTabSz="355600">
            <a:lnSpc>
              <a:spcPct val="150000"/>
            </a:lnSpc>
            <a:spcBef>
              <a:spcPct val="0"/>
            </a:spcBef>
            <a:spcAft>
              <a:spcPct val="15000"/>
            </a:spcAft>
            <a:buChar char="•"/>
          </a:pPr>
          <a:r>
            <a:rPr lang="en-US" sz="800" kern="1200" dirty="0">
              <a:latin typeface="宋体" panose="02010600030101010101" pitchFamily="2" charset="-122"/>
              <a:ea typeface="宋体" panose="02010600030101010101" pitchFamily="2" charset="-122"/>
            </a:rPr>
            <a:t>Promote the improvement of statistical systems and methods for trade in services, and effectively increase the comprehensiveness, accuracy and timeliness of statistics on trade in services: perfect the statistical system. Improve the statistical monitoring, operation and analysis system of trade in services, complete the contact system of key enterprises in trade in services, and enhance the representativeness of key monitoring enterprises. Expand the statistical scope. Explore the full-aperture statistical method of trade in services covering four modes. Strengthen statistical synergy. </a:t>
          </a:r>
          <a:r>
            <a:rPr lang="en-US" sz="800" b="1" kern="1200" dirty="0">
              <a:latin typeface="宋体" panose="02010600030101010101" pitchFamily="2" charset="-122"/>
              <a:ea typeface="宋体" panose="02010600030101010101" pitchFamily="2" charset="-122"/>
            </a:rPr>
            <a:t>Explore the establishment of system integration, efficient and collaborative information sharing, data exchange and statistical analysis mechanisms of government departments to establish data support and scientific methods for the evaluation of the effectiveness of the pilot.</a:t>
          </a:r>
        </a:p>
      </dsp:txBody>
      <dsp:txXfrm>
        <a:off x="8091094" y="1586942"/>
        <a:ext cx="3547129" cy="29227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6DCB329-4026-40EB-95DF-A9AAA5F8255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CB329-4026-40EB-95DF-A9AAA5F8255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CB329-4026-40EB-95DF-A9AAA5F8255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CB329-4026-40EB-95DF-A9AAA5F8255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CB329-4026-40EB-95DF-A9AAA5F8255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image" Target="file:///C:\Users\D69LXP2\Desktop\400px_tools/pic_temp/pic_sup.png" TargetMode="External"/><Relationship Id="rId3" Type="http://schemas.openxmlformats.org/officeDocument/2006/relationships/image" Target="../media/image2.png"/><Relationship Id="rId2" Type="http://schemas.openxmlformats.org/officeDocument/2006/relationships/tags" Target="../tags/tag186.xml"/><Relationship Id="rId10" Type="http://schemas.openxmlformats.org/officeDocument/2006/relationships/tags" Target="../tags/tag19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4" Type="http://schemas.openxmlformats.org/officeDocument/2006/relationships/tags" Target="../tags/tag241.xml"/><Relationship Id="rId23" Type="http://schemas.openxmlformats.org/officeDocument/2006/relationships/tags" Target="../tags/tag240.xml"/><Relationship Id="rId22" Type="http://schemas.openxmlformats.org/officeDocument/2006/relationships/tags" Target="../tags/tag239.xml"/><Relationship Id="rId21" Type="http://schemas.openxmlformats.org/officeDocument/2006/relationships/tags" Target="../tags/tag238.xml"/><Relationship Id="rId20" Type="http://schemas.openxmlformats.org/officeDocument/2006/relationships/tags" Target="../tags/tag237.xml"/><Relationship Id="rId2" Type="http://schemas.openxmlformats.org/officeDocument/2006/relationships/tags" Target="../tags/tag221.xml"/><Relationship Id="rId19" Type="http://schemas.openxmlformats.org/officeDocument/2006/relationships/tags" Target="../tags/tag236.xml"/><Relationship Id="rId18" Type="http://schemas.openxmlformats.org/officeDocument/2006/relationships/tags" Target="../tags/tag235.xml"/><Relationship Id="rId17" Type="http://schemas.openxmlformats.org/officeDocument/2006/relationships/tags" Target="../tags/tag234.xml"/><Relationship Id="rId16" Type="http://schemas.openxmlformats.org/officeDocument/2006/relationships/tags" Target="../tags/tag233.xml"/><Relationship Id="rId15" Type="http://schemas.openxmlformats.org/officeDocument/2006/relationships/tags" Target="../tags/tag232.xml"/><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0" Type="http://schemas.openxmlformats.org/officeDocument/2006/relationships/tags" Target="../tags/tag25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58.xml"/><Relationship Id="rId8" Type="http://schemas.openxmlformats.org/officeDocument/2006/relationships/tags" Target="../tags/tag257.xml"/><Relationship Id="rId7" Type="http://schemas.openxmlformats.org/officeDocument/2006/relationships/tags" Target="../tags/tag256.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2" Type="http://schemas.openxmlformats.org/officeDocument/2006/relationships/tags" Target="../tags/tag261.xml"/><Relationship Id="rId11" Type="http://schemas.openxmlformats.org/officeDocument/2006/relationships/tags" Target="../tags/tag260.xml"/><Relationship Id="rId10" Type="http://schemas.openxmlformats.org/officeDocument/2006/relationships/tags" Target="../tags/tag25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0" Type="http://schemas.openxmlformats.org/officeDocument/2006/relationships/tags" Target="../tags/tag27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0" Type="http://schemas.openxmlformats.org/officeDocument/2006/relationships/tags" Target="../tags/tag28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4" Type="http://schemas.openxmlformats.org/officeDocument/2006/relationships/tags" Target="../tags/tag43.xml"/><Relationship Id="rId23" Type="http://schemas.openxmlformats.org/officeDocument/2006/relationships/tags" Target="../tags/tag42.xml"/><Relationship Id="rId22" Type="http://schemas.openxmlformats.org/officeDocument/2006/relationships/tags" Target="../tags/tag41.xml"/><Relationship Id="rId21" Type="http://schemas.openxmlformats.org/officeDocument/2006/relationships/tags" Target="../tags/tag40.xml"/><Relationship Id="rId20" Type="http://schemas.openxmlformats.org/officeDocument/2006/relationships/tags" Target="../tags/tag39.xml"/><Relationship Id="rId2" Type="http://schemas.openxmlformats.org/officeDocument/2006/relationships/tags" Target="../tags/tag23.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3" Type="http://schemas.openxmlformats.org/officeDocument/2006/relationships/tags" Target="../tags/tag328.xml"/><Relationship Id="rId12" Type="http://schemas.openxmlformats.org/officeDocument/2006/relationships/tags" Target="../tags/tag327.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1" Type="http://schemas.openxmlformats.org/officeDocument/2006/relationships/tags" Target="../tags/tag348.xml"/><Relationship Id="rId10" Type="http://schemas.openxmlformats.org/officeDocument/2006/relationships/tags" Target="../tags/tag347.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4" Type="http://schemas.openxmlformats.org/officeDocument/2006/relationships/tags" Target="../tags/tag361.xml"/><Relationship Id="rId13" Type="http://schemas.openxmlformats.org/officeDocument/2006/relationships/tags" Target="../tags/tag360.xml"/><Relationship Id="rId12" Type="http://schemas.openxmlformats.org/officeDocument/2006/relationships/tags" Target="../tags/tag359.xml"/><Relationship Id="rId11" Type="http://schemas.openxmlformats.org/officeDocument/2006/relationships/tags" Target="../tags/tag358.xml"/><Relationship Id="rId10" Type="http://schemas.openxmlformats.org/officeDocument/2006/relationships/tags" Target="../tags/tag357.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3" Type="http://schemas.openxmlformats.org/officeDocument/2006/relationships/tags" Target="../tags/tag373.xml"/><Relationship Id="rId12" Type="http://schemas.openxmlformats.org/officeDocument/2006/relationships/tags" Target="../tags/tag372.xml"/><Relationship Id="rId11" Type="http://schemas.openxmlformats.org/officeDocument/2006/relationships/tags" Target="../tags/tag371.xml"/><Relationship Id="rId10" Type="http://schemas.openxmlformats.org/officeDocument/2006/relationships/tags" Target="../tags/tag370.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0" Type="http://schemas.openxmlformats.org/officeDocument/2006/relationships/tags" Target="../tags/tag5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0" Type="http://schemas.openxmlformats.org/officeDocument/2006/relationships/tags" Target="../tags/tag7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23"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4" name="组合 23"/>
          <p:cNvGrpSpPr/>
          <p:nvPr userDrawn="1">
            <p:custDataLst>
              <p:tags r:id="rId3"/>
            </p:custDataLst>
          </p:nvPr>
        </p:nvGrpSpPr>
        <p:grpSpPr>
          <a:xfrm>
            <a:off x="-9250" y="0"/>
            <a:ext cx="12201250" cy="6372629"/>
            <a:chOff x="-9250" y="0"/>
            <a:chExt cx="12201250" cy="6372629"/>
          </a:xfrm>
        </p:grpSpPr>
        <p:grpSp>
          <p:nvGrpSpPr>
            <p:cNvPr id="25" name="组合 24"/>
            <p:cNvGrpSpPr/>
            <p:nvPr userDrawn="1"/>
          </p:nvGrpSpPr>
          <p:grpSpPr>
            <a:xfrm>
              <a:off x="-9250" y="4181879"/>
              <a:ext cx="1429240" cy="2190750"/>
              <a:chOff x="-9250" y="4181879"/>
              <a:chExt cx="1429240" cy="2190750"/>
            </a:xfrm>
          </p:grpSpPr>
          <p:sp>
            <p:nvSpPr>
              <p:cNvPr id="30" name="椭圆 29"/>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6" name="组合 25"/>
            <p:cNvGrpSpPr/>
            <p:nvPr userDrawn="1"/>
          </p:nvGrpSpPr>
          <p:grpSpPr>
            <a:xfrm>
              <a:off x="9058597" y="0"/>
              <a:ext cx="3133403" cy="6372629"/>
              <a:chOff x="9058597" y="0"/>
              <a:chExt cx="3133403" cy="6372629"/>
            </a:xfrm>
          </p:grpSpPr>
          <p:sp>
            <p:nvSpPr>
              <p:cNvPr id="27"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28"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椭圆 28"/>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16" name="日期占位符 15"/>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0"/>
            </p:custDataLst>
          </p:nvPr>
        </p:nvSpPr>
        <p:spPr/>
        <p:txBody>
          <a:bodyPr/>
          <a:lstStyle/>
          <a:p>
            <a:endParaRPr lang="zh-CN" altLang="en-US" dirty="0"/>
          </a:p>
        </p:txBody>
      </p:sp>
      <p:sp>
        <p:nvSpPr>
          <p:cNvPr id="18" name="灯片编号占位符 17"/>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userDrawn="1">
            <p:ph type="ctrTitle" hasCustomPrompt="1"/>
            <p:custDataLst>
              <p:tags r:id="rId12"/>
            </p:custDataLst>
          </p:nvPr>
        </p:nvSpPr>
        <p:spPr>
          <a:xfrm>
            <a:off x="1528697" y="2960243"/>
            <a:ext cx="7291982" cy="1106389"/>
          </a:xfrm>
        </p:spPr>
        <p:txBody>
          <a:bodyPr lIns="90000" tIns="46800" rIns="90000" bIns="46800" anchor="ctr" anchorCtr="0">
            <a:normAutofit/>
          </a:bodyPr>
          <a:lstStyle>
            <a:lvl1pPr algn="l">
              <a:defRPr sz="6000" b="0" spc="600" baseline="0">
                <a:solidFill>
                  <a:schemeClr val="accent1"/>
                </a:solidFill>
                <a:latin typeface="汉仪落花诗W" panose="00020600040101010101" charset="-122"/>
                <a:ea typeface="汉仪落花诗W" panose="00020600040101010101" charset="-122"/>
              </a:defRPr>
            </a:lvl1pPr>
          </a:lstStyle>
          <a:p>
            <a:r>
              <a:rPr lang="zh-CN" altLang="en-US" dirty="0"/>
              <a:t>单击此处编辑标题</a:t>
            </a:r>
            <a:endParaRPr lang="zh-CN" altLang="en-US" dirty="0"/>
          </a:p>
        </p:txBody>
      </p:sp>
      <p:sp>
        <p:nvSpPr>
          <p:cNvPr id="3" name="副标题 2"/>
          <p:cNvSpPr>
            <a:spLocks noGrp="1"/>
          </p:cNvSpPr>
          <p:nvPr userDrawn="1">
            <p:ph type="subTitle" idx="1" hasCustomPrompt="1"/>
            <p:custDataLst>
              <p:tags r:id="rId13"/>
            </p:custDataLst>
          </p:nvPr>
        </p:nvSpPr>
        <p:spPr>
          <a:xfrm>
            <a:off x="1563533" y="4146520"/>
            <a:ext cx="7088898" cy="384741"/>
          </a:xfrm>
        </p:spPr>
        <p:txBody>
          <a:bodyPr lIns="90000" tIns="0" rIns="90000" bIns="46800">
            <a:normAutofit/>
          </a:bodyPr>
          <a:lstStyle>
            <a:lvl1pPr marL="0" indent="0" algn="l" eaLnBrk="1" fontAlgn="auto" latinLnBrk="0" hangingPunct="1">
              <a:lnSpc>
                <a:spcPct val="100000"/>
              </a:lnSpc>
              <a:buNone/>
              <a:defRPr sz="2000" u="none" strike="noStrike" kern="1200" cap="none" spc="800" normalizeH="0" baseline="0">
                <a:solidFill>
                  <a:schemeClr val="tx1">
                    <a:lumMod val="75000"/>
                    <a:lumOff val="2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6" name="文本占位符 5"/>
          <p:cNvSpPr>
            <a:spLocks noGrp="1"/>
          </p:cNvSpPr>
          <p:nvPr>
            <p:ph type="body" sz="quarter" idx="13" hasCustomPrompt="1"/>
            <p:custDataLst>
              <p:tags r:id="rId14"/>
            </p:custDataLst>
          </p:nvPr>
        </p:nvSpPr>
        <p:spPr>
          <a:xfrm>
            <a:off x="1586497" y="4648958"/>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
        <p:nvSpPr>
          <p:cNvPr id="22" name="文本占位符 21"/>
          <p:cNvSpPr>
            <a:spLocks noGrp="1"/>
          </p:cNvSpPr>
          <p:nvPr>
            <p:ph type="body" sz="quarter" idx="14" hasCustomPrompt="1"/>
            <p:custDataLst>
              <p:tags r:id="rId15"/>
            </p:custDataLst>
          </p:nvPr>
        </p:nvSpPr>
        <p:spPr>
          <a:xfrm>
            <a:off x="1586497" y="5042825"/>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custDataLst>
              <p:tags r:id="rId3"/>
            </p:custDataLst>
          </p:nvPr>
        </p:nvGrpSpPr>
        <p:grpSpPr>
          <a:xfrm>
            <a:off x="-9250" y="0"/>
            <a:ext cx="12201250" cy="6372629"/>
            <a:chOff x="-9250" y="0"/>
            <a:chExt cx="12201250" cy="6372629"/>
          </a:xfrm>
        </p:grpSpPr>
        <p:grpSp>
          <p:nvGrpSpPr>
            <p:cNvPr id="15" name="组合 14"/>
            <p:cNvGrpSpPr/>
            <p:nvPr userDrawn="1"/>
          </p:nvGrpSpPr>
          <p:grpSpPr>
            <a:xfrm>
              <a:off x="-9250" y="4181879"/>
              <a:ext cx="1429240" cy="2190750"/>
              <a:chOff x="-9250" y="4181879"/>
              <a:chExt cx="1429240" cy="2190750"/>
            </a:xfrm>
          </p:grpSpPr>
          <p:sp>
            <p:nvSpPr>
              <p:cNvPr id="8" name="椭圆 7"/>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9058597" y="0"/>
              <a:ext cx="3133403" cy="6372629"/>
              <a:chOff x="9058597" y="0"/>
              <a:chExt cx="3133403" cy="6372629"/>
            </a:xfrm>
          </p:grpSpPr>
          <p:sp>
            <p:nvSpPr>
              <p:cNvPr id="9"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userDrawn="1">
            <p:ph type="title" hasCustomPrompt="1"/>
            <p:custDataLst>
              <p:tags r:id="rId12"/>
            </p:custDataLst>
          </p:nvPr>
        </p:nvSpPr>
        <p:spPr>
          <a:xfrm>
            <a:off x="1515549" y="2332273"/>
            <a:ext cx="7117635" cy="1640840"/>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9600" b="0"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3"/>
            </p:custDataLst>
          </p:nvPr>
        </p:nvSpPr>
        <p:spPr>
          <a:xfrm>
            <a:off x="1515548" y="4088272"/>
            <a:ext cx="7117635" cy="698500"/>
          </a:xfrm>
        </p:spPr>
        <p:txBody>
          <a:bodyPr lIns="90000" tIns="46800" rIns="90000" bIns="46800">
            <a:normAutofit/>
          </a:bodyPr>
          <a:lstStyle>
            <a:lvl1pPr marL="0" indent="0">
              <a:buNone/>
              <a:defRPr sz="2000"/>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1194580" y="2033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custDataLst>
              <p:tags r:id="rId3"/>
            </p:custDataLst>
          </p:nvPr>
        </p:nvGrpSpPr>
        <p:grpSpPr>
          <a:xfrm>
            <a:off x="11194415" y="0"/>
            <a:ext cx="997585" cy="864870"/>
            <a:chOff x="10680230" y="2861016"/>
            <a:chExt cx="1444222" cy="1252286"/>
          </a:xfrm>
        </p:grpSpPr>
        <p:sp>
          <p:nvSpPr>
            <p:cNvPr id="15" name="椭圆 14"/>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userDrawn="1">
            <p:custDataLst>
              <p:tags r:id="rId6"/>
            </p:custDataLst>
          </p:nvPr>
        </p:nvGrpSpPr>
        <p:grpSpPr>
          <a:xfrm rot="10608562">
            <a:off x="5080" y="5815330"/>
            <a:ext cx="997585" cy="864870"/>
            <a:chOff x="10680230" y="2861016"/>
            <a:chExt cx="1444222" cy="1252286"/>
          </a:xfrm>
        </p:grpSpPr>
        <p:sp>
          <p:nvSpPr>
            <p:cNvPr id="21" name="椭圆 20"/>
            <p:cNvSpPr/>
            <p:nvPr userDrawn="1">
              <p:custDataLst>
                <p:tags r:id="rId7"/>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custDataLst>
                <p:tags r:id="rId8"/>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281600" y="1249200"/>
            <a:ext cx="9626400" cy="723600"/>
          </a:xfrm>
        </p:spPr>
        <p:txBody>
          <a:bodyPr lIns="90000" tIns="46800" rIns="90000" bIns="46800" anchor="ctr">
            <a:normAutofit/>
          </a:bodyPr>
          <a:lstStyle>
            <a:lvl1pPr>
              <a:defRPr sz="3735"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lIns="90000" tIns="46800" rIns="90000" bIns="46800">
            <a:normAutofit/>
          </a:bodyPr>
          <a:lstStyle>
            <a:lvl1pPr>
              <a:defRPr sz="2135"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2135"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2135"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2135"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2135"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dirty="0">
              <a:sym typeface="+mn-ea"/>
            </a:endParaRPr>
          </a:p>
        </p:txBody>
      </p:sp>
      <p:grpSp>
        <p:nvGrpSpPr>
          <p:cNvPr id="11" name="组合 10"/>
          <p:cNvGrpSpPr/>
          <p:nvPr userDrawn="1">
            <p:custDataLst>
              <p:tags r:id="rId3"/>
            </p:custDataLst>
          </p:nvPr>
        </p:nvGrpSpPr>
        <p:grpSpPr>
          <a:xfrm rot="10518704">
            <a:off x="-19549" y="6002428"/>
            <a:ext cx="1014461" cy="879640"/>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9"/>
            <a:ext cx="6480000" cy="5087937"/>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11131215" y="83283"/>
            <a:ext cx="984585" cy="853734"/>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rot="10800000">
            <a:off x="109855" y="8890"/>
            <a:ext cx="968375" cy="800735"/>
            <a:chOff x="10839871" y="5761090"/>
            <a:chExt cx="1272888" cy="1052821"/>
          </a:xfrm>
        </p:grpSpPr>
        <p:sp>
          <p:nvSpPr>
            <p:cNvPr id="19" name="椭圆 18"/>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custDataLst>
                <p:tags r:id="rId4"/>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userDrawn="1">
            <p:custDataLst>
              <p:tags r:id="rId5"/>
            </p:custDataLst>
          </p:nvPr>
        </p:nvGrpSpPr>
        <p:grpSpPr>
          <a:xfrm>
            <a:off x="11135360" y="6350"/>
            <a:ext cx="1141095" cy="944245"/>
            <a:chOff x="10839871" y="5761090"/>
            <a:chExt cx="1272888" cy="1052821"/>
          </a:xfrm>
        </p:grpSpPr>
        <p:sp>
          <p:nvSpPr>
            <p:cNvPr id="22" name="椭圆 21"/>
            <p:cNvSpPr/>
            <p:nvPr userDrawn="1">
              <p:custDataLst>
                <p:tags r:id="rId6"/>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7"/>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custDataLst>
              <p:tags r:id="rId8"/>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1"/>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0839871" y="5761090"/>
            <a:ext cx="1272888" cy="1052821"/>
            <a:chOff x="10839871" y="5761090"/>
            <a:chExt cx="1272888" cy="1052821"/>
          </a:xfrm>
        </p:grpSpPr>
        <p:sp>
          <p:nvSpPr>
            <p:cNvPr id="14" name="椭圆 13"/>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4"/>
              </p:custDataLst>
            </p:nvPr>
          </p:nvSpPr>
          <p:spPr>
            <a:xfrm rot="2100000">
              <a:off x="11169340" y="5761090"/>
              <a:ext cx="943419" cy="943872"/>
            </a:xfrm>
            <a:prstGeom prst="ellipse">
              <a:avLst/>
            </a:prstGeom>
            <a:gradFill>
              <a:gsLst>
                <a:gs pos="0">
                  <a:schemeClr val="accent1">
                    <a:lumMod val="60000"/>
                    <a:lumOff val="40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755" y="237490"/>
            <a:ext cx="11037570" cy="535305"/>
          </a:xfrm>
        </p:spPr>
        <p:txBody>
          <a:bodyP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7" name="椭圆 16"/>
          <p:cNvSpPr/>
          <p:nvPr userDrawn="1">
            <p:custDataLst>
              <p:tags r:id="rId3"/>
            </p:custDataLst>
          </p:nvPr>
        </p:nvSpPr>
        <p:spPr>
          <a:xfrm rot="2100000">
            <a:off x="896620" y="27451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4"/>
            </p:custDataLst>
          </p:nvPr>
        </p:nvSpPr>
        <p:spPr>
          <a:xfrm rot="2100000" flipH="1" flipV="1">
            <a:off x="96520" y="286004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5"/>
            </p:custDataLst>
          </p:nvPr>
        </p:nvSpPr>
        <p:spPr>
          <a:xfrm rot="2100000" flipH="1" flipV="1">
            <a:off x="10680065" y="34690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6"/>
            </p:custDataLst>
          </p:nvPr>
        </p:nvSpPr>
        <p:spPr>
          <a:xfrm rot="2100000">
            <a:off x="10987405" y="286131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7"/>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4" name="页脚占位符 3"/>
          <p:cNvSpPr>
            <a:spLocks noGrp="1"/>
          </p:cNvSpPr>
          <p:nvPr userDrawn="1">
            <p:ph type="ftr" sz="quarter" idx="11"/>
            <p:custDataLst>
              <p:tags r:id="rId8"/>
            </p:custDataLst>
          </p:nvPr>
        </p:nvSpPr>
        <p:spPr/>
        <p:txBody>
          <a:bodyPr/>
          <a:lstStyle/>
          <a:p>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userDrawn="1">
            <p:custDataLst>
              <p:tags r:id="rId5"/>
            </p:custDataLst>
          </p:nvPr>
        </p:nvSpPr>
        <p:spPr>
          <a:xfrm>
            <a:off x="0" y="0"/>
            <a:ext cx="12192000" cy="5710314"/>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4" name="日期占位符 3"/>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9"/>
            </p:custDataLst>
          </p:nvPr>
        </p:nvSpPr>
        <p:spPr>
          <a:xfrm>
            <a:off x="4702174" y="2304098"/>
            <a:ext cx="4914265" cy="835660"/>
          </a:xfrm>
        </p:spPr>
        <p:txBody>
          <a:bodyPr vert="horz" wrap="square" lIns="91440" tIns="46800" rIns="91440" bIns="0" anchor="b" anchorCtr="0">
            <a:normAutofit/>
          </a:bodyPr>
          <a:lstStyle>
            <a:lvl1pPr marL="0" marR="0" indent="0" algn="l" defTabSz="914400" rtl="0" eaLnBrk="1" fontAlgn="auto" latinLnBrk="0" hangingPunct="1">
              <a:lnSpc>
                <a:spcPct val="100000"/>
              </a:lnSpc>
              <a:spcBef>
                <a:spcPct val="0"/>
              </a:spcBef>
              <a:spcAft>
                <a:spcPts val="0"/>
              </a:spcAft>
              <a:buClrTx/>
              <a:buSzPts val="4000"/>
              <a:buFont typeface="Arial" panose="020B0604020202020204" pitchFamily="34" charset="0"/>
              <a:buNone/>
              <a:defRPr sz="4000" b="0" spc="400">
                <a:solidFill>
                  <a:schemeClr val="tx1">
                    <a:lumMod val="85000"/>
                    <a:lumOff val="15000"/>
                  </a:schemeClr>
                </a:solidFill>
                <a:latin typeface="汉仪落花诗W" panose="00020600040101010101" charset="-122"/>
                <a:ea typeface="汉仪落花诗W" panose="00020600040101010101"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0"/>
            </p:custDataLst>
          </p:nvPr>
        </p:nvSpPr>
        <p:spPr>
          <a:xfrm>
            <a:off x="4702174" y="3181351"/>
            <a:ext cx="4914265" cy="428624"/>
          </a:xfrm>
        </p:spPr>
        <p:txBody>
          <a:bodyPr vert="horz" wrap="square" lIns="91440" tIns="0" rIns="91440" bIns="45720" anchor="t" anchorCtr="0">
            <a:normAutofit/>
          </a:bodyPr>
          <a:lstStyle>
            <a:lvl1pPr marL="0" marR="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23"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userDrawn="1">
            <p:custDataLst>
              <p:tags r:id="rId3"/>
            </p:custDataLst>
          </p:nvPr>
        </p:nvGrpSpPr>
        <p:grpSpPr>
          <a:xfrm>
            <a:off x="-9250" y="0"/>
            <a:ext cx="12201250" cy="6372629"/>
            <a:chOff x="-9250" y="0"/>
            <a:chExt cx="12201250" cy="6372629"/>
          </a:xfrm>
        </p:grpSpPr>
        <p:grpSp>
          <p:nvGrpSpPr>
            <p:cNvPr id="25" name="组合 24"/>
            <p:cNvGrpSpPr/>
            <p:nvPr userDrawn="1"/>
          </p:nvGrpSpPr>
          <p:grpSpPr>
            <a:xfrm>
              <a:off x="-9250" y="4181879"/>
              <a:ext cx="1429240" cy="2190750"/>
              <a:chOff x="-9250" y="4181879"/>
              <a:chExt cx="1429240" cy="2190750"/>
            </a:xfrm>
          </p:grpSpPr>
          <p:sp>
            <p:nvSpPr>
              <p:cNvPr id="30" name="椭圆 29"/>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userDrawn="1"/>
          </p:nvGrpSpPr>
          <p:grpSpPr>
            <a:xfrm>
              <a:off x="9058597" y="0"/>
              <a:ext cx="3133403" cy="6372629"/>
              <a:chOff x="9058597" y="0"/>
              <a:chExt cx="3133403" cy="6372629"/>
            </a:xfrm>
          </p:grpSpPr>
          <p:sp>
            <p:nvSpPr>
              <p:cNvPr id="27"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6" name="日期占位符 15"/>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0"/>
            </p:custDataLst>
          </p:nvPr>
        </p:nvSpPr>
        <p:spPr/>
        <p:txBody>
          <a:bodyPr/>
          <a:lstStyle/>
          <a:p>
            <a:endParaRPr lang="zh-CN" altLang="en-US" dirty="0"/>
          </a:p>
        </p:txBody>
      </p:sp>
      <p:sp>
        <p:nvSpPr>
          <p:cNvPr id="18" name="灯片编号占位符 17"/>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userDrawn="1">
            <p:ph type="ctrTitle" hasCustomPrompt="1"/>
            <p:custDataLst>
              <p:tags r:id="rId12"/>
            </p:custDataLst>
          </p:nvPr>
        </p:nvSpPr>
        <p:spPr>
          <a:xfrm>
            <a:off x="1528697" y="2960243"/>
            <a:ext cx="7291982" cy="1106389"/>
          </a:xfrm>
        </p:spPr>
        <p:txBody>
          <a:bodyPr lIns="90000" tIns="46800" rIns="90000" bIns="46800" anchor="ctr" anchorCtr="0">
            <a:normAutofit/>
          </a:bodyPr>
          <a:lstStyle>
            <a:lvl1pPr algn="l">
              <a:defRPr sz="6000" b="0" spc="600" baseline="0">
                <a:solidFill>
                  <a:schemeClr val="accent1"/>
                </a:solidFill>
                <a:latin typeface="汉仪落花诗W" panose="00020600040101010101" charset="-122"/>
                <a:ea typeface="汉仪落花诗W" panose="00020600040101010101" charset="-122"/>
              </a:defRPr>
            </a:lvl1pPr>
          </a:lstStyle>
          <a:p>
            <a:r>
              <a:rPr lang="zh-CN" altLang="en-US" dirty="0"/>
              <a:t>单击此处编辑标题</a:t>
            </a:r>
            <a:endParaRPr lang="zh-CN" altLang="en-US" dirty="0"/>
          </a:p>
        </p:txBody>
      </p:sp>
      <p:sp>
        <p:nvSpPr>
          <p:cNvPr id="3" name="副标题 2"/>
          <p:cNvSpPr>
            <a:spLocks noGrp="1"/>
          </p:cNvSpPr>
          <p:nvPr userDrawn="1">
            <p:ph type="subTitle" idx="1" hasCustomPrompt="1"/>
            <p:custDataLst>
              <p:tags r:id="rId13"/>
            </p:custDataLst>
          </p:nvPr>
        </p:nvSpPr>
        <p:spPr>
          <a:xfrm>
            <a:off x="1563533" y="4146520"/>
            <a:ext cx="7088898" cy="384741"/>
          </a:xfrm>
        </p:spPr>
        <p:txBody>
          <a:bodyPr lIns="90000" tIns="0" rIns="90000" bIns="46800">
            <a:normAutofit/>
          </a:bodyPr>
          <a:lstStyle>
            <a:lvl1pPr marL="0" indent="0" algn="l" eaLnBrk="1" fontAlgn="auto" latinLnBrk="0" hangingPunct="1">
              <a:lnSpc>
                <a:spcPct val="100000"/>
              </a:lnSpc>
              <a:buNone/>
              <a:defRPr sz="2000" u="none" strike="noStrike" kern="1200" cap="none" spc="800" normalizeH="0" baseline="0">
                <a:solidFill>
                  <a:schemeClr val="tx1">
                    <a:lumMod val="75000"/>
                    <a:lumOff val="2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6" name="文本占位符 5"/>
          <p:cNvSpPr>
            <a:spLocks noGrp="1"/>
          </p:cNvSpPr>
          <p:nvPr>
            <p:ph type="body" sz="quarter" idx="13" hasCustomPrompt="1"/>
            <p:custDataLst>
              <p:tags r:id="rId14"/>
            </p:custDataLst>
          </p:nvPr>
        </p:nvSpPr>
        <p:spPr>
          <a:xfrm>
            <a:off x="1586497" y="4648958"/>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
        <p:nvSpPr>
          <p:cNvPr id="22" name="文本占位符 21"/>
          <p:cNvSpPr>
            <a:spLocks noGrp="1"/>
          </p:cNvSpPr>
          <p:nvPr>
            <p:ph type="body" sz="quarter" idx="14" hasCustomPrompt="1"/>
            <p:custDataLst>
              <p:tags r:id="rId15"/>
            </p:custDataLst>
          </p:nvPr>
        </p:nvSpPr>
        <p:spPr>
          <a:xfrm>
            <a:off x="1586497" y="5042825"/>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1055689" y="6405345"/>
            <a:ext cx="1208540" cy="317571"/>
            <a:chOff x="1055689" y="6405345"/>
            <a:chExt cx="1208540" cy="317571"/>
          </a:xfrm>
        </p:grpSpPr>
        <p:grpSp>
          <p:nvGrpSpPr>
            <p:cNvPr id="57" name="Group 4"/>
            <p:cNvGrpSpPr>
              <a:grpSpLocks noChangeAspect="1"/>
            </p:cNvGrpSpPr>
            <p:nvPr/>
          </p:nvGrpSpPr>
          <p:grpSpPr bwMode="auto">
            <a:xfrm>
              <a:off x="1139628" y="6489300"/>
              <a:ext cx="149693" cy="149659"/>
              <a:chOff x="848" y="-236"/>
              <a:chExt cx="4484" cy="4483"/>
            </a:xfrm>
            <a:solidFill>
              <a:schemeClr val="tx1"/>
            </a:solidFill>
          </p:grpSpPr>
          <p:sp>
            <p:nvSpPr>
              <p:cNvPr id="66" name="Freeform 5"/>
              <p:cNvSpPr>
                <a:spLocks noEditPoints="1"/>
              </p:cNvSpPr>
              <p:nvPr>
                <p:custDataLst>
                  <p:tags r:id="rId3"/>
                </p:custDataLst>
              </p:nvPr>
            </p:nvSpPr>
            <p:spPr bwMode="auto">
              <a:xfrm>
                <a:off x="2283" y="1200"/>
                <a:ext cx="1621" cy="1619"/>
              </a:xfrm>
              <a:custGeom>
                <a:avLst/>
                <a:gdLst>
                  <a:gd name="T0" fmla="*/ 36 w 1230"/>
                  <a:gd name="T1" fmla="*/ 35 h 1229"/>
                  <a:gd name="T2" fmla="*/ 36 w 1230"/>
                  <a:gd name="T3" fmla="*/ 164 h 1229"/>
                  <a:gd name="T4" fmla="*/ 1066 w 1230"/>
                  <a:gd name="T5" fmla="*/ 1193 h 1229"/>
                  <a:gd name="T6" fmla="*/ 1194 w 1230"/>
                  <a:gd name="T7" fmla="*/ 1194 h 1229"/>
                  <a:gd name="T8" fmla="*/ 1194 w 1230"/>
                  <a:gd name="T9" fmla="*/ 1065 h 1229"/>
                  <a:gd name="T10" fmla="*/ 165 w 1230"/>
                  <a:gd name="T11" fmla="*/ 35 h 1229"/>
                  <a:gd name="T12" fmla="*/ 36 w 1230"/>
                  <a:gd name="T13" fmla="*/ 35 h 1229"/>
                  <a:gd name="T14" fmla="*/ 36 w 1230"/>
                  <a:gd name="T15" fmla="*/ 35 h 1229"/>
                  <a:gd name="T16" fmla="*/ 36 w 1230"/>
                  <a:gd name="T17" fmla="*/ 35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0" h="1229">
                    <a:moveTo>
                      <a:pt x="36" y="35"/>
                    </a:moveTo>
                    <a:cubicBezTo>
                      <a:pt x="0" y="71"/>
                      <a:pt x="0" y="128"/>
                      <a:pt x="36" y="164"/>
                    </a:cubicBezTo>
                    <a:cubicBezTo>
                      <a:pt x="1066" y="1193"/>
                      <a:pt x="1066" y="1193"/>
                      <a:pt x="1066" y="1193"/>
                    </a:cubicBezTo>
                    <a:cubicBezTo>
                      <a:pt x="1101" y="1229"/>
                      <a:pt x="1159" y="1229"/>
                      <a:pt x="1194" y="1194"/>
                    </a:cubicBezTo>
                    <a:cubicBezTo>
                      <a:pt x="1230" y="1158"/>
                      <a:pt x="1230" y="1100"/>
                      <a:pt x="1194" y="1065"/>
                    </a:cubicBezTo>
                    <a:cubicBezTo>
                      <a:pt x="165" y="35"/>
                      <a:pt x="165" y="35"/>
                      <a:pt x="165" y="35"/>
                    </a:cubicBezTo>
                    <a:cubicBezTo>
                      <a:pt x="129" y="0"/>
                      <a:pt x="71" y="0"/>
                      <a:pt x="36" y="35"/>
                    </a:cubicBezTo>
                    <a:close/>
                    <a:moveTo>
                      <a:pt x="36" y="35"/>
                    </a:moveTo>
                    <a:cubicBezTo>
                      <a:pt x="36" y="35"/>
                      <a:pt x="36" y="35"/>
                      <a:pt x="36"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
              <p:cNvSpPr>
                <a:spLocks noEditPoints="1"/>
              </p:cNvSpPr>
              <p:nvPr>
                <p:custDataLst>
                  <p:tags r:id="rId4"/>
                </p:custDataLst>
              </p:nvPr>
            </p:nvSpPr>
            <p:spPr bwMode="auto">
              <a:xfrm>
                <a:off x="848" y="-236"/>
                <a:ext cx="2568" cy="2565"/>
              </a:xfrm>
              <a:custGeom>
                <a:avLst/>
                <a:gdLst>
                  <a:gd name="T0" fmla="*/ 372 w 1949"/>
                  <a:gd name="T1" fmla="*/ 256 h 1947"/>
                  <a:gd name="T2" fmla="*/ 256 w 1949"/>
                  <a:gd name="T3" fmla="*/ 372 h 1947"/>
                  <a:gd name="T4" fmla="*/ 256 w 1949"/>
                  <a:gd name="T5" fmla="*/ 1299 h 1947"/>
                  <a:gd name="T6" fmla="*/ 661 w 1949"/>
                  <a:gd name="T7" fmla="*/ 1704 h 1947"/>
                  <a:gd name="T8" fmla="*/ 1403 w 1949"/>
                  <a:gd name="T9" fmla="*/ 1833 h 1947"/>
                  <a:gd name="T10" fmla="*/ 1405 w 1949"/>
                  <a:gd name="T11" fmla="*/ 1832 h 1947"/>
                  <a:gd name="T12" fmla="*/ 1411 w 1949"/>
                  <a:gd name="T13" fmla="*/ 1830 h 1947"/>
                  <a:gd name="T14" fmla="*/ 1411 w 1949"/>
                  <a:gd name="T15" fmla="*/ 1830 h 1947"/>
                  <a:gd name="T16" fmla="*/ 1435 w 1949"/>
                  <a:gd name="T17" fmla="*/ 1813 h 1947"/>
                  <a:gd name="T18" fmla="*/ 1435 w 1949"/>
                  <a:gd name="T19" fmla="*/ 1682 h 1947"/>
                  <a:gd name="T20" fmla="*/ 1329 w 1949"/>
                  <a:gd name="T21" fmla="*/ 1666 h 1947"/>
                  <a:gd name="T22" fmla="*/ 1329 w 1949"/>
                  <a:gd name="T23" fmla="*/ 1666 h 1947"/>
                  <a:gd name="T24" fmla="*/ 777 w 1949"/>
                  <a:gd name="T25" fmla="*/ 1565 h 1947"/>
                  <a:gd name="T26" fmla="*/ 395 w 1949"/>
                  <a:gd name="T27" fmla="*/ 1183 h 1947"/>
                  <a:gd name="T28" fmla="*/ 395 w 1949"/>
                  <a:gd name="T29" fmla="*/ 488 h 1947"/>
                  <a:gd name="T30" fmla="*/ 488 w 1949"/>
                  <a:gd name="T31" fmla="*/ 395 h 1947"/>
                  <a:gd name="T32" fmla="*/ 1183 w 1949"/>
                  <a:gd name="T33" fmla="*/ 395 h 1947"/>
                  <a:gd name="T34" fmla="*/ 1565 w 1949"/>
                  <a:gd name="T35" fmla="*/ 778 h 1947"/>
                  <a:gd name="T36" fmla="*/ 1661 w 1949"/>
                  <a:gd name="T37" fmla="*/ 1337 h 1947"/>
                  <a:gd name="T38" fmla="*/ 1661 w 1949"/>
                  <a:gd name="T39" fmla="*/ 1337 h 1947"/>
                  <a:gd name="T40" fmla="*/ 1661 w 1949"/>
                  <a:gd name="T41" fmla="*/ 1337 h 1947"/>
                  <a:gd name="T42" fmla="*/ 1661 w 1949"/>
                  <a:gd name="T43" fmla="*/ 1337 h 1947"/>
                  <a:gd name="T44" fmla="*/ 1681 w 1949"/>
                  <a:gd name="T45" fmla="*/ 1436 h 1947"/>
                  <a:gd name="T46" fmla="*/ 1811 w 1949"/>
                  <a:gd name="T47" fmla="*/ 1436 h 1947"/>
                  <a:gd name="T48" fmla="*/ 1830 w 1949"/>
                  <a:gd name="T49" fmla="*/ 1412 h 1947"/>
                  <a:gd name="T50" fmla="*/ 1830 w 1949"/>
                  <a:gd name="T51" fmla="*/ 1412 h 1947"/>
                  <a:gd name="T52" fmla="*/ 1704 w 1949"/>
                  <a:gd name="T53" fmla="*/ 662 h 1947"/>
                  <a:gd name="T54" fmla="*/ 1299 w 1949"/>
                  <a:gd name="T55" fmla="*/ 256 h 1947"/>
                  <a:gd name="T56" fmla="*/ 372 w 1949"/>
                  <a:gd name="T57" fmla="*/ 256 h 1947"/>
                  <a:gd name="T58" fmla="*/ 372 w 1949"/>
                  <a:gd name="T59" fmla="*/ 256 h 1947"/>
                  <a:gd name="T60" fmla="*/ 372 w 1949"/>
                  <a:gd name="T61" fmla="*/ 256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9" h="1947">
                    <a:moveTo>
                      <a:pt x="372" y="256"/>
                    </a:moveTo>
                    <a:cubicBezTo>
                      <a:pt x="256" y="372"/>
                      <a:pt x="256" y="372"/>
                      <a:pt x="256" y="372"/>
                    </a:cubicBezTo>
                    <a:cubicBezTo>
                      <a:pt x="0" y="628"/>
                      <a:pt x="0" y="1043"/>
                      <a:pt x="256" y="1299"/>
                    </a:cubicBezTo>
                    <a:cubicBezTo>
                      <a:pt x="661" y="1704"/>
                      <a:pt x="661" y="1704"/>
                      <a:pt x="661" y="1704"/>
                    </a:cubicBezTo>
                    <a:cubicBezTo>
                      <a:pt x="862" y="1905"/>
                      <a:pt x="1160" y="1947"/>
                      <a:pt x="1403" y="1833"/>
                    </a:cubicBezTo>
                    <a:cubicBezTo>
                      <a:pt x="1404" y="1833"/>
                      <a:pt x="1404" y="1832"/>
                      <a:pt x="1405" y="1832"/>
                    </a:cubicBezTo>
                    <a:cubicBezTo>
                      <a:pt x="1407" y="1831"/>
                      <a:pt x="1409" y="1831"/>
                      <a:pt x="1411" y="1830"/>
                    </a:cubicBezTo>
                    <a:cubicBezTo>
                      <a:pt x="1411" y="1829"/>
                      <a:pt x="1411" y="1830"/>
                      <a:pt x="1411" y="1830"/>
                    </a:cubicBezTo>
                    <a:cubicBezTo>
                      <a:pt x="1419" y="1825"/>
                      <a:pt x="1427" y="1820"/>
                      <a:pt x="1435" y="1813"/>
                    </a:cubicBezTo>
                    <a:cubicBezTo>
                      <a:pt x="1471" y="1777"/>
                      <a:pt x="1471" y="1718"/>
                      <a:pt x="1435" y="1682"/>
                    </a:cubicBezTo>
                    <a:cubicBezTo>
                      <a:pt x="1406" y="1653"/>
                      <a:pt x="1363" y="1648"/>
                      <a:pt x="1329" y="1666"/>
                    </a:cubicBezTo>
                    <a:cubicBezTo>
                      <a:pt x="1329" y="1665"/>
                      <a:pt x="1329" y="1666"/>
                      <a:pt x="1329" y="1666"/>
                    </a:cubicBezTo>
                    <a:cubicBezTo>
                      <a:pt x="1148" y="1748"/>
                      <a:pt x="926" y="1714"/>
                      <a:pt x="777" y="1565"/>
                    </a:cubicBezTo>
                    <a:cubicBezTo>
                      <a:pt x="395" y="1183"/>
                      <a:pt x="395" y="1183"/>
                      <a:pt x="395" y="1183"/>
                    </a:cubicBezTo>
                    <a:cubicBezTo>
                      <a:pt x="203" y="991"/>
                      <a:pt x="203" y="680"/>
                      <a:pt x="395" y="488"/>
                    </a:cubicBezTo>
                    <a:cubicBezTo>
                      <a:pt x="488" y="395"/>
                      <a:pt x="488" y="395"/>
                      <a:pt x="488" y="395"/>
                    </a:cubicBezTo>
                    <a:cubicBezTo>
                      <a:pt x="680" y="203"/>
                      <a:pt x="991" y="203"/>
                      <a:pt x="1183" y="395"/>
                    </a:cubicBezTo>
                    <a:cubicBezTo>
                      <a:pt x="1565" y="778"/>
                      <a:pt x="1565" y="778"/>
                      <a:pt x="1565" y="778"/>
                    </a:cubicBezTo>
                    <a:cubicBezTo>
                      <a:pt x="1716" y="929"/>
                      <a:pt x="1748" y="1155"/>
                      <a:pt x="1661" y="1337"/>
                    </a:cubicBezTo>
                    <a:cubicBezTo>
                      <a:pt x="1661" y="1337"/>
                      <a:pt x="1662" y="1337"/>
                      <a:pt x="1661" y="1337"/>
                    </a:cubicBezTo>
                    <a:cubicBezTo>
                      <a:pt x="1661" y="1338"/>
                      <a:pt x="1662" y="1336"/>
                      <a:pt x="1661" y="1337"/>
                    </a:cubicBezTo>
                    <a:cubicBezTo>
                      <a:pt x="1662" y="1337"/>
                      <a:pt x="1661" y="1337"/>
                      <a:pt x="1661" y="1337"/>
                    </a:cubicBezTo>
                    <a:cubicBezTo>
                      <a:pt x="1649" y="1370"/>
                      <a:pt x="1654" y="1410"/>
                      <a:pt x="1681" y="1436"/>
                    </a:cubicBezTo>
                    <a:cubicBezTo>
                      <a:pt x="1717" y="1472"/>
                      <a:pt x="1775" y="1472"/>
                      <a:pt x="1811" y="1436"/>
                    </a:cubicBezTo>
                    <a:cubicBezTo>
                      <a:pt x="1819" y="1429"/>
                      <a:pt x="1825" y="1420"/>
                      <a:pt x="1830" y="1412"/>
                    </a:cubicBezTo>
                    <a:cubicBezTo>
                      <a:pt x="1830" y="1412"/>
                      <a:pt x="1829" y="1411"/>
                      <a:pt x="1830" y="1412"/>
                    </a:cubicBezTo>
                    <a:cubicBezTo>
                      <a:pt x="1949" y="1167"/>
                      <a:pt x="1907" y="865"/>
                      <a:pt x="1704" y="662"/>
                    </a:cubicBezTo>
                    <a:cubicBezTo>
                      <a:pt x="1299" y="256"/>
                      <a:pt x="1299" y="256"/>
                      <a:pt x="1299" y="256"/>
                    </a:cubicBezTo>
                    <a:cubicBezTo>
                      <a:pt x="1043" y="0"/>
                      <a:pt x="628" y="0"/>
                      <a:pt x="372" y="256"/>
                    </a:cubicBezTo>
                    <a:close/>
                    <a:moveTo>
                      <a:pt x="372" y="256"/>
                    </a:moveTo>
                    <a:cubicBezTo>
                      <a:pt x="372" y="256"/>
                      <a:pt x="372" y="256"/>
                      <a:pt x="372" y="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
              <p:cNvSpPr>
                <a:spLocks noEditPoints="1"/>
              </p:cNvSpPr>
              <p:nvPr>
                <p:custDataLst>
                  <p:tags r:id="rId5"/>
                </p:custDataLst>
              </p:nvPr>
            </p:nvSpPr>
            <p:spPr bwMode="auto">
              <a:xfrm>
                <a:off x="2767" y="1680"/>
                <a:ext cx="2565" cy="2567"/>
              </a:xfrm>
              <a:custGeom>
                <a:avLst/>
                <a:gdLst>
                  <a:gd name="T0" fmla="*/ 1691 w 1947"/>
                  <a:gd name="T1" fmla="*/ 1577 h 1949"/>
                  <a:gd name="T2" fmla="*/ 1575 w 1947"/>
                  <a:gd name="T3" fmla="*/ 1693 h 1949"/>
                  <a:gd name="T4" fmla="*/ 648 w 1947"/>
                  <a:gd name="T5" fmla="*/ 1693 h 1949"/>
                  <a:gd name="T6" fmla="*/ 243 w 1947"/>
                  <a:gd name="T7" fmla="*/ 1288 h 1949"/>
                  <a:gd name="T8" fmla="*/ 114 w 1947"/>
                  <a:gd name="T9" fmla="*/ 546 h 1949"/>
                  <a:gd name="T10" fmla="*/ 115 w 1947"/>
                  <a:gd name="T11" fmla="*/ 544 h 1949"/>
                  <a:gd name="T12" fmla="*/ 117 w 1947"/>
                  <a:gd name="T13" fmla="*/ 538 h 1949"/>
                  <a:gd name="T14" fmla="*/ 117 w 1947"/>
                  <a:gd name="T15" fmla="*/ 538 h 1949"/>
                  <a:gd name="T16" fmla="*/ 135 w 1947"/>
                  <a:gd name="T17" fmla="*/ 514 h 1949"/>
                  <a:gd name="T18" fmla="*/ 265 w 1947"/>
                  <a:gd name="T19" fmla="*/ 514 h 1949"/>
                  <a:gd name="T20" fmla="*/ 281 w 1947"/>
                  <a:gd name="T21" fmla="*/ 620 h 1949"/>
                  <a:gd name="T22" fmla="*/ 281 w 1947"/>
                  <a:gd name="T23" fmla="*/ 620 h 1949"/>
                  <a:gd name="T24" fmla="*/ 382 w 1947"/>
                  <a:gd name="T25" fmla="*/ 1172 h 1949"/>
                  <a:gd name="T26" fmla="*/ 764 w 1947"/>
                  <a:gd name="T27" fmla="*/ 1554 h 1949"/>
                  <a:gd name="T28" fmla="*/ 1459 w 1947"/>
                  <a:gd name="T29" fmla="*/ 1554 h 1949"/>
                  <a:gd name="T30" fmla="*/ 1552 w 1947"/>
                  <a:gd name="T31" fmla="*/ 1461 h 1949"/>
                  <a:gd name="T32" fmla="*/ 1552 w 1947"/>
                  <a:gd name="T33" fmla="*/ 766 h 1949"/>
                  <a:gd name="T34" fmla="*/ 1170 w 1947"/>
                  <a:gd name="T35" fmla="*/ 384 h 1949"/>
                  <a:gd name="T36" fmla="*/ 610 w 1947"/>
                  <a:gd name="T37" fmla="*/ 288 h 1949"/>
                  <a:gd name="T38" fmla="*/ 610 w 1947"/>
                  <a:gd name="T39" fmla="*/ 288 h 1949"/>
                  <a:gd name="T40" fmla="*/ 610 w 1947"/>
                  <a:gd name="T41" fmla="*/ 288 h 1949"/>
                  <a:gd name="T42" fmla="*/ 610 w 1947"/>
                  <a:gd name="T43" fmla="*/ 288 h 1949"/>
                  <a:gd name="T44" fmla="*/ 511 w 1947"/>
                  <a:gd name="T45" fmla="*/ 268 h 1949"/>
                  <a:gd name="T46" fmla="*/ 511 w 1947"/>
                  <a:gd name="T47" fmla="*/ 138 h 1949"/>
                  <a:gd name="T48" fmla="*/ 536 w 1947"/>
                  <a:gd name="T49" fmla="*/ 120 h 1949"/>
                  <a:gd name="T50" fmla="*/ 536 w 1947"/>
                  <a:gd name="T51" fmla="*/ 120 h 1949"/>
                  <a:gd name="T52" fmla="*/ 1285 w 1947"/>
                  <a:gd name="T53" fmla="*/ 245 h 1949"/>
                  <a:gd name="T54" fmla="*/ 1691 w 1947"/>
                  <a:gd name="T55" fmla="*/ 650 h 1949"/>
                  <a:gd name="T56" fmla="*/ 1691 w 1947"/>
                  <a:gd name="T57" fmla="*/ 1577 h 1949"/>
                  <a:gd name="T58" fmla="*/ 1691 w 1947"/>
                  <a:gd name="T59" fmla="*/ 1577 h 1949"/>
                  <a:gd name="T60" fmla="*/ 1691 w 1947"/>
                  <a:gd name="T61" fmla="*/ 157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7" h="1949">
                    <a:moveTo>
                      <a:pt x="1691" y="1577"/>
                    </a:moveTo>
                    <a:cubicBezTo>
                      <a:pt x="1575" y="1693"/>
                      <a:pt x="1575" y="1693"/>
                      <a:pt x="1575" y="1693"/>
                    </a:cubicBezTo>
                    <a:cubicBezTo>
                      <a:pt x="1319" y="1949"/>
                      <a:pt x="904" y="1949"/>
                      <a:pt x="648" y="1693"/>
                    </a:cubicBezTo>
                    <a:cubicBezTo>
                      <a:pt x="243" y="1288"/>
                      <a:pt x="243" y="1288"/>
                      <a:pt x="243" y="1288"/>
                    </a:cubicBezTo>
                    <a:cubicBezTo>
                      <a:pt x="42" y="1087"/>
                      <a:pt x="0" y="789"/>
                      <a:pt x="114" y="546"/>
                    </a:cubicBezTo>
                    <a:cubicBezTo>
                      <a:pt x="114" y="546"/>
                      <a:pt x="115" y="545"/>
                      <a:pt x="115" y="544"/>
                    </a:cubicBezTo>
                    <a:cubicBezTo>
                      <a:pt x="116" y="542"/>
                      <a:pt x="117" y="540"/>
                      <a:pt x="117" y="538"/>
                    </a:cubicBezTo>
                    <a:cubicBezTo>
                      <a:pt x="118" y="538"/>
                      <a:pt x="117" y="538"/>
                      <a:pt x="117" y="538"/>
                    </a:cubicBezTo>
                    <a:cubicBezTo>
                      <a:pt x="122" y="530"/>
                      <a:pt x="127" y="522"/>
                      <a:pt x="135" y="514"/>
                    </a:cubicBezTo>
                    <a:cubicBezTo>
                      <a:pt x="170" y="478"/>
                      <a:pt x="229" y="478"/>
                      <a:pt x="265" y="514"/>
                    </a:cubicBezTo>
                    <a:cubicBezTo>
                      <a:pt x="294" y="543"/>
                      <a:pt x="299" y="586"/>
                      <a:pt x="281" y="620"/>
                    </a:cubicBezTo>
                    <a:cubicBezTo>
                      <a:pt x="282" y="620"/>
                      <a:pt x="281" y="620"/>
                      <a:pt x="281" y="620"/>
                    </a:cubicBezTo>
                    <a:cubicBezTo>
                      <a:pt x="199" y="801"/>
                      <a:pt x="233" y="1023"/>
                      <a:pt x="382" y="1172"/>
                    </a:cubicBezTo>
                    <a:cubicBezTo>
                      <a:pt x="764" y="1554"/>
                      <a:pt x="764" y="1554"/>
                      <a:pt x="764" y="1554"/>
                    </a:cubicBezTo>
                    <a:cubicBezTo>
                      <a:pt x="956" y="1746"/>
                      <a:pt x="1267" y="1746"/>
                      <a:pt x="1459" y="1554"/>
                    </a:cubicBezTo>
                    <a:cubicBezTo>
                      <a:pt x="1552" y="1461"/>
                      <a:pt x="1552" y="1461"/>
                      <a:pt x="1552" y="1461"/>
                    </a:cubicBezTo>
                    <a:cubicBezTo>
                      <a:pt x="1744" y="1269"/>
                      <a:pt x="1744" y="958"/>
                      <a:pt x="1552" y="766"/>
                    </a:cubicBezTo>
                    <a:cubicBezTo>
                      <a:pt x="1170" y="384"/>
                      <a:pt x="1170" y="384"/>
                      <a:pt x="1170" y="384"/>
                    </a:cubicBezTo>
                    <a:cubicBezTo>
                      <a:pt x="1018" y="233"/>
                      <a:pt x="793" y="201"/>
                      <a:pt x="610" y="288"/>
                    </a:cubicBezTo>
                    <a:cubicBezTo>
                      <a:pt x="610" y="288"/>
                      <a:pt x="610" y="288"/>
                      <a:pt x="610" y="288"/>
                    </a:cubicBezTo>
                    <a:cubicBezTo>
                      <a:pt x="610" y="288"/>
                      <a:pt x="611" y="287"/>
                      <a:pt x="610" y="288"/>
                    </a:cubicBezTo>
                    <a:cubicBezTo>
                      <a:pt x="610" y="288"/>
                      <a:pt x="610" y="288"/>
                      <a:pt x="610" y="288"/>
                    </a:cubicBezTo>
                    <a:cubicBezTo>
                      <a:pt x="577" y="300"/>
                      <a:pt x="537" y="295"/>
                      <a:pt x="511" y="268"/>
                    </a:cubicBezTo>
                    <a:cubicBezTo>
                      <a:pt x="475" y="232"/>
                      <a:pt x="475" y="174"/>
                      <a:pt x="511" y="138"/>
                    </a:cubicBezTo>
                    <a:cubicBezTo>
                      <a:pt x="518" y="131"/>
                      <a:pt x="527" y="124"/>
                      <a:pt x="536" y="120"/>
                    </a:cubicBezTo>
                    <a:cubicBezTo>
                      <a:pt x="536" y="119"/>
                      <a:pt x="536" y="120"/>
                      <a:pt x="536" y="120"/>
                    </a:cubicBezTo>
                    <a:cubicBezTo>
                      <a:pt x="780" y="0"/>
                      <a:pt x="1083" y="42"/>
                      <a:pt x="1285" y="245"/>
                    </a:cubicBezTo>
                    <a:cubicBezTo>
                      <a:pt x="1691" y="650"/>
                      <a:pt x="1691" y="650"/>
                      <a:pt x="1691" y="650"/>
                    </a:cubicBezTo>
                    <a:cubicBezTo>
                      <a:pt x="1947" y="906"/>
                      <a:pt x="1947" y="1321"/>
                      <a:pt x="1691" y="1577"/>
                    </a:cubicBezTo>
                    <a:close/>
                    <a:moveTo>
                      <a:pt x="1691" y="1577"/>
                    </a:moveTo>
                    <a:cubicBezTo>
                      <a:pt x="1691" y="1577"/>
                      <a:pt x="1691" y="1577"/>
                      <a:pt x="1691" y="1577"/>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椭圆 57"/>
            <p:cNvSpPr/>
            <p:nvPr>
              <p:custDataLst>
                <p:tags r:id="rId6"/>
              </p:custDataLst>
            </p:nvPr>
          </p:nvSpPr>
          <p:spPr>
            <a:xfrm>
              <a:off x="1055689" y="6405346"/>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custDataLst>
                <p:tags r:id="rId7"/>
              </p:custDataLst>
            </p:nvPr>
          </p:nvSpPr>
          <p:spPr>
            <a:xfrm>
              <a:off x="1506436"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custDataLst>
                <p:tags r:id="rId8"/>
              </p:custDataLst>
            </p:nvPr>
          </p:nvSpPr>
          <p:spPr>
            <a:xfrm>
              <a:off x="1946659"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10"/>
            <p:cNvGrpSpPr>
              <a:grpSpLocks noChangeAspect="1"/>
            </p:cNvGrpSpPr>
            <p:nvPr/>
          </p:nvGrpSpPr>
          <p:grpSpPr bwMode="auto">
            <a:xfrm>
              <a:off x="1592865" y="6498502"/>
              <a:ext cx="152563" cy="131255"/>
              <a:chOff x="1243" y="-76"/>
              <a:chExt cx="5191" cy="4466"/>
            </a:xfrm>
            <a:solidFill>
              <a:schemeClr val="tx1"/>
            </a:solidFill>
          </p:grpSpPr>
          <p:sp>
            <p:nvSpPr>
              <p:cNvPr id="63" name="Freeform 11"/>
              <p:cNvSpPr>
                <a:spLocks noEditPoints="1"/>
              </p:cNvSpPr>
              <p:nvPr>
                <p:custDataLst>
                  <p:tags r:id="rId9"/>
                </p:custDataLst>
              </p:nvPr>
            </p:nvSpPr>
            <p:spPr bwMode="auto">
              <a:xfrm>
                <a:off x="1243" y="-76"/>
                <a:ext cx="2773" cy="4466"/>
              </a:xfrm>
              <a:custGeom>
                <a:avLst/>
                <a:gdLst>
                  <a:gd name="T0" fmla="*/ 0 w 1714"/>
                  <a:gd name="T1" fmla="*/ 1101 h 2760"/>
                  <a:gd name="T2" fmla="*/ 0 w 1714"/>
                  <a:gd name="T3" fmla="*/ 1660 h 2760"/>
                  <a:gd name="T4" fmla="*/ 204 w 1714"/>
                  <a:gd name="T5" fmla="*/ 1864 h 2760"/>
                  <a:gd name="T6" fmla="*/ 732 w 1714"/>
                  <a:gd name="T7" fmla="*/ 1864 h 2760"/>
                  <a:gd name="T8" fmla="*/ 684 w 1714"/>
                  <a:gd name="T9" fmla="*/ 1844 h 2760"/>
                  <a:gd name="T10" fmla="*/ 1501 w 1714"/>
                  <a:gd name="T11" fmla="*/ 2663 h 2760"/>
                  <a:gd name="T12" fmla="*/ 1714 w 1714"/>
                  <a:gd name="T13" fmla="*/ 2575 h 2760"/>
                  <a:gd name="T14" fmla="*/ 1714 w 1714"/>
                  <a:gd name="T15" fmla="*/ 186 h 2760"/>
                  <a:gd name="T16" fmla="*/ 1501 w 1714"/>
                  <a:gd name="T17" fmla="*/ 97 h 2760"/>
                  <a:gd name="T18" fmla="*/ 684 w 1714"/>
                  <a:gd name="T19" fmla="*/ 916 h 2760"/>
                  <a:gd name="T20" fmla="*/ 732 w 1714"/>
                  <a:gd name="T21" fmla="*/ 896 h 2760"/>
                  <a:gd name="T22" fmla="*/ 204 w 1714"/>
                  <a:gd name="T23" fmla="*/ 896 h 2760"/>
                  <a:gd name="T24" fmla="*/ 0 w 1714"/>
                  <a:gd name="T25" fmla="*/ 1101 h 2760"/>
                  <a:gd name="T26" fmla="*/ 732 w 1714"/>
                  <a:gd name="T27" fmla="*/ 1032 h 2760"/>
                  <a:gd name="T28" fmla="*/ 761 w 1714"/>
                  <a:gd name="T29" fmla="*/ 1032 h 2760"/>
                  <a:gd name="T30" fmla="*/ 781 w 1714"/>
                  <a:gd name="T31" fmla="*/ 1012 h 2760"/>
                  <a:gd name="T32" fmla="*/ 1598 w 1714"/>
                  <a:gd name="T33" fmla="*/ 193 h 2760"/>
                  <a:gd name="T34" fmla="*/ 1613 w 1714"/>
                  <a:gd name="T35" fmla="*/ 182 h 2760"/>
                  <a:gd name="T36" fmla="*/ 1591 w 1714"/>
                  <a:gd name="T37" fmla="*/ 180 h 2760"/>
                  <a:gd name="T38" fmla="*/ 1575 w 1714"/>
                  <a:gd name="T39" fmla="*/ 166 h 2760"/>
                  <a:gd name="T40" fmla="*/ 1578 w 1714"/>
                  <a:gd name="T41" fmla="*/ 186 h 2760"/>
                  <a:gd name="T42" fmla="*/ 1578 w 1714"/>
                  <a:gd name="T43" fmla="*/ 2575 h 2760"/>
                  <a:gd name="T44" fmla="*/ 1575 w 1714"/>
                  <a:gd name="T45" fmla="*/ 2594 h 2760"/>
                  <a:gd name="T46" fmla="*/ 1591 w 1714"/>
                  <a:gd name="T47" fmla="*/ 2580 h 2760"/>
                  <a:gd name="T48" fmla="*/ 1613 w 1714"/>
                  <a:gd name="T49" fmla="*/ 2579 h 2760"/>
                  <a:gd name="T50" fmla="*/ 1598 w 1714"/>
                  <a:gd name="T51" fmla="*/ 2567 h 2760"/>
                  <a:gd name="T52" fmla="*/ 781 w 1714"/>
                  <a:gd name="T53" fmla="*/ 1748 h 2760"/>
                  <a:gd name="T54" fmla="*/ 761 w 1714"/>
                  <a:gd name="T55" fmla="*/ 1728 h 2760"/>
                  <a:gd name="T56" fmla="*/ 204 w 1714"/>
                  <a:gd name="T57" fmla="*/ 1728 h 2760"/>
                  <a:gd name="T58" fmla="*/ 137 w 1714"/>
                  <a:gd name="T59" fmla="*/ 1660 h 2760"/>
                  <a:gd name="T60" fmla="*/ 137 w 1714"/>
                  <a:gd name="T61" fmla="*/ 1101 h 2760"/>
                  <a:gd name="T62" fmla="*/ 204 w 1714"/>
                  <a:gd name="T63" fmla="*/ 1032 h 2760"/>
                  <a:gd name="T64" fmla="*/ 732 w 1714"/>
                  <a:gd name="T65" fmla="*/ 1032 h 2760"/>
                  <a:gd name="T66" fmla="*/ 732 w 1714"/>
                  <a:gd name="T67" fmla="*/ 1032 h 2760"/>
                  <a:gd name="T68" fmla="*/ 732 w 1714"/>
                  <a:gd name="T69" fmla="*/ 1032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4" h="2760">
                    <a:moveTo>
                      <a:pt x="0" y="1101"/>
                    </a:moveTo>
                    <a:cubicBezTo>
                      <a:pt x="0" y="1660"/>
                      <a:pt x="0" y="1660"/>
                      <a:pt x="0" y="1660"/>
                    </a:cubicBezTo>
                    <a:cubicBezTo>
                      <a:pt x="0" y="1773"/>
                      <a:pt x="92" y="1864"/>
                      <a:pt x="204" y="1864"/>
                    </a:cubicBezTo>
                    <a:cubicBezTo>
                      <a:pt x="732" y="1864"/>
                      <a:pt x="732" y="1864"/>
                      <a:pt x="732" y="1864"/>
                    </a:cubicBezTo>
                    <a:cubicBezTo>
                      <a:pt x="684" y="1844"/>
                      <a:pt x="684" y="1844"/>
                      <a:pt x="684" y="1844"/>
                    </a:cubicBezTo>
                    <a:cubicBezTo>
                      <a:pt x="1501" y="2663"/>
                      <a:pt x="1501" y="2663"/>
                      <a:pt x="1501" y="2663"/>
                    </a:cubicBezTo>
                    <a:cubicBezTo>
                      <a:pt x="1598" y="2760"/>
                      <a:pt x="1714" y="2711"/>
                      <a:pt x="1714" y="2575"/>
                    </a:cubicBezTo>
                    <a:cubicBezTo>
                      <a:pt x="1714" y="186"/>
                      <a:pt x="1714" y="186"/>
                      <a:pt x="1714" y="186"/>
                    </a:cubicBezTo>
                    <a:cubicBezTo>
                      <a:pt x="1714" y="50"/>
                      <a:pt x="1598" y="0"/>
                      <a:pt x="1501" y="97"/>
                    </a:cubicBezTo>
                    <a:cubicBezTo>
                      <a:pt x="684" y="916"/>
                      <a:pt x="684" y="916"/>
                      <a:pt x="684" y="916"/>
                    </a:cubicBezTo>
                    <a:cubicBezTo>
                      <a:pt x="732" y="896"/>
                      <a:pt x="732" y="896"/>
                      <a:pt x="732" y="896"/>
                    </a:cubicBezTo>
                    <a:cubicBezTo>
                      <a:pt x="204" y="896"/>
                      <a:pt x="204" y="896"/>
                      <a:pt x="204" y="896"/>
                    </a:cubicBezTo>
                    <a:cubicBezTo>
                      <a:pt x="91" y="896"/>
                      <a:pt x="0" y="988"/>
                      <a:pt x="0" y="1101"/>
                    </a:cubicBezTo>
                    <a:close/>
                    <a:moveTo>
                      <a:pt x="732" y="1032"/>
                    </a:moveTo>
                    <a:cubicBezTo>
                      <a:pt x="761" y="1032"/>
                      <a:pt x="761" y="1032"/>
                      <a:pt x="761" y="1032"/>
                    </a:cubicBezTo>
                    <a:cubicBezTo>
                      <a:pt x="781" y="1012"/>
                      <a:pt x="781" y="1012"/>
                      <a:pt x="781" y="1012"/>
                    </a:cubicBezTo>
                    <a:cubicBezTo>
                      <a:pt x="1598" y="193"/>
                      <a:pt x="1598" y="193"/>
                      <a:pt x="1598" y="193"/>
                    </a:cubicBezTo>
                    <a:cubicBezTo>
                      <a:pt x="1605" y="186"/>
                      <a:pt x="1610" y="183"/>
                      <a:pt x="1613" y="182"/>
                    </a:cubicBezTo>
                    <a:cubicBezTo>
                      <a:pt x="1608" y="184"/>
                      <a:pt x="1600" y="184"/>
                      <a:pt x="1591" y="180"/>
                    </a:cubicBezTo>
                    <a:cubicBezTo>
                      <a:pt x="1582" y="176"/>
                      <a:pt x="1577" y="170"/>
                      <a:pt x="1575" y="166"/>
                    </a:cubicBezTo>
                    <a:cubicBezTo>
                      <a:pt x="1576" y="169"/>
                      <a:pt x="1578" y="176"/>
                      <a:pt x="1578" y="186"/>
                    </a:cubicBezTo>
                    <a:cubicBezTo>
                      <a:pt x="1578" y="2575"/>
                      <a:pt x="1578" y="2575"/>
                      <a:pt x="1578" y="2575"/>
                    </a:cubicBezTo>
                    <a:cubicBezTo>
                      <a:pt x="1578" y="2585"/>
                      <a:pt x="1576" y="2592"/>
                      <a:pt x="1575" y="2594"/>
                    </a:cubicBezTo>
                    <a:cubicBezTo>
                      <a:pt x="1577" y="2590"/>
                      <a:pt x="1582" y="2584"/>
                      <a:pt x="1591" y="2580"/>
                    </a:cubicBezTo>
                    <a:cubicBezTo>
                      <a:pt x="1601" y="2577"/>
                      <a:pt x="1608" y="2577"/>
                      <a:pt x="1613" y="2579"/>
                    </a:cubicBezTo>
                    <a:cubicBezTo>
                      <a:pt x="1610" y="2578"/>
                      <a:pt x="1605" y="2574"/>
                      <a:pt x="1598" y="2567"/>
                    </a:cubicBezTo>
                    <a:cubicBezTo>
                      <a:pt x="781" y="1748"/>
                      <a:pt x="781" y="1748"/>
                      <a:pt x="781" y="1748"/>
                    </a:cubicBezTo>
                    <a:cubicBezTo>
                      <a:pt x="761" y="1728"/>
                      <a:pt x="761" y="1728"/>
                      <a:pt x="761" y="1728"/>
                    </a:cubicBezTo>
                    <a:cubicBezTo>
                      <a:pt x="204" y="1728"/>
                      <a:pt x="204" y="1728"/>
                      <a:pt x="204" y="1728"/>
                    </a:cubicBezTo>
                    <a:cubicBezTo>
                      <a:pt x="167" y="1728"/>
                      <a:pt x="137" y="1697"/>
                      <a:pt x="137" y="1660"/>
                    </a:cubicBezTo>
                    <a:cubicBezTo>
                      <a:pt x="137" y="1101"/>
                      <a:pt x="137" y="1101"/>
                      <a:pt x="137" y="1101"/>
                    </a:cubicBezTo>
                    <a:cubicBezTo>
                      <a:pt x="137" y="1063"/>
                      <a:pt x="167" y="1032"/>
                      <a:pt x="204" y="1032"/>
                    </a:cubicBezTo>
                    <a:lnTo>
                      <a:pt x="732" y="1032"/>
                    </a:lnTo>
                    <a:close/>
                    <a:moveTo>
                      <a:pt x="732" y="1032"/>
                    </a:moveTo>
                    <a:cubicBezTo>
                      <a:pt x="732" y="1032"/>
                      <a:pt x="732" y="1032"/>
                      <a:pt x="732" y="103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
              <p:cNvSpPr>
                <a:spLocks noEditPoints="1"/>
              </p:cNvSpPr>
              <p:nvPr>
                <p:custDataLst>
                  <p:tags r:id="rId10"/>
                </p:custDataLst>
              </p:nvPr>
            </p:nvSpPr>
            <p:spPr bwMode="auto">
              <a:xfrm>
                <a:off x="4333" y="1105"/>
                <a:ext cx="1160" cy="2239"/>
              </a:xfrm>
              <a:custGeom>
                <a:avLst/>
                <a:gdLst>
                  <a:gd name="T0" fmla="*/ 717 w 717"/>
                  <a:gd name="T1" fmla="*/ 692 h 1384"/>
                  <a:gd name="T2" fmla="*/ 68 w 717"/>
                  <a:gd name="T3" fmla="*/ 0 h 1384"/>
                  <a:gd name="T4" fmla="*/ 0 w 717"/>
                  <a:gd name="T5" fmla="*/ 68 h 1384"/>
                  <a:gd name="T6" fmla="*/ 68 w 717"/>
                  <a:gd name="T7" fmla="*/ 136 h 1384"/>
                  <a:gd name="T8" fmla="*/ 581 w 717"/>
                  <a:gd name="T9" fmla="*/ 692 h 1384"/>
                  <a:gd name="T10" fmla="*/ 68 w 717"/>
                  <a:gd name="T11" fmla="*/ 1248 h 1384"/>
                  <a:gd name="T12" fmla="*/ 0 w 717"/>
                  <a:gd name="T13" fmla="*/ 1316 h 1384"/>
                  <a:gd name="T14" fmla="*/ 68 w 717"/>
                  <a:gd name="T15" fmla="*/ 1384 h 1384"/>
                  <a:gd name="T16" fmla="*/ 717 w 717"/>
                  <a:gd name="T17" fmla="*/ 692 h 1384"/>
                  <a:gd name="T18" fmla="*/ 717 w 717"/>
                  <a:gd name="T19" fmla="*/ 692 h 1384"/>
                  <a:gd name="T20" fmla="*/ 717 w 717"/>
                  <a:gd name="T21" fmla="*/ 692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384">
                    <a:moveTo>
                      <a:pt x="717" y="692"/>
                    </a:moveTo>
                    <a:cubicBezTo>
                      <a:pt x="717" y="310"/>
                      <a:pt x="428" y="0"/>
                      <a:pt x="68" y="0"/>
                    </a:cubicBezTo>
                    <a:cubicBezTo>
                      <a:pt x="30" y="0"/>
                      <a:pt x="0" y="30"/>
                      <a:pt x="0" y="68"/>
                    </a:cubicBezTo>
                    <a:cubicBezTo>
                      <a:pt x="0" y="105"/>
                      <a:pt x="30" y="136"/>
                      <a:pt x="68" y="136"/>
                    </a:cubicBezTo>
                    <a:cubicBezTo>
                      <a:pt x="350" y="136"/>
                      <a:pt x="581" y="384"/>
                      <a:pt x="581" y="692"/>
                    </a:cubicBezTo>
                    <a:cubicBezTo>
                      <a:pt x="581" y="1000"/>
                      <a:pt x="350" y="1248"/>
                      <a:pt x="68" y="1248"/>
                    </a:cubicBezTo>
                    <a:cubicBezTo>
                      <a:pt x="30" y="1248"/>
                      <a:pt x="0" y="1278"/>
                      <a:pt x="0" y="1316"/>
                    </a:cubicBezTo>
                    <a:cubicBezTo>
                      <a:pt x="0" y="1353"/>
                      <a:pt x="30" y="1384"/>
                      <a:pt x="68" y="1384"/>
                    </a:cubicBezTo>
                    <a:cubicBezTo>
                      <a:pt x="428" y="1384"/>
                      <a:pt x="717" y="1073"/>
                      <a:pt x="717" y="692"/>
                    </a:cubicBezTo>
                    <a:close/>
                    <a:moveTo>
                      <a:pt x="717" y="692"/>
                    </a:moveTo>
                    <a:cubicBezTo>
                      <a:pt x="717" y="692"/>
                      <a:pt x="717" y="692"/>
                      <a:pt x="717" y="69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
              <p:cNvSpPr>
                <a:spLocks noEditPoints="1"/>
              </p:cNvSpPr>
              <p:nvPr>
                <p:custDataLst>
                  <p:tags r:id="rId11"/>
                </p:custDataLst>
              </p:nvPr>
            </p:nvSpPr>
            <p:spPr bwMode="auto">
              <a:xfrm>
                <a:off x="4988" y="282"/>
                <a:ext cx="1446" cy="3752"/>
              </a:xfrm>
              <a:custGeom>
                <a:avLst/>
                <a:gdLst>
                  <a:gd name="T0" fmla="*/ 894 w 894"/>
                  <a:gd name="T1" fmla="*/ 1174 h 2319"/>
                  <a:gd name="T2" fmla="*/ 105 w 894"/>
                  <a:gd name="T3" fmla="*/ 15 h 2319"/>
                  <a:gd name="T4" fmla="*/ 15 w 894"/>
                  <a:gd name="T5" fmla="*/ 50 h 2319"/>
                  <a:gd name="T6" fmla="*/ 51 w 894"/>
                  <a:gd name="T7" fmla="*/ 140 h 2319"/>
                  <a:gd name="T8" fmla="*/ 757 w 894"/>
                  <a:gd name="T9" fmla="*/ 1174 h 2319"/>
                  <a:gd name="T10" fmla="*/ 111 w 894"/>
                  <a:gd name="T11" fmla="*/ 2180 h 2319"/>
                  <a:gd name="T12" fmla="*/ 81 w 894"/>
                  <a:gd name="T13" fmla="*/ 2271 h 2319"/>
                  <a:gd name="T14" fmla="*/ 172 w 894"/>
                  <a:gd name="T15" fmla="*/ 2302 h 2319"/>
                  <a:gd name="T16" fmla="*/ 894 w 894"/>
                  <a:gd name="T17" fmla="*/ 1174 h 2319"/>
                  <a:gd name="T18" fmla="*/ 894 w 894"/>
                  <a:gd name="T19" fmla="*/ 1174 h 2319"/>
                  <a:gd name="T20" fmla="*/ 894 w 894"/>
                  <a:gd name="T21" fmla="*/ 1174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4" h="2319">
                    <a:moveTo>
                      <a:pt x="894" y="1174"/>
                    </a:moveTo>
                    <a:cubicBezTo>
                      <a:pt x="894" y="670"/>
                      <a:pt x="581" y="221"/>
                      <a:pt x="105" y="15"/>
                    </a:cubicBezTo>
                    <a:cubicBezTo>
                      <a:pt x="71" y="0"/>
                      <a:pt x="30" y="16"/>
                      <a:pt x="15" y="50"/>
                    </a:cubicBezTo>
                    <a:cubicBezTo>
                      <a:pt x="0" y="85"/>
                      <a:pt x="16" y="125"/>
                      <a:pt x="51" y="140"/>
                    </a:cubicBezTo>
                    <a:cubicBezTo>
                      <a:pt x="478" y="325"/>
                      <a:pt x="757" y="726"/>
                      <a:pt x="757" y="1174"/>
                    </a:cubicBezTo>
                    <a:cubicBezTo>
                      <a:pt x="757" y="1599"/>
                      <a:pt x="506" y="1983"/>
                      <a:pt x="111" y="2180"/>
                    </a:cubicBezTo>
                    <a:cubicBezTo>
                      <a:pt x="78" y="2196"/>
                      <a:pt x="64" y="2237"/>
                      <a:pt x="81" y="2271"/>
                    </a:cubicBezTo>
                    <a:cubicBezTo>
                      <a:pt x="97" y="2305"/>
                      <a:pt x="138" y="2319"/>
                      <a:pt x="172" y="2302"/>
                    </a:cubicBezTo>
                    <a:cubicBezTo>
                      <a:pt x="612" y="2083"/>
                      <a:pt x="894" y="1652"/>
                      <a:pt x="894" y="1174"/>
                    </a:cubicBezTo>
                    <a:close/>
                    <a:moveTo>
                      <a:pt x="894" y="1174"/>
                    </a:moveTo>
                    <a:cubicBezTo>
                      <a:pt x="894" y="1174"/>
                      <a:pt x="894" y="1174"/>
                      <a:pt x="894" y="1174"/>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2" name="图形 61"/>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6912" y="6485605"/>
              <a:ext cx="166973" cy="166973"/>
            </a:xfrm>
            <a:prstGeom prst="rect">
              <a:avLst/>
            </a:prstGeom>
          </p:spPr>
        </p:pic>
      </p:grpSp>
      <p:grpSp>
        <p:nvGrpSpPr>
          <p:cNvPr id="24" name="组合 23"/>
          <p:cNvGrpSpPr/>
          <p:nvPr userDrawn="1">
            <p:custDataLst>
              <p:tags r:id="rId15"/>
            </p:custDataLst>
          </p:nvPr>
        </p:nvGrpSpPr>
        <p:grpSpPr>
          <a:xfrm>
            <a:off x="6626648" y="258876"/>
            <a:ext cx="5565352" cy="6613187"/>
            <a:chOff x="6626648" y="258876"/>
            <a:chExt cx="5565352" cy="6613187"/>
          </a:xfrm>
        </p:grpSpPr>
        <p:sp>
          <p:nvSpPr>
            <p:cNvPr id="25" name="任意多边形 31"/>
            <p:cNvSpPr/>
            <p:nvPr>
              <p:custDataLst>
                <p:tags r:id="rId16"/>
              </p:custDataLst>
            </p:nvPr>
          </p:nvSpPr>
          <p:spPr>
            <a:xfrm rot="2133799">
              <a:off x="7065130" y="2257661"/>
              <a:ext cx="3245759" cy="4032558"/>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rgbClr val="C1DAFB"/>
                </a:gs>
                <a:gs pos="100000">
                  <a:srgbClr val="92BBF2">
                    <a:alpha val="12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626648" y="258876"/>
              <a:ext cx="5565352" cy="6613187"/>
              <a:chOff x="6626648" y="258876"/>
              <a:chExt cx="5565352" cy="6613187"/>
            </a:xfrm>
          </p:grpSpPr>
          <p:sp>
            <p:nvSpPr>
              <p:cNvPr id="27" name="任意多边形 36"/>
              <p:cNvSpPr/>
              <p:nvPr>
                <p:custDataLst>
                  <p:tags r:id="rId17"/>
                </p:custDataLst>
              </p:nvPr>
            </p:nvSpPr>
            <p:spPr>
              <a:xfrm>
                <a:off x="6626648" y="258876"/>
                <a:ext cx="5563722" cy="661318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30"/>
              <p:cNvSpPr/>
              <p:nvPr>
                <p:custDataLst>
                  <p:tags r:id="rId18"/>
                </p:custDataLst>
              </p:nvPr>
            </p:nvSpPr>
            <p:spPr>
              <a:xfrm>
                <a:off x="6892095" y="558393"/>
                <a:ext cx="5299905" cy="629960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gradFill>
                <a:gsLst>
                  <a:gs pos="0">
                    <a:schemeClr val="accent1">
                      <a:alpha val="36000"/>
                    </a:schemeClr>
                  </a:gs>
                  <a:gs pos="83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custDataLst>
                  <p:tags r:id="rId19"/>
                </p:custDataLst>
              </p:nvPr>
            </p:nvSpPr>
            <p:spPr>
              <a:xfrm>
                <a:off x="10410825" y="5583237"/>
                <a:ext cx="725488" cy="725488"/>
              </a:xfrm>
              <a:prstGeom prst="ellipse">
                <a:avLst/>
              </a:prstGeom>
              <a:gradFill>
                <a:gsLst>
                  <a:gs pos="0">
                    <a:schemeClr val="accent1">
                      <a:lumMod val="60000"/>
                      <a:lumOff val="40000"/>
                    </a:schemeClr>
                  </a:gs>
                  <a:gs pos="100000">
                    <a:schemeClr val="accent1">
                      <a:alpha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日期占位符 3"/>
          <p:cNvSpPr>
            <a:spLocks noGrp="1"/>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lstStyle/>
          <a:p>
            <a:endParaRPr lang="zh-CN" altLang="en-US"/>
          </a:p>
        </p:txBody>
      </p:sp>
      <p:sp>
        <p:nvSpPr>
          <p:cNvPr id="6" name="灯片编号占位符 5"/>
          <p:cNvSpPr>
            <a:spLocks noGrp="1"/>
          </p:cNvSpPr>
          <p:nvPr>
            <p:ph type="sldNum" sz="quarter" idx="12"/>
            <p:custDataLst>
              <p:tags r:id="rId22"/>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3"/>
            </p:custDataLst>
          </p:nvPr>
        </p:nvSpPr>
        <p:spPr>
          <a:xfrm>
            <a:off x="700210" y="2575123"/>
            <a:ext cx="6191885" cy="990346"/>
          </a:xfrm>
        </p:spPr>
        <p:txBody>
          <a:bodyPr lIns="90000" tIns="46800" rIns="90000" bIns="0" anchor="b" anchorCtr="0">
            <a:normAutofit/>
          </a:bodyPr>
          <a:lstStyle>
            <a:lvl1pPr>
              <a:defRPr sz="5400" b="0" u="none" strike="noStrike" kern="1200" cap="all"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4"/>
            </p:custDataLst>
          </p:nvPr>
        </p:nvSpPr>
        <p:spPr>
          <a:xfrm>
            <a:off x="723492" y="3655982"/>
            <a:ext cx="6191885" cy="1135364"/>
          </a:xfrm>
        </p:spPr>
        <p:txBody>
          <a:bodyPr lIns="90000" tIns="0" rIns="90000" bIns="46800">
            <a:normAutofit/>
          </a:bodyPr>
          <a:lstStyle>
            <a:lvl1pPr marL="0" indent="0" eaLnBrk="1" fontAlgn="auto" latinLnBrk="0" hangingPunct="1">
              <a:buNone/>
              <a:defRPr kumimoji="0" lang="zh-CN" altLang="en-US" sz="2000" b="0" i="0" u="none" strike="noStrike" kern="1200" cap="all" spc="150" normalizeH="0" baseline="0" noProof="1">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p>
            <a:endParaRPr lang="zh-CN" altLang="en-US"/>
          </a:p>
        </p:txBody>
      </p:sp>
      <p:sp>
        <p:nvSpPr>
          <p:cNvPr id="7" name="灯片编号占位符 6"/>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194580" y="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3487805" y="0"/>
            <a:ext cx="8704195" cy="6858001"/>
            <a:chOff x="3487805" y="0"/>
            <a:chExt cx="8704195" cy="6858001"/>
          </a:xfrm>
        </p:grpSpPr>
        <p:sp>
          <p:nvSpPr>
            <p:cNvPr id="7" name="任意多边形 3"/>
            <p:cNvSpPr/>
            <p:nvPr>
              <p:custDataLst>
                <p:tags r:id="rId3"/>
              </p:custDataLst>
            </p:nvPr>
          </p:nvSpPr>
          <p:spPr>
            <a:xfrm rot="16200000">
              <a:off x="1639474" y="1848332"/>
              <a:ext cx="6858000" cy="3161337"/>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grpSp>
          <p:nvGrpSpPr>
            <p:cNvPr id="8" name="组合 7"/>
            <p:cNvGrpSpPr/>
            <p:nvPr>
              <p:custDataLst>
                <p:tags r:id="rId4"/>
              </p:custDataLst>
            </p:nvPr>
          </p:nvGrpSpPr>
          <p:grpSpPr>
            <a:xfrm>
              <a:off x="10392229" y="0"/>
              <a:ext cx="1799771" cy="1737276"/>
              <a:chOff x="9615255" y="0"/>
              <a:chExt cx="2576745" cy="2895516"/>
            </a:xfrm>
          </p:grpSpPr>
          <p:sp>
            <p:nvSpPr>
              <p:cNvPr id="9" name="任意多边形 41"/>
              <p:cNvSpPr/>
              <p:nvPr>
                <p:custDataLst>
                  <p:tags r:id="rId5"/>
                </p:custDataLst>
              </p:nvPr>
            </p:nvSpPr>
            <p:spPr>
              <a:xfrm>
                <a:off x="9615255" y="0"/>
                <a:ext cx="2576745" cy="2895516"/>
              </a:xfrm>
              <a:custGeom>
                <a:avLst/>
                <a:gdLst>
                  <a:gd name="connsiteX0" fmla="*/ 4301 w 2576745"/>
                  <a:gd name="connsiteY0" fmla="*/ 0 h 2895516"/>
                  <a:gd name="connsiteX1" fmla="*/ 2576745 w 2576745"/>
                  <a:gd name="connsiteY1" fmla="*/ 0 h 2895516"/>
                  <a:gd name="connsiteX2" fmla="*/ 2576745 w 2576745"/>
                  <a:gd name="connsiteY2" fmla="*/ 2895516 h 2895516"/>
                  <a:gd name="connsiteX3" fmla="*/ 0 w 2576745"/>
                  <a:gd name="connsiteY3" fmla="*/ 132717 h 2895516"/>
                </a:gdLst>
                <a:ahLst/>
                <a:cxnLst>
                  <a:cxn ang="0">
                    <a:pos x="connsiteX0" y="connsiteY0"/>
                  </a:cxn>
                  <a:cxn ang="0">
                    <a:pos x="connsiteX1" y="connsiteY1"/>
                  </a:cxn>
                  <a:cxn ang="0">
                    <a:pos x="connsiteX2" y="connsiteY2"/>
                  </a:cxn>
                  <a:cxn ang="0">
                    <a:pos x="connsiteX3" y="connsiteY3"/>
                  </a:cxn>
                </a:cxnLst>
                <a:rect l="l" t="t" r="r" b="b"/>
                <a:pathLst>
                  <a:path w="2576745" h="2895516">
                    <a:moveTo>
                      <a:pt x="4301" y="0"/>
                    </a:moveTo>
                    <a:lnTo>
                      <a:pt x="2576745" y="0"/>
                    </a:lnTo>
                    <a:lnTo>
                      <a:pt x="2576745" y="2895516"/>
                    </a:lnTo>
                    <a:cubicBezTo>
                      <a:pt x="1153648" y="2895516"/>
                      <a:pt x="0" y="1658569"/>
                      <a:pt x="0" y="1327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42"/>
              <p:cNvSpPr/>
              <p:nvPr>
                <p:custDataLst>
                  <p:tags r:id="rId6"/>
                </p:custDataLst>
              </p:nvPr>
            </p:nvSpPr>
            <p:spPr>
              <a:xfrm>
                <a:off x="9615256" y="0"/>
                <a:ext cx="2242735" cy="1919598"/>
              </a:xfrm>
              <a:custGeom>
                <a:avLst/>
                <a:gdLst>
                  <a:gd name="connsiteX0" fmla="*/ 4301 w 2242735"/>
                  <a:gd name="connsiteY0" fmla="*/ 0 h 1919598"/>
                  <a:gd name="connsiteX1" fmla="*/ 2139068 w 2242735"/>
                  <a:gd name="connsiteY1" fmla="*/ 0 h 1919598"/>
                  <a:gd name="connsiteX2" fmla="*/ 2180100 w 2242735"/>
                  <a:gd name="connsiteY2" fmla="*/ 112108 h 1919598"/>
                  <a:gd name="connsiteX3" fmla="*/ 2242735 w 2242735"/>
                  <a:gd name="connsiteY3" fmla="*/ 526402 h 1919598"/>
                  <a:gd name="connsiteX4" fmla="*/ 849539 w 2242735"/>
                  <a:gd name="connsiteY4" fmla="*/ 1919598 h 1919598"/>
                  <a:gd name="connsiteX5" fmla="*/ 707093 w 2242735"/>
                  <a:gd name="connsiteY5" fmla="*/ 1912405 h 1919598"/>
                  <a:gd name="connsiteX6" fmla="*/ 592471 w 2242735"/>
                  <a:gd name="connsiteY6" fmla="*/ 1894912 h 1919598"/>
                  <a:gd name="connsiteX7" fmla="*/ 588403 w 2242735"/>
                  <a:gd name="connsiteY7" fmla="*/ 1890114 h 1919598"/>
                  <a:gd name="connsiteX8" fmla="*/ 0 w 2242735"/>
                  <a:gd name="connsiteY8" fmla="*/ 132716 h 19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735" h="1919598">
                    <a:moveTo>
                      <a:pt x="4301" y="0"/>
                    </a:moveTo>
                    <a:lnTo>
                      <a:pt x="2139068" y="0"/>
                    </a:lnTo>
                    <a:lnTo>
                      <a:pt x="2180100" y="112108"/>
                    </a:lnTo>
                    <a:cubicBezTo>
                      <a:pt x="2220806" y="242984"/>
                      <a:pt x="2242735" y="382132"/>
                      <a:pt x="2242735" y="526402"/>
                    </a:cubicBezTo>
                    <a:cubicBezTo>
                      <a:pt x="2242735" y="1295843"/>
                      <a:pt x="1618980" y="1919598"/>
                      <a:pt x="849539" y="1919598"/>
                    </a:cubicBezTo>
                    <a:cubicBezTo>
                      <a:pt x="801449" y="1919598"/>
                      <a:pt x="753928" y="1917162"/>
                      <a:pt x="707093" y="1912405"/>
                    </a:cubicBezTo>
                    <a:lnTo>
                      <a:pt x="592471" y="1894912"/>
                    </a:lnTo>
                    <a:lnTo>
                      <a:pt x="588403" y="1890114"/>
                    </a:lnTo>
                    <a:cubicBezTo>
                      <a:pt x="220816" y="1412539"/>
                      <a:pt x="0" y="800277"/>
                      <a:pt x="0" y="132716"/>
                    </a:cubicBezTo>
                    <a:close/>
                  </a:path>
                </a:pathLst>
              </a:custGeom>
              <a:gradFill>
                <a:gsLst>
                  <a:gs pos="0">
                    <a:schemeClr val="accent1">
                      <a:lumMod val="60000"/>
                      <a:lumOff val="40000"/>
                    </a:schemeClr>
                  </a:gs>
                  <a:gs pos="100000">
                    <a:schemeClr val="accent1">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1055689" y="6405345"/>
            <a:ext cx="1208540" cy="317571"/>
            <a:chOff x="1055689" y="6405345"/>
            <a:chExt cx="1208540" cy="317571"/>
          </a:xfrm>
        </p:grpSpPr>
        <p:grpSp>
          <p:nvGrpSpPr>
            <p:cNvPr id="57" name="Group 4"/>
            <p:cNvGrpSpPr>
              <a:grpSpLocks noChangeAspect="1"/>
            </p:cNvGrpSpPr>
            <p:nvPr/>
          </p:nvGrpSpPr>
          <p:grpSpPr bwMode="auto">
            <a:xfrm>
              <a:off x="1139628" y="6489300"/>
              <a:ext cx="149693" cy="149659"/>
              <a:chOff x="848" y="-236"/>
              <a:chExt cx="4484" cy="4483"/>
            </a:xfrm>
            <a:solidFill>
              <a:schemeClr val="tx1"/>
            </a:solidFill>
          </p:grpSpPr>
          <p:sp>
            <p:nvSpPr>
              <p:cNvPr id="66" name="Freeform 5"/>
              <p:cNvSpPr>
                <a:spLocks noEditPoints="1"/>
              </p:cNvSpPr>
              <p:nvPr>
                <p:custDataLst>
                  <p:tags r:id="rId3"/>
                </p:custDataLst>
              </p:nvPr>
            </p:nvSpPr>
            <p:spPr bwMode="auto">
              <a:xfrm>
                <a:off x="2283" y="1200"/>
                <a:ext cx="1621" cy="1619"/>
              </a:xfrm>
              <a:custGeom>
                <a:avLst/>
                <a:gdLst>
                  <a:gd name="T0" fmla="*/ 36 w 1230"/>
                  <a:gd name="T1" fmla="*/ 35 h 1229"/>
                  <a:gd name="T2" fmla="*/ 36 w 1230"/>
                  <a:gd name="T3" fmla="*/ 164 h 1229"/>
                  <a:gd name="T4" fmla="*/ 1066 w 1230"/>
                  <a:gd name="T5" fmla="*/ 1193 h 1229"/>
                  <a:gd name="T6" fmla="*/ 1194 w 1230"/>
                  <a:gd name="T7" fmla="*/ 1194 h 1229"/>
                  <a:gd name="T8" fmla="*/ 1194 w 1230"/>
                  <a:gd name="T9" fmla="*/ 1065 h 1229"/>
                  <a:gd name="T10" fmla="*/ 165 w 1230"/>
                  <a:gd name="T11" fmla="*/ 35 h 1229"/>
                  <a:gd name="T12" fmla="*/ 36 w 1230"/>
                  <a:gd name="T13" fmla="*/ 35 h 1229"/>
                  <a:gd name="T14" fmla="*/ 36 w 1230"/>
                  <a:gd name="T15" fmla="*/ 35 h 1229"/>
                  <a:gd name="T16" fmla="*/ 36 w 1230"/>
                  <a:gd name="T17" fmla="*/ 35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0" h="1229">
                    <a:moveTo>
                      <a:pt x="36" y="35"/>
                    </a:moveTo>
                    <a:cubicBezTo>
                      <a:pt x="0" y="71"/>
                      <a:pt x="0" y="128"/>
                      <a:pt x="36" y="164"/>
                    </a:cubicBezTo>
                    <a:cubicBezTo>
                      <a:pt x="1066" y="1193"/>
                      <a:pt x="1066" y="1193"/>
                      <a:pt x="1066" y="1193"/>
                    </a:cubicBezTo>
                    <a:cubicBezTo>
                      <a:pt x="1101" y="1229"/>
                      <a:pt x="1159" y="1229"/>
                      <a:pt x="1194" y="1194"/>
                    </a:cubicBezTo>
                    <a:cubicBezTo>
                      <a:pt x="1230" y="1158"/>
                      <a:pt x="1230" y="1100"/>
                      <a:pt x="1194" y="1065"/>
                    </a:cubicBezTo>
                    <a:cubicBezTo>
                      <a:pt x="165" y="35"/>
                      <a:pt x="165" y="35"/>
                      <a:pt x="165" y="35"/>
                    </a:cubicBezTo>
                    <a:cubicBezTo>
                      <a:pt x="129" y="0"/>
                      <a:pt x="71" y="0"/>
                      <a:pt x="36" y="35"/>
                    </a:cubicBezTo>
                    <a:close/>
                    <a:moveTo>
                      <a:pt x="36" y="35"/>
                    </a:moveTo>
                    <a:cubicBezTo>
                      <a:pt x="36" y="35"/>
                      <a:pt x="36" y="35"/>
                      <a:pt x="36"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
              <p:cNvSpPr>
                <a:spLocks noEditPoints="1"/>
              </p:cNvSpPr>
              <p:nvPr>
                <p:custDataLst>
                  <p:tags r:id="rId4"/>
                </p:custDataLst>
              </p:nvPr>
            </p:nvSpPr>
            <p:spPr bwMode="auto">
              <a:xfrm>
                <a:off x="848" y="-236"/>
                <a:ext cx="2568" cy="2565"/>
              </a:xfrm>
              <a:custGeom>
                <a:avLst/>
                <a:gdLst>
                  <a:gd name="T0" fmla="*/ 372 w 1949"/>
                  <a:gd name="T1" fmla="*/ 256 h 1947"/>
                  <a:gd name="T2" fmla="*/ 256 w 1949"/>
                  <a:gd name="T3" fmla="*/ 372 h 1947"/>
                  <a:gd name="T4" fmla="*/ 256 w 1949"/>
                  <a:gd name="T5" fmla="*/ 1299 h 1947"/>
                  <a:gd name="T6" fmla="*/ 661 w 1949"/>
                  <a:gd name="T7" fmla="*/ 1704 h 1947"/>
                  <a:gd name="T8" fmla="*/ 1403 w 1949"/>
                  <a:gd name="T9" fmla="*/ 1833 h 1947"/>
                  <a:gd name="T10" fmla="*/ 1405 w 1949"/>
                  <a:gd name="T11" fmla="*/ 1832 h 1947"/>
                  <a:gd name="T12" fmla="*/ 1411 w 1949"/>
                  <a:gd name="T13" fmla="*/ 1830 h 1947"/>
                  <a:gd name="T14" fmla="*/ 1411 w 1949"/>
                  <a:gd name="T15" fmla="*/ 1830 h 1947"/>
                  <a:gd name="T16" fmla="*/ 1435 w 1949"/>
                  <a:gd name="T17" fmla="*/ 1813 h 1947"/>
                  <a:gd name="T18" fmla="*/ 1435 w 1949"/>
                  <a:gd name="T19" fmla="*/ 1682 h 1947"/>
                  <a:gd name="T20" fmla="*/ 1329 w 1949"/>
                  <a:gd name="T21" fmla="*/ 1666 h 1947"/>
                  <a:gd name="T22" fmla="*/ 1329 w 1949"/>
                  <a:gd name="T23" fmla="*/ 1666 h 1947"/>
                  <a:gd name="T24" fmla="*/ 777 w 1949"/>
                  <a:gd name="T25" fmla="*/ 1565 h 1947"/>
                  <a:gd name="T26" fmla="*/ 395 w 1949"/>
                  <a:gd name="T27" fmla="*/ 1183 h 1947"/>
                  <a:gd name="T28" fmla="*/ 395 w 1949"/>
                  <a:gd name="T29" fmla="*/ 488 h 1947"/>
                  <a:gd name="T30" fmla="*/ 488 w 1949"/>
                  <a:gd name="T31" fmla="*/ 395 h 1947"/>
                  <a:gd name="T32" fmla="*/ 1183 w 1949"/>
                  <a:gd name="T33" fmla="*/ 395 h 1947"/>
                  <a:gd name="T34" fmla="*/ 1565 w 1949"/>
                  <a:gd name="T35" fmla="*/ 778 h 1947"/>
                  <a:gd name="T36" fmla="*/ 1661 w 1949"/>
                  <a:gd name="T37" fmla="*/ 1337 h 1947"/>
                  <a:gd name="T38" fmla="*/ 1661 w 1949"/>
                  <a:gd name="T39" fmla="*/ 1337 h 1947"/>
                  <a:gd name="T40" fmla="*/ 1661 w 1949"/>
                  <a:gd name="T41" fmla="*/ 1337 h 1947"/>
                  <a:gd name="T42" fmla="*/ 1661 w 1949"/>
                  <a:gd name="T43" fmla="*/ 1337 h 1947"/>
                  <a:gd name="T44" fmla="*/ 1681 w 1949"/>
                  <a:gd name="T45" fmla="*/ 1436 h 1947"/>
                  <a:gd name="T46" fmla="*/ 1811 w 1949"/>
                  <a:gd name="T47" fmla="*/ 1436 h 1947"/>
                  <a:gd name="T48" fmla="*/ 1830 w 1949"/>
                  <a:gd name="T49" fmla="*/ 1412 h 1947"/>
                  <a:gd name="T50" fmla="*/ 1830 w 1949"/>
                  <a:gd name="T51" fmla="*/ 1412 h 1947"/>
                  <a:gd name="T52" fmla="*/ 1704 w 1949"/>
                  <a:gd name="T53" fmla="*/ 662 h 1947"/>
                  <a:gd name="T54" fmla="*/ 1299 w 1949"/>
                  <a:gd name="T55" fmla="*/ 256 h 1947"/>
                  <a:gd name="T56" fmla="*/ 372 w 1949"/>
                  <a:gd name="T57" fmla="*/ 256 h 1947"/>
                  <a:gd name="T58" fmla="*/ 372 w 1949"/>
                  <a:gd name="T59" fmla="*/ 256 h 1947"/>
                  <a:gd name="T60" fmla="*/ 372 w 1949"/>
                  <a:gd name="T61" fmla="*/ 256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9" h="1947">
                    <a:moveTo>
                      <a:pt x="372" y="256"/>
                    </a:moveTo>
                    <a:cubicBezTo>
                      <a:pt x="256" y="372"/>
                      <a:pt x="256" y="372"/>
                      <a:pt x="256" y="372"/>
                    </a:cubicBezTo>
                    <a:cubicBezTo>
                      <a:pt x="0" y="628"/>
                      <a:pt x="0" y="1043"/>
                      <a:pt x="256" y="1299"/>
                    </a:cubicBezTo>
                    <a:cubicBezTo>
                      <a:pt x="661" y="1704"/>
                      <a:pt x="661" y="1704"/>
                      <a:pt x="661" y="1704"/>
                    </a:cubicBezTo>
                    <a:cubicBezTo>
                      <a:pt x="862" y="1905"/>
                      <a:pt x="1160" y="1947"/>
                      <a:pt x="1403" y="1833"/>
                    </a:cubicBezTo>
                    <a:cubicBezTo>
                      <a:pt x="1404" y="1833"/>
                      <a:pt x="1404" y="1832"/>
                      <a:pt x="1405" y="1832"/>
                    </a:cubicBezTo>
                    <a:cubicBezTo>
                      <a:pt x="1407" y="1831"/>
                      <a:pt x="1409" y="1831"/>
                      <a:pt x="1411" y="1830"/>
                    </a:cubicBezTo>
                    <a:cubicBezTo>
                      <a:pt x="1411" y="1829"/>
                      <a:pt x="1411" y="1830"/>
                      <a:pt x="1411" y="1830"/>
                    </a:cubicBezTo>
                    <a:cubicBezTo>
                      <a:pt x="1419" y="1825"/>
                      <a:pt x="1427" y="1820"/>
                      <a:pt x="1435" y="1813"/>
                    </a:cubicBezTo>
                    <a:cubicBezTo>
                      <a:pt x="1471" y="1777"/>
                      <a:pt x="1471" y="1718"/>
                      <a:pt x="1435" y="1682"/>
                    </a:cubicBezTo>
                    <a:cubicBezTo>
                      <a:pt x="1406" y="1653"/>
                      <a:pt x="1363" y="1648"/>
                      <a:pt x="1329" y="1666"/>
                    </a:cubicBezTo>
                    <a:cubicBezTo>
                      <a:pt x="1329" y="1665"/>
                      <a:pt x="1329" y="1666"/>
                      <a:pt x="1329" y="1666"/>
                    </a:cubicBezTo>
                    <a:cubicBezTo>
                      <a:pt x="1148" y="1748"/>
                      <a:pt x="926" y="1714"/>
                      <a:pt x="777" y="1565"/>
                    </a:cubicBezTo>
                    <a:cubicBezTo>
                      <a:pt x="395" y="1183"/>
                      <a:pt x="395" y="1183"/>
                      <a:pt x="395" y="1183"/>
                    </a:cubicBezTo>
                    <a:cubicBezTo>
                      <a:pt x="203" y="991"/>
                      <a:pt x="203" y="680"/>
                      <a:pt x="395" y="488"/>
                    </a:cubicBezTo>
                    <a:cubicBezTo>
                      <a:pt x="488" y="395"/>
                      <a:pt x="488" y="395"/>
                      <a:pt x="488" y="395"/>
                    </a:cubicBezTo>
                    <a:cubicBezTo>
                      <a:pt x="680" y="203"/>
                      <a:pt x="991" y="203"/>
                      <a:pt x="1183" y="395"/>
                    </a:cubicBezTo>
                    <a:cubicBezTo>
                      <a:pt x="1565" y="778"/>
                      <a:pt x="1565" y="778"/>
                      <a:pt x="1565" y="778"/>
                    </a:cubicBezTo>
                    <a:cubicBezTo>
                      <a:pt x="1716" y="929"/>
                      <a:pt x="1748" y="1155"/>
                      <a:pt x="1661" y="1337"/>
                    </a:cubicBezTo>
                    <a:cubicBezTo>
                      <a:pt x="1661" y="1337"/>
                      <a:pt x="1662" y="1337"/>
                      <a:pt x="1661" y="1337"/>
                    </a:cubicBezTo>
                    <a:cubicBezTo>
                      <a:pt x="1661" y="1338"/>
                      <a:pt x="1662" y="1336"/>
                      <a:pt x="1661" y="1337"/>
                    </a:cubicBezTo>
                    <a:cubicBezTo>
                      <a:pt x="1662" y="1337"/>
                      <a:pt x="1661" y="1337"/>
                      <a:pt x="1661" y="1337"/>
                    </a:cubicBezTo>
                    <a:cubicBezTo>
                      <a:pt x="1649" y="1370"/>
                      <a:pt x="1654" y="1410"/>
                      <a:pt x="1681" y="1436"/>
                    </a:cubicBezTo>
                    <a:cubicBezTo>
                      <a:pt x="1717" y="1472"/>
                      <a:pt x="1775" y="1472"/>
                      <a:pt x="1811" y="1436"/>
                    </a:cubicBezTo>
                    <a:cubicBezTo>
                      <a:pt x="1819" y="1429"/>
                      <a:pt x="1825" y="1420"/>
                      <a:pt x="1830" y="1412"/>
                    </a:cubicBezTo>
                    <a:cubicBezTo>
                      <a:pt x="1830" y="1412"/>
                      <a:pt x="1829" y="1411"/>
                      <a:pt x="1830" y="1412"/>
                    </a:cubicBezTo>
                    <a:cubicBezTo>
                      <a:pt x="1949" y="1167"/>
                      <a:pt x="1907" y="865"/>
                      <a:pt x="1704" y="662"/>
                    </a:cubicBezTo>
                    <a:cubicBezTo>
                      <a:pt x="1299" y="256"/>
                      <a:pt x="1299" y="256"/>
                      <a:pt x="1299" y="256"/>
                    </a:cubicBezTo>
                    <a:cubicBezTo>
                      <a:pt x="1043" y="0"/>
                      <a:pt x="628" y="0"/>
                      <a:pt x="372" y="256"/>
                    </a:cubicBezTo>
                    <a:close/>
                    <a:moveTo>
                      <a:pt x="372" y="256"/>
                    </a:moveTo>
                    <a:cubicBezTo>
                      <a:pt x="372" y="256"/>
                      <a:pt x="372" y="256"/>
                      <a:pt x="372" y="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
              <p:cNvSpPr>
                <a:spLocks noEditPoints="1"/>
              </p:cNvSpPr>
              <p:nvPr>
                <p:custDataLst>
                  <p:tags r:id="rId5"/>
                </p:custDataLst>
              </p:nvPr>
            </p:nvSpPr>
            <p:spPr bwMode="auto">
              <a:xfrm>
                <a:off x="2767" y="1680"/>
                <a:ext cx="2565" cy="2567"/>
              </a:xfrm>
              <a:custGeom>
                <a:avLst/>
                <a:gdLst>
                  <a:gd name="T0" fmla="*/ 1691 w 1947"/>
                  <a:gd name="T1" fmla="*/ 1577 h 1949"/>
                  <a:gd name="T2" fmla="*/ 1575 w 1947"/>
                  <a:gd name="T3" fmla="*/ 1693 h 1949"/>
                  <a:gd name="T4" fmla="*/ 648 w 1947"/>
                  <a:gd name="T5" fmla="*/ 1693 h 1949"/>
                  <a:gd name="T6" fmla="*/ 243 w 1947"/>
                  <a:gd name="T7" fmla="*/ 1288 h 1949"/>
                  <a:gd name="T8" fmla="*/ 114 w 1947"/>
                  <a:gd name="T9" fmla="*/ 546 h 1949"/>
                  <a:gd name="T10" fmla="*/ 115 w 1947"/>
                  <a:gd name="T11" fmla="*/ 544 h 1949"/>
                  <a:gd name="T12" fmla="*/ 117 w 1947"/>
                  <a:gd name="T13" fmla="*/ 538 h 1949"/>
                  <a:gd name="T14" fmla="*/ 117 w 1947"/>
                  <a:gd name="T15" fmla="*/ 538 h 1949"/>
                  <a:gd name="T16" fmla="*/ 135 w 1947"/>
                  <a:gd name="T17" fmla="*/ 514 h 1949"/>
                  <a:gd name="T18" fmla="*/ 265 w 1947"/>
                  <a:gd name="T19" fmla="*/ 514 h 1949"/>
                  <a:gd name="T20" fmla="*/ 281 w 1947"/>
                  <a:gd name="T21" fmla="*/ 620 h 1949"/>
                  <a:gd name="T22" fmla="*/ 281 w 1947"/>
                  <a:gd name="T23" fmla="*/ 620 h 1949"/>
                  <a:gd name="T24" fmla="*/ 382 w 1947"/>
                  <a:gd name="T25" fmla="*/ 1172 h 1949"/>
                  <a:gd name="T26" fmla="*/ 764 w 1947"/>
                  <a:gd name="T27" fmla="*/ 1554 h 1949"/>
                  <a:gd name="T28" fmla="*/ 1459 w 1947"/>
                  <a:gd name="T29" fmla="*/ 1554 h 1949"/>
                  <a:gd name="T30" fmla="*/ 1552 w 1947"/>
                  <a:gd name="T31" fmla="*/ 1461 h 1949"/>
                  <a:gd name="T32" fmla="*/ 1552 w 1947"/>
                  <a:gd name="T33" fmla="*/ 766 h 1949"/>
                  <a:gd name="T34" fmla="*/ 1170 w 1947"/>
                  <a:gd name="T35" fmla="*/ 384 h 1949"/>
                  <a:gd name="T36" fmla="*/ 610 w 1947"/>
                  <a:gd name="T37" fmla="*/ 288 h 1949"/>
                  <a:gd name="T38" fmla="*/ 610 w 1947"/>
                  <a:gd name="T39" fmla="*/ 288 h 1949"/>
                  <a:gd name="T40" fmla="*/ 610 w 1947"/>
                  <a:gd name="T41" fmla="*/ 288 h 1949"/>
                  <a:gd name="T42" fmla="*/ 610 w 1947"/>
                  <a:gd name="T43" fmla="*/ 288 h 1949"/>
                  <a:gd name="T44" fmla="*/ 511 w 1947"/>
                  <a:gd name="T45" fmla="*/ 268 h 1949"/>
                  <a:gd name="T46" fmla="*/ 511 w 1947"/>
                  <a:gd name="T47" fmla="*/ 138 h 1949"/>
                  <a:gd name="T48" fmla="*/ 536 w 1947"/>
                  <a:gd name="T49" fmla="*/ 120 h 1949"/>
                  <a:gd name="T50" fmla="*/ 536 w 1947"/>
                  <a:gd name="T51" fmla="*/ 120 h 1949"/>
                  <a:gd name="T52" fmla="*/ 1285 w 1947"/>
                  <a:gd name="T53" fmla="*/ 245 h 1949"/>
                  <a:gd name="T54" fmla="*/ 1691 w 1947"/>
                  <a:gd name="T55" fmla="*/ 650 h 1949"/>
                  <a:gd name="T56" fmla="*/ 1691 w 1947"/>
                  <a:gd name="T57" fmla="*/ 1577 h 1949"/>
                  <a:gd name="T58" fmla="*/ 1691 w 1947"/>
                  <a:gd name="T59" fmla="*/ 1577 h 1949"/>
                  <a:gd name="T60" fmla="*/ 1691 w 1947"/>
                  <a:gd name="T61" fmla="*/ 157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7" h="1949">
                    <a:moveTo>
                      <a:pt x="1691" y="1577"/>
                    </a:moveTo>
                    <a:cubicBezTo>
                      <a:pt x="1575" y="1693"/>
                      <a:pt x="1575" y="1693"/>
                      <a:pt x="1575" y="1693"/>
                    </a:cubicBezTo>
                    <a:cubicBezTo>
                      <a:pt x="1319" y="1949"/>
                      <a:pt x="904" y="1949"/>
                      <a:pt x="648" y="1693"/>
                    </a:cubicBezTo>
                    <a:cubicBezTo>
                      <a:pt x="243" y="1288"/>
                      <a:pt x="243" y="1288"/>
                      <a:pt x="243" y="1288"/>
                    </a:cubicBezTo>
                    <a:cubicBezTo>
                      <a:pt x="42" y="1087"/>
                      <a:pt x="0" y="789"/>
                      <a:pt x="114" y="546"/>
                    </a:cubicBezTo>
                    <a:cubicBezTo>
                      <a:pt x="114" y="546"/>
                      <a:pt x="115" y="545"/>
                      <a:pt x="115" y="544"/>
                    </a:cubicBezTo>
                    <a:cubicBezTo>
                      <a:pt x="116" y="542"/>
                      <a:pt x="117" y="540"/>
                      <a:pt x="117" y="538"/>
                    </a:cubicBezTo>
                    <a:cubicBezTo>
                      <a:pt x="118" y="538"/>
                      <a:pt x="117" y="538"/>
                      <a:pt x="117" y="538"/>
                    </a:cubicBezTo>
                    <a:cubicBezTo>
                      <a:pt x="122" y="530"/>
                      <a:pt x="127" y="522"/>
                      <a:pt x="135" y="514"/>
                    </a:cubicBezTo>
                    <a:cubicBezTo>
                      <a:pt x="170" y="478"/>
                      <a:pt x="229" y="478"/>
                      <a:pt x="265" y="514"/>
                    </a:cubicBezTo>
                    <a:cubicBezTo>
                      <a:pt x="294" y="543"/>
                      <a:pt x="299" y="586"/>
                      <a:pt x="281" y="620"/>
                    </a:cubicBezTo>
                    <a:cubicBezTo>
                      <a:pt x="282" y="620"/>
                      <a:pt x="281" y="620"/>
                      <a:pt x="281" y="620"/>
                    </a:cubicBezTo>
                    <a:cubicBezTo>
                      <a:pt x="199" y="801"/>
                      <a:pt x="233" y="1023"/>
                      <a:pt x="382" y="1172"/>
                    </a:cubicBezTo>
                    <a:cubicBezTo>
                      <a:pt x="764" y="1554"/>
                      <a:pt x="764" y="1554"/>
                      <a:pt x="764" y="1554"/>
                    </a:cubicBezTo>
                    <a:cubicBezTo>
                      <a:pt x="956" y="1746"/>
                      <a:pt x="1267" y="1746"/>
                      <a:pt x="1459" y="1554"/>
                    </a:cubicBezTo>
                    <a:cubicBezTo>
                      <a:pt x="1552" y="1461"/>
                      <a:pt x="1552" y="1461"/>
                      <a:pt x="1552" y="1461"/>
                    </a:cubicBezTo>
                    <a:cubicBezTo>
                      <a:pt x="1744" y="1269"/>
                      <a:pt x="1744" y="958"/>
                      <a:pt x="1552" y="766"/>
                    </a:cubicBezTo>
                    <a:cubicBezTo>
                      <a:pt x="1170" y="384"/>
                      <a:pt x="1170" y="384"/>
                      <a:pt x="1170" y="384"/>
                    </a:cubicBezTo>
                    <a:cubicBezTo>
                      <a:pt x="1018" y="233"/>
                      <a:pt x="793" y="201"/>
                      <a:pt x="610" y="288"/>
                    </a:cubicBezTo>
                    <a:cubicBezTo>
                      <a:pt x="610" y="288"/>
                      <a:pt x="610" y="288"/>
                      <a:pt x="610" y="288"/>
                    </a:cubicBezTo>
                    <a:cubicBezTo>
                      <a:pt x="610" y="288"/>
                      <a:pt x="611" y="287"/>
                      <a:pt x="610" y="288"/>
                    </a:cubicBezTo>
                    <a:cubicBezTo>
                      <a:pt x="610" y="288"/>
                      <a:pt x="610" y="288"/>
                      <a:pt x="610" y="288"/>
                    </a:cubicBezTo>
                    <a:cubicBezTo>
                      <a:pt x="577" y="300"/>
                      <a:pt x="537" y="295"/>
                      <a:pt x="511" y="268"/>
                    </a:cubicBezTo>
                    <a:cubicBezTo>
                      <a:pt x="475" y="232"/>
                      <a:pt x="475" y="174"/>
                      <a:pt x="511" y="138"/>
                    </a:cubicBezTo>
                    <a:cubicBezTo>
                      <a:pt x="518" y="131"/>
                      <a:pt x="527" y="124"/>
                      <a:pt x="536" y="120"/>
                    </a:cubicBezTo>
                    <a:cubicBezTo>
                      <a:pt x="536" y="119"/>
                      <a:pt x="536" y="120"/>
                      <a:pt x="536" y="120"/>
                    </a:cubicBezTo>
                    <a:cubicBezTo>
                      <a:pt x="780" y="0"/>
                      <a:pt x="1083" y="42"/>
                      <a:pt x="1285" y="245"/>
                    </a:cubicBezTo>
                    <a:cubicBezTo>
                      <a:pt x="1691" y="650"/>
                      <a:pt x="1691" y="650"/>
                      <a:pt x="1691" y="650"/>
                    </a:cubicBezTo>
                    <a:cubicBezTo>
                      <a:pt x="1947" y="906"/>
                      <a:pt x="1947" y="1321"/>
                      <a:pt x="1691" y="1577"/>
                    </a:cubicBezTo>
                    <a:close/>
                    <a:moveTo>
                      <a:pt x="1691" y="1577"/>
                    </a:moveTo>
                    <a:cubicBezTo>
                      <a:pt x="1691" y="1577"/>
                      <a:pt x="1691" y="1577"/>
                      <a:pt x="1691" y="1577"/>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椭圆 57"/>
            <p:cNvSpPr/>
            <p:nvPr>
              <p:custDataLst>
                <p:tags r:id="rId6"/>
              </p:custDataLst>
            </p:nvPr>
          </p:nvSpPr>
          <p:spPr>
            <a:xfrm>
              <a:off x="1055689" y="6405346"/>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custDataLst>
                <p:tags r:id="rId7"/>
              </p:custDataLst>
            </p:nvPr>
          </p:nvSpPr>
          <p:spPr>
            <a:xfrm>
              <a:off x="1506436"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custDataLst>
                <p:tags r:id="rId8"/>
              </p:custDataLst>
            </p:nvPr>
          </p:nvSpPr>
          <p:spPr>
            <a:xfrm>
              <a:off x="1946659"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10"/>
            <p:cNvGrpSpPr>
              <a:grpSpLocks noChangeAspect="1"/>
            </p:cNvGrpSpPr>
            <p:nvPr/>
          </p:nvGrpSpPr>
          <p:grpSpPr bwMode="auto">
            <a:xfrm>
              <a:off x="1592865" y="6498502"/>
              <a:ext cx="152563" cy="131255"/>
              <a:chOff x="1243" y="-76"/>
              <a:chExt cx="5191" cy="4466"/>
            </a:xfrm>
            <a:solidFill>
              <a:schemeClr val="tx1"/>
            </a:solidFill>
          </p:grpSpPr>
          <p:sp>
            <p:nvSpPr>
              <p:cNvPr id="63" name="Freeform 11"/>
              <p:cNvSpPr>
                <a:spLocks noEditPoints="1"/>
              </p:cNvSpPr>
              <p:nvPr>
                <p:custDataLst>
                  <p:tags r:id="rId9"/>
                </p:custDataLst>
              </p:nvPr>
            </p:nvSpPr>
            <p:spPr bwMode="auto">
              <a:xfrm>
                <a:off x="1243" y="-76"/>
                <a:ext cx="2773" cy="4466"/>
              </a:xfrm>
              <a:custGeom>
                <a:avLst/>
                <a:gdLst>
                  <a:gd name="T0" fmla="*/ 0 w 1714"/>
                  <a:gd name="T1" fmla="*/ 1101 h 2760"/>
                  <a:gd name="T2" fmla="*/ 0 w 1714"/>
                  <a:gd name="T3" fmla="*/ 1660 h 2760"/>
                  <a:gd name="T4" fmla="*/ 204 w 1714"/>
                  <a:gd name="T5" fmla="*/ 1864 h 2760"/>
                  <a:gd name="T6" fmla="*/ 732 w 1714"/>
                  <a:gd name="T7" fmla="*/ 1864 h 2760"/>
                  <a:gd name="T8" fmla="*/ 684 w 1714"/>
                  <a:gd name="T9" fmla="*/ 1844 h 2760"/>
                  <a:gd name="T10" fmla="*/ 1501 w 1714"/>
                  <a:gd name="T11" fmla="*/ 2663 h 2760"/>
                  <a:gd name="T12" fmla="*/ 1714 w 1714"/>
                  <a:gd name="T13" fmla="*/ 2575 h 2760"/>
                  <a:gd name="T14" fmla="*/ 1714 w 1714"/>
                  <a:gd name="T15" fmla="*/ 186 h 2760"/>
                  <a:gd name="T16" fmla="*/ 1501 w 1714"/>
                  <a:gd name="T17" fmla="*/ 97 h 2760"/>
                  <a:gd name="T18" fmla="*/ 684 w 1714"/>
                  <a:gd name="T19" fmla="*/ 916 h 2760"/>
                  <a:gd name="T20" fmla="*/ 732 w 1714"/>
                  <a:gd name="T21" fmla="*/ 896 h 2760"/>
                  <a:gd name="T22" fmla="*/ 204 w 1714"/>
                  <a:gd name="T23" fmla="*/ 896 h 2760"/>
                  <a:gd name="T24" fmla="*/ 0 w 1714"/>
                  <a:gd name="T25" fmla="*/ 1101 h 2760"/>
                  <a:gd name="T26" fmla="*/ 732 w 1714"/>
                  <a:gd name="T27" fmla="*/ 1032 h 2760"/>
                  <a:gd name="T28" fmla="*/ 761 w 1714"/>
                  <a:gd name="T29" fmla="*/ 1032 h 2760"/>
                  <a:gd name="T30" fmla="*/ 781 w 1714"/>
                  <a:gd name="T31" fmla="*/ 1012 h 2760"/>
                  <a:gd name="T32" fmla="*/ 1598 w 1714"/>
                  <a:gd name="T33" fmla="*/ 193 h 2760"/>
                  <a:gd name="T34" fmla="*/ 1613 w 1714"/>
                  <a:gd name="T35" fmla="*/ 182 h 2760"/>
                  <a:gd name="T36" fmla="*/ 1591 w 1714"/>
                  <a:gd name="T37" fmla="*/ 180 h 2760"/>
                  <a:gd name="T38" fmla="*/ 1575 w 1714"/>
                  <a:gd name="T39" fmla="*/ 166 h 2760"/>
                  <a:gd name="T40" fmla="*/ 1578 w 1714"/>
                  <a:gd name="T41" fmla="*/ 186 h 2760"/>
                  <a:gd name="T42" fmla="*/ 1578 w 1714"/>
                  <a:gd name="T43" fmla="*/ 2575 h 2760"/>
                  <a:gd name="T44" fmla="*/ 1575 w 1714"/>
                  <a:gd name="T45" fmla="*/ 2594 h 2760"/>
                  <a:gd name="T46" fmla="*/ 1591 w 1714"/>
                  <a:gd name="T47" fmla="*/ 2580 h 2760"/>
                  <a:gd name="T48" fmla="*/ 1613 w 1714"/>
                  <a:gd name="T49" fmla="*/ 2579 h 2760"/>
                  <a:gd name="T50" fmla="*/ 1598 w 1714"/>
                  <a:gd name="T51" fmla="*/ 2567 h 2760"/>
                  <a:gd name="T52" fmla="*/ 781 w 1714"/>
                  <a:gd name="T53" fmla="*/ 1748 h 2760"/>
                  <a:gd name="T54" fmla="*/ 761 w 1714"/>
                  <a:gd name="T55" fmla="*/ 1728 h 2760"/>
                  <a:gd name="T56" fmla="*/ 204 w 1714"/>
                  <a:gd name="T57" fmla="*/ 1728 h 2760"/>
                  <a:gd name="T58" fmla="*/ 137 w 1714"/>
                  <a:gd name="T59" fmla="*/ 1660 h 2760"/>
                  <a:gd name="T60" fmla="*/ 137 w 1714"/>
                  <a:gd name="T61" fmla="*/ 1101 h 2760"/>
                  <a:gd name="T62" fmla="*/ 204 w 1714"/>
                  <a:gd name="T63" fmla="*/ 1032 h 2760"/>
                  <a:gd name="T64" fmla="*/ 732 w 1714"/>
                  <a:gd name="T65" fmla="*/ 1032 h 2760"/>
                  <a:gd name="T66" fmla="*/ 732 w 1714"/>
                  <a:gd name="T67" fmla="*/ 1032 h 2760"/>
                  <a:gd name="T68" fmla="*/ 732 w 1714"/>
                  <a:gd name="T69" fmla="*/ 1032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4" h="2760">
                    <a:moveTo>
                      <a:pt x="0" y="1101"/>
                    </a:moveTo>
                    <a:cubicBezTo>
                      <a:pt x="0" y="1660"/>
                      <a:pt x="0" y="1660"/>
                      <a:pt x="0" y="1660"/>
                    </a:cubicBezTo>
                    <a:cubicBezTo>
                      <a:pt x="0" y="1773"/>
                      <a:pt x="92" y="1864"/>
                      <a:pt x="204" y="1864"/>
                    </a:cubicBezTo>
                    <a:cubicBezTo>
                      <a:pt x="732" y="1864"/>
                      <a:pt x="732" y="1864"/>
                      <a:pt x="732" y="1864"/>
                    </a:cubicBezTo>
                    <a:cubicBezTo>
                      <a:pt x="684" y="1844"/>
                      <a:pt x="684" y="1844"/>
                      <a:pt x="684" y="1844"/>
                    </a:cubicBezTo>
                    <a:cubicBezTo>
                      <a:pt x="1501" y="2663"/>
                      <a:pt x="1501" y="2663"/>
                      <a:pt x="1501" y="2663"/>
                    </a:cubicBezTo>
                    <a:cubicBezTo>
                      <a:pt x="1598" y="2760"/>
                      <a:pt x="1714" y="2711"/>
                      <a:pt x="1714" y="2575"/>
                    </a:cubicBezTo>
                    <a:cubicBezTo>
                      <a:pt x="1714" y="186"/>
                      <a:pt x="1714" y="186"/>
                      <a:pt x="1714" y="186"/>
                    </a:cubicBezTo>
                    <a:cubicBezTo>
                      <a:pt x="1714" y="50"/>
                      <a:pt x="1598" y="0"/>
                      <a:pt x="1501" y="97"/>
                    </a:cubicBezTo>
                    <a:cubicBezTo>
                      <a:pt x="684" y="916"/>
                      <a:pt x="684" y="916"/>
                      <a:pt x="684" y="916"/>
                    </a:cubicBezTo>
                    <a:cubicBezTo>
                      <a:pt x="732" y="896"/>
                      <a:pt x="732" y="896"/>
                      <a:pt x="732" y="896"/>
                    </a:cubicBezTo>
                    <a:cubicBezTo>
                      <a:pt x="204" y="896"/>
                      <a:pt x="204" y="896"/>
                      <a:pt x="204" y="896"/>
                    </a:cubicBezTo>
                    <a:cubicBezTo>
                      <a:pt x="91" y="896"/>
                      <a:pt x="0" y="988"/>
                      <a:pt x="0" y="1101"/>
                    </a:cubicBezTo>
                    <a:close/>
                    <a:moveTo>
                      <a:pt x="732" y="1032"/>
                    </a:moveTo>
                    <a:cubicBezTo>
                      <a:pt x="761" y="1032"/>
                      <a:pt x="761" y="1032"/>
                      <a:pt x="761" y="1032"/>
                    </a:cubicBezTo>
                    <a:cubicBezTo>
                      <a:pt x="781" y="1012"/>
                      <a:pt x="781" y="1012"/>
                      <a:pt x="781" y="1012"/>
                    </a:cubicBezTo>
                    <a:cubicBezTo>
                      <a:pt x="1598" y="193"/>
                      <a:pt x="1598" y="193"/>
                      <a:pt x="1598" y="193"/>
                    </a:cubicBezTo>
                    <a:cubicBezTo>
                      <a:pt x="1605" y="186"/>
                      <a:pt x="1610" y="183"/>
                      <a:pt x="1613" y="182"/>
                    </a:cubicBezTo>
                    <a:cubicBezTo>
                      <a:pt x="1608" y="184"/>
                      <a:pt x="1600" y="184"/>
                      <a:pt x="1591" y="180"/>
                    </a:cubicBezTo>
                    <a:cubicBezTo>
                      <a:pt x="1582" y="176"/>
                      <a:pt x="1577" y="170"/>
                      <a:pt x="1575" y="166"/>
                    </a:cubicBezTo>
                    <a:cubicBezTo>
                      <a:pt x="1576" y="169"/>
                      <a:pt x="1578" y="176"/>
                      <a:pt x="1578" y="186"/>
                    </a:cubicBezTo>
                    <a:cubicBezTo>
                      <a:pt x="1578" y="2575"/>
                      <a:pt x="1578" y="2575"/>
                      <a:pt x="1578" y="2575"/>
                    </a:cubicBezTo>
                    <a:cubicBezTo>
                      <a:pt x="1578" y="2585"/>
                      <a:pt x="1576" y="2592"/>
                      <a:pt x="1575" y="2594"/>
                    </a:cubicBezTo>
                    <a:cubicBezTo>
                      <a:pt x="1577" y="2590"/>
                      <a:pt x="1582" y="2584"/>
                      <a:pt x="1591" y="2580"/>
                    </a:cubicBezTo>
                    <a:cubicBezTo>
                      <a:pt x="1601" y="2577"/>
                      <a:pt x="1608" y="2577"/>
                      <a:pt x="1613" y="2579"/>
                    </a:cubicBezTo>
                    <a:cubicBezTo>
                      <a:pt x="1610" y="2578"/>
                      <a:pt x="1605" y="2574"/>
                      <a:pt x="1598" y="2567"/>
                    </a:cubicBezTo>
                    <a:cubicBezTo>
                      <a:pt x="781" y="1748"/>
                      <a:pt x="781" y="1748"/>
                      <a:pt x="781" y="1748"/>
                    </a:cubicBezTo>
                    <a:cubicBezTo>
                      <a:pt x="761" y="1728"/>
                      <a:pt x="761" y="1728"/>
                      <a:pt x="761" y="1728"/>
                    </a:cubicBezTo>
                    <a:cubicBezTo>
                      <a:pt x="204" y="1728"/>
                      <a:pt x="204" y="1728"/>
                      <a:pt x="204" y="1728"/>
                    </a:cubicBezTo>
                    <a:cubicBezTo>
                      <a:pt x="167" y="1728"/>
                      <a:pt x="137" y="1697"/>
                      <a:pt x="137" y="1660"/>
                    </a:cubicBezTo>
                    <a:cubicBezTo>
                      <a:pt x="137" y="1101"/>
                      <a:pt x="137" y="1101"/>
                      <a:pt x="137" y="1101"/>
                    </a:cubicBezTo>
                    <a:cubicBezTo>
                      <a:pt x="137" y="1063"/>
                      <a:pt x="167" y="1032"/>
                      <a:pt x="204" y="1032"/>
                    </a:cubicBezTo>
                    <a:lnTo>
                      <a:pt x="732" y="1032"/>
                    </a:lnTo>
                    <a:close/>
                    <a:moveTo>
                      <a:pt x="732" y="1032"/>
                    </a:moveTo>
                    <a:cubicBezTo>
                      <a:pt x="732" y="1032"/>
                      <a:pt x="732" y="1032"/>
                      <a:pt x="732" y="103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
              <p:cNvSpPr>
                <a:spLocks noEditPoints="1"/>
              </p:cNvSpPr>
              <p:nvPr>
                <p:custDataLst>
                  <p:tags r:id="rId10"/>
                </p:custDataLst>
              </p:nvPr>
            </p:nvSpPr>
            <p:spPr bwMode="auto">
              <a:xfrm>
                <a:off x="4333" y="1105"/>
                <a:ext cx="1160" cy="2239"/>
              </a:xfrm>
              <a:custGeom>
                <a:avLst/>
                <a:gdLst>
                  <a:gd name="T0" fmla="*/ 717 w 717"/>
                  <a:gd name="T1" fmla="*/ 692 h 1384"/>
                  <a:gd name="T2" fmla="*/ 68 w 717"/>
                  <a:gd name="T3" fmla="*/ 0 h 1384"/>
                  <a:gd name="T4" fmla="*/ 0 w 717"/>
                  <a:gd name="T5" fmla="*/ 68 h 1384"/>
                  <a:gd name="T6" fmla="*/ 68 w 717"/>
                  <a:gd name="T7" fmla="*/ 136 h 1384"/>
                  <a:gd name="T8" fmla="*/ 581 w 717"/>
                  <a:gd name="T9" fmla="*/ 692 h 1384"/>
                  <a:gd name="T10" fmla="*/ 68 w 717"/>
                  <a:gd name="T11" fmla="*/ 1248 h 1384"/>
                  <a:gd name="T12" fmla="*/ 0 w 717"/>
                  <a:gd name="T13" fmla="*/ 1316 h 1384"/>
                  <a:gd name="T14" fmla="*/ 68 w 717"/>
                  <a:gd name="T15" fmla="*/ 1384 h 1384"/>
                  <a:gd name="T16" fmla="*/ 717 w 717"/>
                  <a:gd name="T17" fmla="*/ 692 h 1384"/>
                  <a:gd name="T18" fmla="*/ 717 w 717"/>
                  <a:gd name="T19" fmla="*/ 692 h 1384"/>
                  <a:gd name="T20" fmla="*/ 717 w 717"/>
                  <a:gd name="T21" fmla="*/ 692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384">
                    <a:moveTo>
                      <a:pt x="717" y="692"/>
                    </a:moveTo>
                    <a:cubicBezTo>
                      <a:pt x="717" y="310"/>
                      <a:pt x="428" y="0"/>
                      <a:pt x="68" y="0"/>
                    </a:cubicBezTo>
                    <a:cubicBezTo>
                      <a:pt x="30" y="0"/>
                      <a:pt x="0" y="30"/>
                      <a:pt x="0" y="68"/>
                    </a:cubicBezTo>
                    <a:cubicBezTo>
                      <a:pt x="0" y="105"/>
                      <a:pt x="30" y="136"/>
                      <a:pt x="68" y="136"/>
                    </a:cubicBezTo>
                    <a:cubicBezTo>
                      <a:pt x="350" y="136"/>
                      <a:pt x="581" y="384"/>
                      <a:pt x="581" y="692"/>
                    </a:cubicBezTo>
                    <a:cubicBezTo>
                      <a:pt x="581" y="1000"/>
                      <a:pt x="350" y="1248"/>
                      <a:pt x="68" y="1248"/>
                    </a:cubicBezTo>
                    <a:cubicBezTo>
                      <a:pt x="30" y="1248"/>
                      <a:pt x="0" y="1278"/>
                      <a:pt x="0" y="1316"/>
                    </a:cubicBezTo>
                    <a:cubicBezTo>
                      <a:pt x="0" y="1353"/>
                      <a:pt x="30" y="1384"/>
                      <a:pt x="68" y="1384"/>
                    </a:cubicBezTo>
                    <a:cubicBezTo>
                      <a:pt x="428" y="1384"/>
                      <a:pt x="717" y="1073"/>
                      <a:pt x="717" y="692"/>
                    </a:cubicBezTo>
                    <a:close/>
                    <a:moveTo>
                      <a:pt x="717" y="692"/>
                    </a:moveTo>
                    <a:cubicBezTo>
                      <a:pt x="717" y="692"/>
                      <a:pt x="717" y="692"/>
                      <a:pt x="717" y="69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
              <p:cNvSpPr>
                <a:spLocks noEditPoints="1"/>
              </p:cNvSpPr>
              <p:nvPr>
                <p:custDataLst>
                  <p:tags r:id="rId11"/>
                </p:custDataLst>
              </p:nvPr>
            </p:nvSpPr>
            <p:spPr bwMode="auto">
              <a:xfrm>
                <a:off x="4988" y="282"/>
                <a:ext cx="1446" cy="3752"/>
              </a:xfrm>
              <a:custGeom>
                <a:avLst/>
                <a:gdLst>
                  <a:gd name="T0" fmla="*/ 894 w 894"/>
                  <a:gd name="T1" fmla="*/ 1174 h 2319"/>
                  <a:gd name="T2" fmla="*/ 105 w 894"/>
                  <a:gd name="T3" fmla="*/ 15 h 2319"/>
                  <a:gd name="T4" fmla="*/ 15 w 894"/>
                  <a:gd name="T5" fmla="*/ 50 h 2319"/>
                  <a:gd name="T6" fmla="*/ 51 w 894"/>
                  <a:gd name="T7" fmla="*/ 140 h 2319"/>
                  <a:gd name="T8" fmla="*/ 757 w 894"/>
                  <a:gd name="T9" fmla="*/ 1174 h 2319"/>
                  <a:gd name="T10" fmla="*/ 111 w 894"/>
                  <a:gd name="T11" fmla="*/ 2180 h 2319"/>
                  <a:gd name="T12" fmla="*/ 81 w 894"/>
                  <a:gd name="T13" fmla="*/ 2271 h 2319"/>
                  <a:gd name="T14" fmla="*/ 172 w 894"/>
                  <a:gd name="T15" fmla="*/ 2302 h 2319"/>
                  <a:gd name="T16" fmla="*/ 894 w 894"/>
                  <a:gd name="T17" fmla="*/ 1174 h 2319"/>
                  <a:gd name="T18" fmla="*/ 894 w 894"/>
                  <a:gd name="T19" fmla="*/ 1174 h 2319"/>
                  <a:gd name="T20" fmla="*/ 894 w 894"/>
                  <a:gd name="T21" fmla="*/ 1174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4" h="2319">
                    <a:moveTo>
                      <a:pt x="894" y="1174"/>
                    </a:moveTo>
                    <a:cubicBezTo>
                      <a:pt x="894" y="670"/>
                      <a:pt x="581" y="221"/>
                      <a:pt x="105" y="15"/>
                    </a:cubicBezTo>
                    <a:cubicBezTo>
                      <a:pt x="71" y="0"/>
                      <a:pt x="30" y="16"/>
                      <a:pt x="15" y="50"/>
                    </a:cubicBezTo>
                    <a:cubicBezTo>
                      <a:pt x="0" y="85"/>
                      <a:pt x="16" y="125"/>
                      <a:pt x="51" y="140"/>
                    </a:cubicBezTo>
                    <a:cubicBezTo>
                      <a:pt x="478" y="325"/>
                      <a:pt x="757" y="726"/>
                      <a:pt x="757" y="1174"/>
                    </a:cubicBezTo>
                    <a:cubicBezTo>
                      <a:pt x="757" y="1599"/>
                      <a:pt x="506" y="1983"/>
                      <a:pt x="111" y="2180"/>
                    </a:cubicBezTo>
                    <a:cubicBezTo>
                      <a:pt x="78" y="2196"/>
                      <a:pt x="64" y="2237"/>
                      <a:pt x="81" y="2271"/>
                    </a:cubicBezTo>
                    <a:cubicBezTo>
                      <a:pt x="97" y="2305"/>
                      <a:pt x="138" y="2319"/>
                      <a:pt x="172" y="2302"/>
                    </a:cubicBezTo>
                    <a:cubicBezTo>
                      <a:pt x="612" y="2083"/>
                      <a:pt x="894" y="1652"/>
                      <a:pt x="894" y="1174"/>
                    </a:cubicBezTo>
                    <a:close/>
                    <a:moveTo>
                      <a:pt x="894" y="1174"/>
                    </a:moveTo>
                    <a:cubicBezTo>
                      <a:pt x="894" y="1174"/>
                      <a:pt x="894" y="1174"/>
                      <a:pt x="894" y="1174"/>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2" name="图形 61"/>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6912" y="6485605"/>
              <a:ext cx="166973" cy="166973"/>
            </a:xfrm>
            <a:prstGeom prst="rect">
              <a:avLst/>
            </a:prstGeom>
          </p:spPr>
        </p:pic>
      </p:grpSp>
      <p:grpSp>
        <p:nvGrpSpPr>
          <p:cNvPr id="24" name="组合 23"/>
          <p:cNvGrpSpPr/>
          <p:nvPr userDrawn="1">
            <p:custDataLst>
              <p:tags r:id="rId15"/>
            </p:custDataLst>
          </p:nvPr>
        </p:nvGrpSpPr>
        <p:grpSpPr>
          <a:xfrm>
            <a:off x="6626648" y="258876"/>
            <a:ext cx="5565352" cy="6613187"/>
            <a:chOff x="6626648" y="258876"/>
            <a:chExt cx="5565352" cy="6613187"/>
          </a:xfrm>
        </p:grpSpPr>
        <p:sp>
          <p:nvSpPr>
            <p:cNvPr id="25" name="任意多边形 31"/>
            <p:cNvSpPr/>
            <p:nvPr>
              <p:custDataLst>
                <p:tags r:id="rId16"/>
              </p:custDataLst>
            </p:nvPr>
          </p:nvSpPr>
          <p:spPr>
            <a:xfrm rot="2133799">
              <a:off x="7065130" y="2257661"/>
              <a:ext cx="3245759" cy="4032558"/>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rgbClr val="C1DAFB"/>
                </a:gs>
                <a:gs pos="100000">
                  <a:srgbClr val="92BBF2">
                    <a:alpha val="12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626648" y="258876"/>
              <a:ext cx="5565352" cy="6613187"/>
              <a:chOff x="6626648" y="258876"/>
              <a:chExt cx="5565352" cy="6613187"/>
            </a:xfrm>
          </p:grpSpPr>
          <p:sp>
            <p:nvSpPr>
              <p:cNvPr id="27" name="任意多边形 36"/>
              <p:cNvSpPr/>
              <p:nvPr>
                <p:custDataLst>
                  <p:tags r:id="rId17"/>
                </p:custDataLst>
              </p:nvPr>
            </p:nvSpPr>
            <p:spPr>
              <a:xfrm>
                <a:off x="6626648" y="258876"/>
                <a:ext cx="5563722" cy="661318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30"/>
              <p:cNvSpPr/>
              <p:nvPr>
                <p:custDataLst>
                  <p:tags r:id="rId18"/>
                </p:custDataLst>
              </p:nvPr>
            </p:nvSpPr>
            <p:spPr>
              <a:xfrm>
                <a:off x="6892095" y="558393"/>
                <a:ext cx="5299905" cy="629960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gradFill>
                <a:gsLst>
                  <a:gs pos="0">
                    <a:schemeClr val="accent1">
                      <a:alpha val="36000"/>
                    </a:schemeClr>
                  </a:gs>
                  <a:gs pos="83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custDataLst>
                  <p:tags r:id="rId19"/>
                </p:custDataLst>
              </p:nvPr>
            </p:nvSpPr>
            <p:spPr>
              <a:xfrm>
                <a:off x="10410825" y="5583237"/>
                <a:ext cx="725488" cy="725488"/>
              </a:xfrm>
              <a:prstGeom prst="ellipse">
                <a:avLst/>
              </a:prstGeom>
              <a:gradFill>
                <a:gsLst>
                  <a:gs pos="0">
                    <a:schemeClr val="accent1">
                      <a:lumMod val="60000"/>
                      <a:lumOff val="40000"/>
                    </a:schemeClr>
                  </a:gs>
                  <a:gs pos="100000">
                    <a:schemeClr val="accent1">
                      <a:alpha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日期占位符 3"/>
          <p:cNvSpPr>
            <a:spLocks noGrp="1"/>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lstStyle/>
          <a:p>
            <a:endParaRPr lang="zh-CN" altLang="en-US"/>
          </a:p>
        </p:txBody>
      </p:sp>
      <p:sp>
        <p:nvSpPr>
          <p:cNvPr id="6" name="灯片编号占位符 5"/>
          <p:cNvSpPr>
            <a:spLocks noGrp="1"/>
          </p:cNvSpPr>
          <p:nvPr>
            <p:ph type="sldNum" sz="quarter" idx="12"/>
            <p:custDataLst>
              <p:tags r:id="rId22"/>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3"/>
            </p:custDataLst>
          </p:nvPr>
        </p:nvSpPr>
        <p:spPr>
          <a:xfrm>
            <a:off x="700210" y="2575123"/>
            <a:ext cx="6191885" cy="990346"/>
          </a:xfrm>
        </p:spPr>
        <p:txBody>
          <a:bodyPr lIns="90000" tIns="46800" rIns="90000" bIns="0" anchor="b" anchorCtr="0">
            <a:normAutofit/>
          </a:bodyPr>
          <a:lstStyle>
            <a:lvl1pPr>
              <a:defRPr sz="5400" b="0" u="none" strike="noStrike" kern="1200" cap="all"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4"/>
            </p:custDataLst>
          </p:nvPr>
        </p:nvSpPr>
        <p:spPr>
          <a:xfrm>
            <a:off x="723492" y="3655982"/>
            <a:ext cx="6191885" cy="1135364"/>
          </a:xfrm>
        </p:spPr>
        <p:txBody>
          <a:bodyPr lIns="90000" tIns="0" rIns="90000" bIns="46800">
            <a:normAutofit/>
          </a:bodyPr>
          <a:lstStyle>
            <a:lvl1pPr marL="0" indent="0" eaLnBrk="1" fontAlgn="auto" latinLnBrk="0" hangingPunct="1">
              <a:buNone/>
              <a:defRPr kumimoji="0" lang="zh-CN" altLang="en-US" sz="2000" b="0" i="0" u="none" strike="noStrike" kern="1200" cap="all" spc="150" normalizeH="0" baseline="0" noProof="1">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custDataLst>
              <p:tags r:id="rId3"/>
            </p:custDataLst>
          </p:nvPr>
        </p:nvGrpSpPr>
        <p:grpSpPr>
          <a:xfrm>
            <a:off x="-9250" y="0"/>
            <a:ext cx="12201250" cy="6372629"/>
            <a:chOff x="-9250" y="0"/>
            <a:chExt cx="12201250" cy="6372629"/>
          </a:xfrm>
        </p:grpSpPr>
        <p:grpSp>
          <p:nvGrpSpPr>
            <p:cNvPr id="15" name="组合 14"/>
            <p:cNvGrpSpPr/>
            <p:nvPr userDrawn="1"/>
          </p:nvGrpSpPr>
          <p:grpSpPr>
            <a:xfrm>
              <a:off x="-9250" y="4181879"/>
              <a:ext cx="1429240" cy="2190750"/>
              <a:chOff x="-9250" y="4181879"/>
              <a:chExt cx="1429240" cy="2190750"/>
            </a:xfrm>
          </p:grpSpPr>
          <p:sp>
            <p:nvSpPr>
              <p:cNvPr id="8" name="椭圆 7"/>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9058597" y="0"/>
              <a:ext cx="3133403" cy="6372629"/>
              <a:chOff x="9058597" y="0"/>
              <a:chExt cx="3133403" cy="6372629"/>
            </a:xfrm>
          </p:grpSpPr>
          <p:sp>
            <p:nvSpPr>
              <p:cNvPr id="9"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userDrawn="1">
            <p:ph type="title" hasCustomPrompt="1"/>
            <p:custDataLst>
              <p:tags r:id="rId12"/>
            </p:custDataLst>
          </p:nvPr>
        </p:nvSpPr>
        <p:spPr>
          <a:xfrm>
            <a:off x="1515549" y="2332273"/>
            <a:ext cx="7117635" cy="1640840"/>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9600" b="0"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3"/>
            </p:custDataLst>
          </p:nvPr>
        </p:nvSpPr>
        <p:spPr>
          <a:xfrm>
            <a:off x="1515548" y="4088272"/>
            <a:ext cx="7117635" cy="698500"/>
          </a:xfrm>
        </p:spPr>
        <p:txBody>
          <a:bodyPr lIns="90000" tIns="46800" rIns="90000" bIns="46800">
            <a:normAutofit/>
          </a:bodyPr>
          <a:lstStyle>
            <a:lvl1pPr marL="0" indent="0">
              <a:buNone/>
              <a:defRPr sz="2000"/>
            </a:lvl1pPr>
          </a:lstStyle>
          <a:p>
            <a:pPr lvl="0"/>
            <a:r>
              <a:rPr lang="zh-CN" altLang="en-US" dirty="0"/>
              <a:t>单击此处编辑文本</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1194580" y="2033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custDataLst>
              <p:tags r:id="rId3"/>
            </p:custDataLst>
          </p:nvPr>
        </p:nvGrpSpPr>
        <p:grpSpPr>
          <a:xfrm>
            <a:off x="11194415" y="0"/>
            <a:ext cx="997585" cy="864870"/>
            <a:chOff x="10680230" y="2861016"/>
            <a:chExt cx="1444222" cy="1252286"/>
          </a:xfrm>
        </p:grpSpPr>
        <p:sp>
          <p:nvSpPr>
            <p:cNvPr id="15" name="椭圆 14"/>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userDrawn="1">
            <p:custDataLst>
              <p:tags r:id="rId6"/>
            </p:custDataLst>
          </p:nvPr>
        </p:nvGrpSpPr>
        <p:grpSpPr>
          <a:xfrm rot="10608562">
            <a:off x="5080" y="5815330"/>
            <a:ext cx="997585" cy="864870"/>
            <a:chOff x="10680230" y="2861016"/>
            <a:chExt cx="1444222" cy="1252286"/>
          </a:xfrm>
        </p:grpSpPr>
        <p:sp>
          <p:nvSpPr>
            <p:cNvPr id="21" name="椭圆 20"/>
            <p:cNvSpPr/>
            <p:nvPr userDrawn="1">
              <p:custDataLst>
                <p:tags r:id="rId7"/>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custDataLst>
                <p:tags r:id="rId8"/>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281600" y="1249200"/>
            <a:ext cx="9626400" cy="723600"/>
          </a:xfrm>
        </p:spPr>
        <p:txBody>
          <a:bodyPr lIns="90000" tIns="46800" rIns="90000" bIns="46800" anchor="ctr">
            <a:normAutofit/>
          </a:bodyPr>
          <a:lstStyle>
            <a:lvl1pPr>
              <a:defRPr sz="3735"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lIns="90000" tIns="46800" rIns="90000" bIns="46800">
            <a:normAutofit/>
          </a:bodyPr>
          <a:lstStyle>
            <a:lvl1pPr>
              <a:defRPr sz="2135"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2135"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2135"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2135"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2135"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dirty="0">
              <a:sym typeface="+mn-ea"/>
            </a:endParaRPr>
          </a:p>
        </p:txBody>
      </p:sp>
      <p:grpSp>
        <p:nvGrpSpPr>
          <p:cNvPr id="11" name="组合 10"/>
          <p:cNvGrpSpPr/>
          <p:nvPr userDrawn="1">
            <p:custDataLst>
              <p:tags r:id="rId3"/>
            </p:custDataLst>
          </p:nvPr>
        </p:nvGrpSpPr>
        <p:grpSpPr>
          <a:xfrm rot="10518704">
            <a:off x="-19549" y="6002428"/>
            <a:ext cx="1014461" cy="879640"/>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9"/>
            <a:ext cx="6480000" cy="5087937"/>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11131215" y="83283"/>
            <a:ext cx="984585" cy="853734"/>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rot="10800000">
            <a:off x="109855" y="8890"/>
            <a:ext cx="968375" cy="800735"/>
            <a:chOff x="10839871" y="5761090"/>
            <a:chExt cx="1272888" cy="1052821"/>
          </a:xfrm>
        </p:grpSpPr>
        <p:sp>
          <p:nvSpPr>
            <p:cNvPr id="19" name="椭圆 18"/>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custDataLst>
                <p:tags r:id="rId4"/>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userDrawn="1">
            <p:custDataLst>
              <p:tags r:id="rId5"/>
            </p:custDataLst>
          </p:nvPr>
        </p:nvGrpSpPr>
        <p:grpSpPr>
          <a:xfrm>
            <a:off x="11135360" y="6350"/>
            <a:ext cx="1141095" cy="944245"/>
            <a:chOff x="10839871" y="5761090"/>
            <a:chExt cx="1272888" cy="1052821"/>
          </a:xfrm>
        </p:grpSpPr>
        <p:sp>
          <p:nvSpPr>
            <p:cNvPr id="22" name="椭圆 21"/>
            <p:cNvSpPr/>
            <p:nvPr userDrawn="1">
              <p:custDataLst>
                <p:tags r:id="rId6"/>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7"/>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custDataLst>
              <p:tags r:id="rId8"/>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1"/>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0839871" y="5761090"/>
            <a:ext cx="1272888" cy="1052821"/>
            <a:chOff x="10839871" y="5761090"/>
            <a:chExt cx="1272888" cy="1052821"/>
          </a:xfrm>
        </p:grpSpPr>
        <p:sp>
          <p:nvSpPr>
            <p:cNvPr id="14" name="椭圆 13"/>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4"/>
              </p:custDataLst>
            </p:nvPr>
          </p:nvSpPr>
          <p:spPr>
            <a:xfrm rot="2100000">
              <a:off x="11169340" y="5761090"/>
              <a:ext cx="943419" cy="943872"/>
            </a:xfrm>
            <a:prstGeom prst="ellipse">
              <a:avLst/>
            </a:prstGeom>
            <a:gradFill>
              <a:gsLst>
                <a:gs pos="0">
                  <a:schemeClr val="accent1">
                    <a:lumMod val="60000"/>
                    <a:lumOff val="40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755" y="237490"/>
            <a:ext cx="11037570" cy="535305"/>
          </a:xfrm>
        </p:spPr>
        <p:txBody>
          <a:bodyP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7" name="椭圆 16"/>
          <p:cNvSpPr/>
          <p:nvPr userDrawn="1">
            <p:custDataLst>
              <p:tags r:id="rId3"/>
            </p:custDataLst>
          </p:nvPr>
        </p:nvSpPr>
        <p:spPr>
          <a:xfrm rot="2100000">
            <a:off x="896620" y="27451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4"/>
            </p:custDataLst>
          </p:nvPr>
        </p:nvSpPr>
        <p:spPr>
          <a:xfrm rot="2100000" flipH="1" flipV="1">
            <a:off x="96520" y="286004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5"/>
            </p:custDataLst>
          </p:nvPr>
        </p:nvSpPr>
        <p:spPr>
          <a:xfrm rot="2100000" flipH="1" flipV="1">
            <a:off x="10680065" y="34690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6"/>
            </p:custDataLst>
          </p:nvPr>
        </p:nvSpPr>
        <p:spPr>
          <a:xfrm rot="2100000">
            <a:off x="10987405" y="286131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7"/>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4" name="页脚占位符 3"/>
          <p:cNvSpPr>
            <a:spLocks noGrp="1"/>
          </p:cNvSpPr>
          <p:nvPr userDrawn="1">
            <p:ph type="ftr" sz="quarter" idx="11"/>
            <p:custDataLst>
              <p:tags r:id="rId8"/>
            </p:custDataLst>
          </p:nvPr>
        </p:nvSpPr>
        <p:spPr/>
        <p:txBody>
          <a:bodyPr/>
          <a:lstStyle/>
          <a:p>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p>
            <a:endParaRPr lang="zh-CN" altLang="en-US"/>
          </a:p>
        </p:txBody>
      </p:sp>
      <p:sp>
        <p:nvSpPr>
          <p:cNvPr id="7" name="灯片编号占位符 6"/>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194580" y="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3487805" y="0"/>
            <a:ext cx="8704195" cy="6858001"/>
            <a:chOff x="3487805" y="0"/>
            <a:chExt cx="8704195" cy="6858001"/>
          </a:xfrm>
        </p:grpSpPr>
        <p:sp>
          <p:nvSpPr>
            <p:cNvPr id="7" name="任意多边形 3"/>
            <p:cNvSpPr/>
            <p:nvPr>
              <p:custDataLst>
                <p:tags r:id="rId3"/>
              </p:custDataLst>
            </p:nvPr>
          </p:nvSpPr>
          <p:spPr>
            <a:xfrm rot="16200000">
              <a:off x="1639474" y="1848332"/>
              <a:ext cx="6858000" cy="3161337"/>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grpSp>
          <p:nvGrpSpPr>
            <p:cNvPr id="8" name="组合 7"/>
            <p:cNvGrpSpPr/>
            <p:nvPr>
              <p:custDataLst>
                <p:tags r:id="rId4"/>
              </p:custDataLst>
            </p:nvPr>
          </p:nvGrpSpPr>
          <p:grpSpPr>
            <a:xfrm>
              <a:off x="10392229" y="0"/>
              <a:ext cx="1799771" cy="1737276"/>
              <a:chOff x="9615255" y="0"/>
              <a:chExt cx="2576745" cy="2895516"/>
            </a:xfrm>
          </p:grpSpPr>
          <p:sp>
            <p:nvSpPr>
              <p:cNvPr id="9" name="任意多边形 41"/>
              <p:cNvSpPr/>
              <p:nvPr>
                <p:custDataLst>
                  <p:tags r:id="rId5"/>
                </p:custDataLst>
              </p:nvPr>
            </p:nvSpPr>
            <p:spPr>
              <a:xfrm>
                <a:off x="9615255" y="0"/>
                <a:ext cx="2576745" cy="2895516"/>
              </a:xfrm>
              <a:custGeom>
                <a:avLst/>
                <a:gdLst>
                  <a:gd name="connsiteX0" fmla="*/ 4301 w 2576745"/>
                  <a:gd name="connsiteY0" fmla="*/ 0 h 2895516"/>
                  <a:gd name="connsiteX1" fmla="*/ 2576745 w 2576745"/>
                  <a:gd name="connsiteY1" fmla="*/ 0 h 2895516"/>
                  <a:gd name="connsiteX2" fmla="*/ 2576745 w 2576745"/>
                  <a:gd name="connsiteY2" fmla="*/ 2895516 h 2895516"/>
                  <a:gd name="connsiteX3" fmla="*/ 0 w 2576745"/>
                  <a:gd name="connsiteY3" fmla="*/ 132717 h 2895516"/>
                </a:gdLst>
                <a:ahLst/>
                <a:cxnLst>
                  <a:cxn ang="0">
                    <a:pos x="connsiteX0" y="connsiteY0"/>
                  </a:cxn>
                  <a:cxn ang="0">
                    <a:pos x="connsiteX1" y="connsiteY1"/>
                  </a:cxn>
                  <a:cxn ang="0">
                    <a:pos x="connsiteX2" y="connsiteY2"/>
                  </a:cxn>
                  <a:cxn ang="0">
                    <a:pos x="connsiteX3" y="connsiteY3"/>
                  </a:cxn>
                </a:cxnLst>
                <a:rect l="l" t="t" r="r" b="b"/>
                <a:pathLst>
                  <a:path w="2576745" h="2895516">
                    <a:moveTo>
                      <a:pt x="4301" y="0"/>
                    </a:moveTo>
                    <a:lnTo>
                      <a:pt x="2576745" y="0"/>
                    </a:lnTo>
                    <a:lnTo>
                      <a:pt x="2576745" y="2895516"/>
                    </a:lnTo>
                    <a:cubicBezTo>
                      <a:pt x="1153648" y="2895516"/>
                      <a:pt x="0" y="1658569"/>
                      <a:pt x="0" y="1327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42"/>
              <p:cNvSpPr/>
              <p:nvPr>
                <p:custDataLst>
                  <p:tags r:id="rId6"/>
                </p:custDataLst>
              </p:nvPr>
            </p:nvSpPr>
            <p:spPr>
              <a:xfrm>
                <a:off x="9615256" y="0"/>
                <a:ext cx="2242735" cy="1919598"/>
              </a:xfrm>
              <a:custGeom>
                <a:avLst/>
                <a:gdLst>
                  <a:gd name="connsiteX0" fmla="*/ 4301 w 2242735"/>
                  <a:gd name="connsiteY0" fmla="*/ 0 h 1919598"/>
                  <a:gd name="connsiteX1" fmla="*/ 2139068 w 2242735"/>
                  <a:gd name="connsiteY1" fmla="*/ 0 h 1919598"/>
                  <a:gd name="connsiteX2" fmla="*/ 2180100 w 2242735"/>
                  <a:gd name="connsiteY2" fmla="*/ 112108 h 1919598"/>
                  <a:gd name="connsiteX3" fmla="*/ 2242735 w 2242735"/>
                  <a:gd name="connsiteY3" fmla="*/ 526402 h 1919598"/>
                  <a:gd name="connsiteX4" fmla="*/ 849539 w 2242735"/>
                  <a:gd name="connsiteY4" fmla="*/ 1919598 h 1919598"/>
                  <a:gd name="connsiteX5" fmla="*/ 707093 w 2242735"/>
                  <a:gd name="connsiteY5" fmla="*/ 1912405 h 1919598"/>
                  <a:gd name="connsiteX6" fmla="*/ 592471 w 2242735"/>
                  <a:gd name="connsiteY6" fmla="*/ 1894912 h 1919598"/>
                  <a:gd name="connsiteX7" fmla="*/ 588403 w 2242735"/>
                  <a:gd name="connsiteY7" fmla="*/ 1890114 h 1919598"/>
                  <a:gd name="connsiteX8" fmla="*/ 0 w 2242735"/>
                  <a:gd name="connsiteY8" fmla="*/ 132716 h 19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735" h="1919598">
                    <a:moveTo>
                      <a:pt x="4301" y="0"/>
                    </a:moveTo>
                    <a:lnTo>
                      <a:pt x="2139068" y="0"/>
                    </a:lnTo>
                    <a:lnTo>
                      <a:pt x="2180100" y="112108"/>
                    </a:lnTo>
                    <a:cubicBezTo>
                      <a:pt x="2220806" y="242984"/>
                      <a:pt x="2242735" y="382132"/>
                      <a:pt x="2242735" y="526402"/>
                    </a:cubicBezTo>
                    <a:cubicBezTo>
                      <a:pt x="2242735" y="1295843"/>
                      <a:pt x="1618980" y="1919598"/>
                      <a:pt x="849539" y="1919598"/>
                    </a:cubicBezTo>
                    <a:cubicBezTo>
                      <a:pt x="801449" y="1919598"/>
                      <a:pt x="753928" y="1917162"/>
                      <a:pt x="707093" y="1912405"/>
                    </a:cubicBezTo>
                    <a:lnTo>
                      <a:pt x="592471" y="1894912"/>
                    </a:lnTo>
                    <a:lnTo>
                      <a:pt x="588403" y="1890114"/>
                    </a:lnTo>
                    <a:cubicBezTo>
                      <a:pt x="220816" y="1412539"/>
                      <a:pt x="0" y="800277"/>
                      <a:pt x="0" y="132716"/>
                    </a:cubicBezTo>
                    <a:close/>
                  </a:path>
                </a:pathLst>
              </a:custGeom>
              <a:gradFill>
                <a:gsLst>
                  <a:gs pos="0">
                    <a:schemeClr val="accent1">
                      <a:lumMod val="60000"/>
                      <a:lumOff val="40000"/>
                    </a:schemeClr>
                  </a:gs>
                  <a:gs pos="100000">
                    <a:schemeClr val="accent1">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98.xml"/><Relationship Id="rId24" Type="http://schemas.openxmlformats.org/officeDocument/2006/relationships/tags" Target="../tags/tag197.xml"/><Relationship Id="rId23" Type="http://schemas.openxmlformats.org/officeDocument/2006/relationships/tags" Target="../tags/tag196.xml"/><Relationship Id="rId22" Type="http://schemas.openxmlformats.org/officeDocument/2006/relationships/tags" Target="../tags/tag195.xml"/><Relationship Id="rId21" Type="http://schemas.openxmlformats.org/officeDocument/2006/relationships/tags" Target="../tags/tag194.xml"/><Relationship Id="rId20" Type="http://schemas.openxmlformats.org/officeDocument/2006/relationships/tags" Target="../tags/tag193.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5" Type="http://schemas.openxmlformats.org/officeDocument/2006/relationships/theme" Target="../theme/theme2.xml"/><Relationship Id="rId24" Type="http://schemas.openxmlformats.org/officeDocument/2006/relationships/tags" Target="../tags/tag389.xml"/><Relationship Id="rId23" Type="http://schemas.openxmlformats.org/officeDocument/2006/relationships/tags" Target="../tags/tag388.xml"/><Relationship Id="rId22" Type="http://schemas.openxmlformats.org/officeDocument/2006/relationships/tags" Target="../tags/tag387.xml"/><Relationship Id="rId21" Type="http://schemas.openxmlformats.org/officeDocument/2006/relationships/tags" Target="../tags/tag386.xml"/><Relationship Id="rId20" Type="http://schemas.openxmlformats.org/officeDocument/2006/relationships/tags" Target="../tags/tag385.xml"/><Relationship Id="rId2" Type="http://schemas.openxmlformats.org/officeDocument/2006/relationships/slideLayout" Target="../slideLayouts/slideLayout21.xml"/><Relationship Id="rId19" Type="http://schemas.openxmlformats.org/officeDocument/2006/relationships/tags" Target="../tags/tag384.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93.xml"/><Relationship Id="rId4" Type="http://schemas.openxmlformats.org/officeDocument/2006/relationships/image" Target="../media/image3.png"/><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5.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8.xml"/><Relationship Id="rId1"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9.xml"/><Relationship Id="rId1"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0.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9.xml"/><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ags" Target="../tags/tag451.xml"/></Relationships>
</file>

<file path=ppt/slides/_rels/slide22.xml.rels><?xml version="1.0" encoding="UTF-8" standalone="yes"?>
<Relationships xmlns="http://schemas.openxmlformats.org/package/2006/relationships"><Relationship Id="rId9" Type="http://schemas.openxmlformats.org/officeDocument/2006/relationships/tags" Target="../tags/tag463.xml"/><Relationship Id="rId8" Type="http://schemas.openxmlformats.org/officeDocument/2006/relationships/tags" Target="../tags/tag462.xml"/><Relationship Id="rId7" Type="http://schemas.openxmlformats.org/officeDocument/2006/relationships/tags" Target="../tags/tag461.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tags" Target="../tags/tag458.xml"/><Relationship Id="rId3" Type="http://schemas.openxmlformats.org/officeDocument/2006/relationships/tags" Target="../tags/tag457.xml"/><Relationship Id="rId2" Type="http://schemas.openxmlformats.org/officeDocument/2006/relationships/tags" Target="../tags/tag456.xml"/><Relationship Id="rId18" Type="http://schemas.openxmlformats.org/officeDocument/2006/relationships/notesSlide" Target="../notesSlides/notesSlide5.xml"/><Relationship Id="rId17" Type="http://schemas.openxmlformats.org/officeDocument/2006/relationships/slideLayout" Target="../slideLayouts/slideLayout6.xml"/><Relationship Id="rId16" Type="http://schemas.openxmlformats.org/officeDocument/2006/relationships/tags" Target="../tags/tag470.xml"/><Relationship Id="rId15" Type="http://schemas.openxmlformats.org/officeDocument/2006/relationships/tags" Target="../tags/tag469.xml"/><Relationship Id="rId14" Type="http://schemas.openxmlformats.org/officeDocument/2006/relationships/tags" Target="../tags/tag468.xml"/><Relationship Id="rId13" Type="http://schemas.openxmlformats.org/officeDocument/2006/relationships/tags" Target="../tags/tag467.xml"/><Relationship Id="rId12" Type="http://schemas.openxmlformats.org/officeDocument/2006/relationships/tags" Target="../tags/tag466.xml"/><Relationship Id="rId11" Type="http://schemas.openxmlformats.org/officeDocument/2006/relationships/tags" Target="../tags/tag465.xml"/><Relationship Id="rId10" Type="http://schemas.openxmlformats.org/officeDocument/2006/relationships/tags" Target="../tags/tag464.xml"/><Relationship Id="rId1" Type="http://schemas.openxmlformats.org/officeDocument/2006/relationships/tags" Target="../tags/tag45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7.xml"/></Relationships>
</file>

<file path=ppt/slides/_rels/slide3.xml.rels><?xml version="1.0" encoding="UTF-8" standalone="yes"?>
<Relationships xmlns="http://schemas.openxmlformats.org/package/2006/relationships"><Relationship Id="rId9" Type="http://schemas.openxmlformats.org/officeDocument/2006/relationships/tags" Target="../tags/tag403.xml"/><Relationship Id="rId8" Type="http://schemas.openxmlformats.org/officeDocument/2006/relationships/tags" Target="../tags/tag402.xml"/><Relationship Id="rId7" Type="http://schemas.openxmlformats.org/officeDocument/2006/relationships/tags" Target="../tags/tag401.xml"/><Relationship Id="rId6" Type="http://schemas.openxmlformats.org/officeDocument/2006/relationships/tags" Target="../tags/tag400.xml"/><Relationship Id="rId5" Type="http://schemas.openxmlformats.org/officeDocument/2006/relationships/tags" Target="../tags/tag399.xml"/><Relationship Id="rId4" Type="http://schemas.openxmlformats.org/officeDocument/2006/relationships/tags" Target="../tags/tag398.xml"/><Relationship Id="rId3" Type="http://schemas.openxmlformats.org/officeDocument/2006/relationships/tags" Target="../tags/tag397.xml"/><Relationship Id="rId23" Type="http://schemas.openxmlformats.org/officeDocument/2006/relationships/notesSlide" Target="../notesSlides/notesSlide1.xml"/><Relationship Id="rId22" Type="http://schemas.openxmlformats.org/officeDocument/2006/relationships/slideLayout" Target="../slideLayouts/slideLayout26.xml"/><Relationship Id="rId21" Type="http://schemas.openxmlformats.org/officeDocument/2006/relationships/tags" Target="../tags/tag415.xml"/><Relationship Id="rId20" Type="http://schemas.openxmlformats.org/officeDocument/2006/relationships/tags" Target="../tags/tag414.xml"/><Relationship Id="rId2" Type="http://schemas.openxmlformats.org/officeDocument/2006/relationships/tags" Target="../tags/tag396.xml"/><Relationship Id="rId19" Type="http://schemas.openxmlformats.org/officeDocument/2006/relationships/tags" Target="../tags/tag413.xml"/><Relationship Id="rId18" Type="http://schemas.openxmlformats.org/officeDocument/2006/relationships/tags" Target="../tags/tag412.xml"/><Relationship Id="rId17" Type="http://schemas.openxmlformats.org/officeDocument/2006/relationships/tags" Target="../tags/tag411.xml"/><Relationship Id="rId16" Type="http://schemas.openxmlformats.org/officeDocument/2006/relationships/tags" Target="../tags/tag410.xml"/><Relationship Id="rId15" Type="http://schemas.openxmlformats.org/officeDocument/2006/relationships/tags" Target="../tags/tag409.xml"/><Relationship Id="rId14" Type="http://schemas.openxmlformats.org/officeDocument/2006/relationships/tags" Target="../tags/tag408.xml"/><Relationship Id="rId13" Type="http://schemas.openxmlformats.org/officeDocument/2006/relationships/tags" Target="../tags/tag407.xml"/><Relationship Id="rId12" Type="http://schemas.openxmlformats.org/officeDocument/2006/relationships/tags" Target="../tags/tag406.xml"/><Relationship Id="rId11" Type="http://schemas.openxmlformats.org/officeDocument/2006/relationships/tags" Target="../tags/tag405.xml"/><Relationship Id="rId10" Type="http://schemas.openxmlformats.org/officeDocument/2006/relationships/tags" Target="../tags/tag404.xml"/><Relationship Id="rId1" Type="http://schemas.openxmlformats.org/officeDocument/2006/relationships/tags" Target="../tags/tag39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5.xml"/><Relationship Id="rId1" Type="http://schemas.openxmlformats.org/officeDocument/2006/relationships/tags" Target="../tags/tag48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8.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2.xml"/><Relationship Id="rId1" Type="http://schemas.openxmlformats.org/officeDocument/2006/relationships/tags" Target="../tags/tag49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5.xml"/></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9.xml"/><Relationship Id="rId4" Type="http://schemas.openxmlformats.org/officeDocument/2006/relationships/tags" Target="../tags/tag499.xml"/><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ags" Target="../tags/tag496.xml"/></Relationships>
</file>

<file path=ppt/slides/_rels/slide47.xml.rels><?xml version="1.0" encoding="UTF-8" standalone="yes"?>
<Relationships xmlns="http://schemas.openxmlformats.org/package/2006/relationships"><Relationship Id="rId9" Type="http://schemas.openxmlformats.org/officeDocument/2006/relationships/tags" Target="../tags/tag508.xml"/><Relationship Id="rId8" Type="http://schemas.openxmlformats.org/officeDocument/2006/relationships/tags" Target="../tags/tag507.xml"/><Relationship Id="rId7" Type="http://schemas.openxmlformats.org/officeDocument/2006/relationships/tags" Target="../tags/tag506.xml"/><Relationship Id="rId6" Type="http://schemas.openxmlformats.org/officeDocument/2006/relationships/tags" Target="../tags/tag505.xml"/><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1" Type="http://schemas.openxmlformats.org/officeDocument/2006/relationships/notesSlide" Target="../notesSlides/notesSlide7.xml"/><Relationship Id="rId20" Type="http://schemas.openxmlformats.org/officeDocument/2006/relationships/slideLayout" Target="../slideLayouts/slideLayout6.xml"/><Relationship Id="rId2" Type="http://schemas.openxmlformats.org/officeDocument/2006/relationships/tags" Target="../tags/tag501.xml"/><Relationship Id="rId19" Type="http://schemas.openxmlformats.org/officeDocument/2006/relationships/tags" Target="../tags/tag518.xml"/><Relationship Id="rId18" Type="http://schemas.openxmlformats.org/officeDocument/2006/relationships/tags" Target="../tags/tag517.xml"/><Relationship Id="rId17" Type="http://schemas.openxmlformats.org/officeDocument/2006/relationships/tags" Target="../tags/tag516.xml"/><Relationship Id="rId16" Type="http://schemas.openxmlformats.org/officeDocument/2006/relationships/tags" Target="../tags/tag515.xml"/><Relationship Id="rId15" Type="http://schemas.openxmlformats.org/officeDocument/2006/relationships/tags" Target="../tags/tag514.xml"/><Relationship Id="rId14" Type="http://schemas.openxmlformats.org/officeDocument/2006/relationships/tags" Target="../tags/tag513.xml"/><Relationship Id="rId13" Type="http://schemas.openxmlformats.org/officeDocument/2006/relationships/tags" Target="../tags/tag512.xml"/><Relationship Id="rId12" Type="http://schemas.openxmlformats.org/officeDocument/2006/relationships/tags" Target="../tags/tag511.xml"/><Relationship Id="rId11" Type="http://schemas.openxmlformats.org/officeDocument/2006/relationships/tags" Target="../tags/tag510.xml"/><Relationship Id="rId10" Type="http://schemas.openxmlformats.org/officeDocument/2006/relationships/tags" Target="../tags/tag509.xml"/><Relationship Id="rId1" Type="http://schemas.openxmlformats.org/officeDocument/2006/relationships/tags" Target="../tags/tag50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0.xml"/></Relationships>
</file>

<file path=ppt/slides/_rels/slide5.xml.rels><?xml version="1.0" encoding="UTF-8" standalone="yes"?>
<Relationships xmlns="http://schemas.openxmlformats.org/package/2006/relationships"><Relationship Id="rId9" Type="http://schemas.openxmlformats.org/officeDocument/2006/relationships/tags" Target="../tags/tag428.xml"/><Relationship Id="rId8" Type="http://schemas.openxmlformats.org/officeDocument/2006/relationships/tags" Target="../tags/tag427.xml"/><Relationship Id="rId7" Type="http://schemas.openxmlformats.org/officeDocument/2006/relationships/tags" Target="../tags/tag426.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tags" Target="../tags/tag421.xml"/><Relationship Id="rId18" Type="http://schemas.openxmlformats.org/officeDocument/2006/relationships/notesSlide" Target="../notesSlides/notesSlide3.xml"/><Relationship Id="rId17" Type="http://schemas.openxmlformats.org/officeDocument/2006/relationships/slideLayout" Target="../slideLayouts/slideLayout6.xml"/><Relationship Id="rId16" Type="http://schemas.openxmlformats.org/officeDocument/2006/relationships/tags" Target="../tags/tag435.xml"/><Relationship Id="rId15" Type="http://schemas.openxmlformats.org/officeDocument/2006/relationships/tags" Target="../tags/tag434.xml"/><Relationship Id="rId14" Type="http://schemas.openxmlformats.org/officeDocument/2006/relationships/tags" Target="../tags/tag433.xml"/><Relationship Id="rId13" Type="http://schemas.openxmlformats.org/officeDocument/2006/relationships/tags" Target="../tags/tag432.xml"/><Relationship Id="rId12" Type="http://schemas.openxmlformats.org/officeDocument/2006/relationships/tags" Target="../tags/tag431.xml"/><Relationship Id="rId11" Type="http://schemas.openxmlformats.org/officeDocument/2006/relationships/tags" Target="../tags/tag430.xml"/><Relationship Id="rId10" Type="http://schemas.openxmlformats.org/officeDocument/2006/relationships/tags" Target="../tags/tag429.xml"/><Relationship Id="rId1" Type="http://schemas.openxmlformats.org/officeDocument/2006/relationships/tags" Target="../tags/tag420.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3.xml"/></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52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9.xml"/></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9.xml"/><Relationship Id="rId4" Type="http://schemas.openxmlformats.org/officeDocument/2006/relationships/tags" Target="../tags/tag533.xml"/><Relationship Id="rId3" Type="http://schemas.openxmlformats.org/officeDocument/2006/relationships/tags" Target="../tags/tag532.xml"/><Relationship Id="rId2" Type="http://schemas.openxmlformats.org/officeDocument/2006/relationships/tags" Target="../tags/tag531.xml"/><Relationship Id="rId1" Type="http://schemas.openxmlformats.org/officeDocument/2006/relationships/tags" Target="../tags/tag53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36.xml"/><Relationship Id="rId1" Type="http://schemas.openxmlformats.org/officeDocument/2006/relationships/image" Target="../media/image5.pn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539.xml"/><Relationship Id="rId2" Type="http://schemas.openxmlformats.org/officeDocument/2006/relationships/tags" Target="../tags/tag538.xml"/><Relationship Id="rId1" Type="http://schemas.openxmlformats.org/officeDocument/2006/relationships/tags" Target="../tags/tag53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1.xml"/><Relationship Id="rId1" Type="http://schemas.openxmlformats.org/officeDocument/2006/relationships/tags" Target="../tags/tag540.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3.xml"/><Relationship Id="rId1" Type="http://schemas.openxmlformats.org/officeDocument/2006/relationships/tags" Target="../tags/tag54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5.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6.xml"/><Relationship Id="rId1" Type="http://schemas.openxmlformats.org/officeDocument/2006/relationships/image" Target="../media/image6.png"/></Relationships>
</file>

<file path=ppt/slides/_rels/slide6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1.xml"/><Relationship Id="rId5" Type="http://schemas.openxmlformats.org/officeDocument/2006/relationships/tags" Target="../tags/tag551.xml"/><Relationship Id="rId4" Type="http://schemas.openxmlformats.org/officeDocument/2006/relationships/tags" Target="../tags/tag550.xml"/><Relationship Id="rId3" Type="http://schemas.openxmlformats.org/officeDocument/2006/relationships/tags" Target="../tags/tag549.xml"/><Relationship Id="rId2" Type="http://schemas.openxmlformats.org/officeDocument/2006/relationships/tags" Target="../tags/tag548.xml"/><Relationship Id="rId1" Type="http://schemas.openxmlformats.org/officeDocument/2006/relationships/tags" Target="../tags/tag54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descr="7b0a20202020227461726765744d6f64756c65223a20226b6f6e6c696e65666f6e7473220a7d0a"/>
          <p:cNvSpPr txBox="1"/>
          <p:nvPr>
            <p:custDataLst>
              <p:tags r:id="rId1"/>
            </p:custDataLst>
          </p:nvPr>
        </p:nvSpPr>
        <p:spPr>
          <a:xfrm>
            <a:off x="685800" y="2082653"/>
            <a:ext cx="8414238" cy="934871"/>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00000"/>
              </a:lnSpc>
              <a:spcBef>
                <a:spcPts val="800"/>
              </a:spcBef>
              <a:spcAft>
                <a:spcPts val="0"/>
              </a:spcAft>
              <a:buSzPct val="100000"/>
              <a:buNone/>
            </a:pPr>
            <a:r>
              <a:rPr lang="en-US" sz="2800" b="1" dirty="0">
                <a:ln w="3175">
                  <a:noFill/>
                  <a:prstDash val="dash"/>
                </a:ln>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International Experience and Practice of C</a:t>
            </a:r>
            <a:r>
              <a:rPr lang="en-US" altLang="zh-CN" sz="2800" b="1" dirty="0">
                <a:ln w="3175">
                  <a:noFill/>
                  <a:prstDash val="dash"/>
                </a:ln>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hina</a:t>
            </a:r>
            <a:r>
              <a:rPr lang="en-US" sz="2800" b="1" dirty="0">
                <a:ln w="3175">
                  <a:noFill/>
                  <a:prstDash val="dash"/>
                </a:ln>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Statistics on Trade in Services</a:t>
            </a:r>
            <a:endParaRPr lang="en-US" sz="2800" b="1" dirty="0">
              <a:ln w="3175">
                <a:noFill/>
                <a:prstDash val="dash"/>
              </a:ln>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副标题 6" descr="7b0a20202020227461726765744d6f64756c65223a20226b6f6e6c696e65666f6e7473220a7d0a"/>
          <p:cNvSpPr>
            <a:spLocks noGrp="1"/>
          </p:cNvSpPr>
          <p:nvPr>
            <p:ph type="subTitle" idx="1"/>
            <p:custDataLst>
              <p:tags r:id="rId2"/>
            </p:custDataLst>
          </p:nvPr>
        </p:nvSpPr>
        <p:spPr>
          <a:xfrm>
            <a:off x="685801" y="3678555"/>
            <a:ext cx="8873490" cy="864870"/>
          </a:xfrm>
        </p:spPr>
        <p:txBody>
          <a:bodyPr>
            <a:noAutofit/>
          </a:bodyPr>
          <a:lstStyle/>
          <a:p>
            <a:pPr algn="ctr" eaLnBrk="1" hangingPunct="1">
              <a:buClr>
                <a:schemeClr val="hlink"/>
              </a:buClr>
              <a:buFont typeface="Wingdings" panose="05000000000000000000" pitchFamily="2" charset="2"/>
            </a:pPr>
            <a:r>
              <a:rPr lang="en-US" sz="1800" b="1" spc="0" dirty="0">
                <a:latin typeface="微软雅黑" panose="020B0503020204020204" pitchFamily="34" charset="-122"/>
                <a:sym typeface="+mn-ea"/>
              </a:rPr>
              <a:t>Chinese Academy of International Trade and Economic Cooperation</a:t>
            </a:r>
            <a:endParaRPr lang="en-US" sz="1800" b="1" spc="0" dirty="0">
              <a:latin typeface="微软雅黑" panose="020B0503020204020204" pitchFamily="34" charset="-122"/>
              <a:sym typeface="+mn-ea"/>
            </a:endParaRPr>
          </a:p>
          <a:p>
            <a:pPr algn="ctr" eaLnBrk="1" hangingPunct="1">
              <a:buClr>
                <a:schemeClr val="hlink"/>
              </a:buClr>
              <a:buFont typeface="Wingdings" panose="05000000000000000000" pitchFamily="2" charset="2"/>
            </a:pPr>
            <a:r>
              <a:rPr lang="en-US" sz="1800" b="1" spc="0" dirty="0">
                <a:latin typeface="微软雅黑" panose="020B0503020204020204" pitchFamily="34" charset="-122"/>
                <a:sym typeface="+mn-ea"/>
              </a:rPr>
              <a:t>Institute of International Trade in Services</a:t>
            </a:r>
            <a:endParaRPr lang="en-US" sz="1800" b="1" spc="0" dirty="0">
              <a:latin typeface="微软雅黑" panose="020B0503020204020204" pitchFamily="34" charset="-122"/>
              <a:sym typeface="+mn-ea"/>
            </a:endParaRPr>
          </a:p>
          <a:p>
            <a:pPr algn="ctr"/>
            <a:endParaRPr lang="en-US" altLang="zh-CN" sz="1800" b="1" spc="0" dirty="0">
              <a:solidFill>
                <a:schemeClr val="dk1">
                  <a:lumMod val="75000"/>
                  <a:lumOff val="25000"/>
                </a:schemeClr>
              </a:solidFill>
              <a:latin typeface="微软雅黑" panose="020B0503020204020204" pitchFamily="34" charset="-122"/>
            </a:endParaRPr>
          </a:p>
        </p:txBody>
      </p:sp>
      <p:sp>
        <p:nvSpPr>
          <p:cNvPr id="18" name="文本占位符 17"/>
          <p:cNvSpPr>
            <a:spLocks noGrp="1"/>
          </p:cNvSpPr>
          <p:nvPr>
            <p:ph type="body" sz="quarter" idx="13"/>
            <p:custDataLst>
              <p:tags r:id="rId3"/>
            </p:custDataLst>
          </p:nvPr>
        </p:nvSpPr>
        <p:spPr>
          <a:xfrm>
            <a:off x="4892919" y="5204456"/>
            <a:ext cx="1739265" cy="870585"/>
          </a:xfrm>
        </p:spPr>
        <p:txBody>
          <a:bodyPr>
            <a:normAutofit/>
          </a:bodyPr>
          <a:lstStyle/>
          <a:p>
            <a:pPr algn="ctr"/>
            <a:r>
              <a:rPr lang="en-US" sz="2000" b="1" dirty="0">
                <a:latin typeface="三极朴宋简体" panose="00000500000000000000" charset="-122"/>
                <a:ea typeface="三极朴宋简体" panose="00000500000000000000" charset="-122"/>
                <a:sym typeface="+mn-ea"/>
              </a:rPr>
              <a:t>Li Jun</a:t>
            </a:r>
            <a:endParaRPr lang="en-US" sz="2000" b="1" dirty="0">
              <a:latin typeface="三极朴宋简体" panose="00000500000000000000" charset="-122"/>
              <a:ea typeface="三极朴宋简体" panose="00000500000000000000" charset="-122"/>
              <a:sym typeface="+mn-ea"/>
            </a:endParaRPr>
          </a:p>
        </p:txBody>
      </p:sp>
      <p:pic>
        <p:nvPicPr>
          <p:cNvPr id="8" name="Picture 2" descr="http://www.caitec.org.cn/image/img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46" y="220658"/>
            <a:ext cx="6610350" cy="485775"/>
          </a:xfrm>
          <a:prstGeom prst="rect">
            <a:avLst/>
          </a:prstGeom>
          <a:ln>
            <a:solidFill>
              <a:srgbClr val="77A7E8"/>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a:t>II. Major Contributions</a:t>
            </a:r>
            <a:endParaRPr lang="en-US"/>
          </a:p>
        </p:txBody>
      </p:sp>
      <p:sp>
        <p:nvSpPr>
          <p:cNvPr id="5" name="文本框 4"/>
          <p:cNvSpPr txBox="1"/>
          <p:nvPr/>
        </p:nvSpPr>
        <p:spPr>
          <a:xfrm>
            <a:off x="311150" y="1141832"/>
            <a:ext cx="11569700" cy="4653646"/>
          </a:xfrm>
          <a:prstGeom prst="rect">
            <a:avLst/>
          </a:prstGeom>
          <a:noFill/>
        </p:spPr>
        <p:txBody>
          <a:bodyPr wrap="square" rtlCol="0">
            <a:spAutoFit/>
          </a:bodyPr>
          <a:lstStyle/>
          <a:p>
            <a:pPr marL="285750" indent="457200" algn="just">
              <a:lnSpc>
                <a:spcPct val="150000"/>
              </a:lnSpc>
              <a:buFont typeface="Wingdings" panose="05000000000000000000" pitchFamily="2" charset="2"/>
              <a:buChar char="p"/>
            </a:pPr>
            <a:r>
              <a:rPr lang="en-US" sz="2000" b="1" dirty="0">
                <a:latin typeface="Times New Roman" panose="02020603050405020304" pitchFamily="18" charset="0"/>
                <a:ea typeface="宋体" panose="02010600030101010101" pitchFamily="2" charset="-122"/>
                <a:cs typeface="Times New Roman" panose="02020603050405020304" pitchFamily="18" charset="0"/>
              </a:rPr>
              <a:t>New impetus for high-quality development of foreign trade</a:t>
            </a:r>
            <a:endParaRPr lang="en-US" sz="2000"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200000"/>
              </a:lnSpc>
            </a:pPr>
            <a:r>
              <a:rPr lang="en-US" sz="2000" dirty="0">
                <a:latin typeface="Times New Roman" panose="02020603050405020304" pitchFamily="18" charset="0"/>
                <a:ea typeface="宋体" panose="02010600030101010101" pitchFamily="2" charset="-122"/>
                <a:cs typeface="Times New Roman" panose="02020603050405020304" pitchFamily="18" charset="0"/>
              </a:rPr>
              <a:t>The structure of cross-border trade in services is continuously optimized. In 2020, knowledge-intensive services accounted for 55.3% of exports, 22.1 percentage points higher than that at the end of the 12th Five-Year Plan Period. The digital trade in services such as service outsourcing has rapidly developed, becoming an important force to stabilize foreign trade and employment. In 2020, the offshore implementation volume of service outsourcing amounted for USD 105.78 billion, with 12.909 million people employed, up 63.7% and 73.3% respectively from the end of the 12th Five-Year Plan period.</a:t>
            </a:r>
            <a:endParaRPr lang="en-US" sz="2000" dirty="0">
              <a:latin typeface="Times New Roman" panose="02020603050405020304" pitchFamily="18" charset="0"/>
              <a:ea typeface="宋体" panose="02010600030101010101" pitchFamily="2" charset="-122"/>
              <a:cs typeface="Times New Roman" panose="02020603050405020304" pitchFamily="18" charset="0"/>
            </a:endParaRPr>
          </a:p>
          <a:p>
            <a:pPr marL="285750" algn="just">
              <a:lnSpc>
                <a:spcPct val="150000"/>
              </a:lnSpc>
            </a:pPr>
            <a:endParaRPr lang="zh-CN" altLang="en-US" sz="20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a:t>II. Major Contributions</a:t>
            </a:r>
            <a:endParaRPr lang="en-US"/>
          </a:p>
        </p:txBody>
      </p:sp>
      <p:sp>
        <p:nvSpPr>
          <p:cNvPr id="5" name="文本框 4"/>
          <p:cNvSpPr txBox="1"/>
          <p:nvPr/>
        </p:nvSpPr>
        <p:spPr>
          <a:xfrm>
            <a:off x="-152400" y="741774"/>
            <a:ext cx="12090400" cy="5631180"/>
          </a:xfrm>
          <a:prstGeom prst="rect">
            <a:avLst/>
          </a:prstGeom>
          <a:noFill/>
        </p:spPr>
        <p:txBody>
          <a:bodyPr wrap="square" rtlCol="0">
            <a:spAutoFit/>
          </a:bodyPr>
          <a:lstStyle/>
          <a:p>
            <a:pPr marL="628650" indent="-342900" algn="just">
              <a:lnSpc>
                <a:spcPct val="150000"/>
              </a:lnSpc>
              <a:buFont typeface="Wingdings" panose="05000000000000000000" pitchFamily="2" charset="2"/>
              <a:buChar char="p"/>
            </a:pPr>
            <a:r>
              <a:rPr lang="en-US" sz="1600" b="1" dirty="0">
                <a:latin typeface="Times New Roman" panose="02020603050405020304" pitchFamily="18" charset="0"/>
                <a:ea typeface="宋体" panose="02010600030101010101" pitchFamily="2" charset="-122"/>
                <a:cs typeface="Times New Roman" panose="02020603050405020304" pitchFamily="18" charset="0"/>
              </a:rPr>
              <a:t>A new engine to promote a high level of openness</a:t>
            </a:r>
            <a:endParaRPr lang="en-US" sz="1600"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Trade in services has become a new frontier for opening up.</a:t>
            </a:r>
            <a:endParaRPr lang="en-US"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 2015, the comprehensive pilot project of expanding and opening up the service industry in Beijing was launched, which promoted the further opening up of China in the fields of finance, science and technology, information, cultural creativity and business services.</a:t>
            </a:r>
            <a:endParaRPr 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 2016, China launched the pilot programs for innovative development of trade in services, accelerated the exploration and promotion of opening up in the pilot areas in the fields of transportation, education, medical care, finance and professional services, formed complementary advantages with the Free Trade Zone and the pilot programs of expanding and opening up the service industry, and built a core platform for opening up the trade in services field in China in the new era.</a:t>
            </a:r>
            <a:endParaRPr 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 2020, Hainan Pr</a:t>
            </a:r>
            <a:r>
              <a:rPr lang="en-US"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ovince  started the construction of</a:t>
            </a:r>
            <a:r>
              <a:rPr 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 free trade port, aiming to take the lead in exploring the negative list mode of cross-border trade in services, and promote the opening of all fields under the modes of cross-border delivery, consumption abroad and presence of natural persons. </a:t>
            </a:r>
            <a:r>
              <a:rPr lang="en-US" sz="1600" dirty="0">
                <a:latin typeface="Times New Roman" panose="02020603050405020304" pitchFamily="18" charset="0"/>
                <a:ea typeface="宋体" panose="02010600030101010101" pitchFamily="2" charset="-122"/>
                <a:cs typeface="Times New Roman" panose="02020603050405020304" pitchFamily="18" charset="0"/>
              </a:rPr>
              <a:t>At the same time, the service industry has become the leading field of foreign investment utilization in China. In 2020, the actual utilization of foreign investment in service industry reached USD 100.13 billion, 1.3 times that at the end of the 12th Five-Year Plan Period, accounting for 77.7% of China's total foreign investment, up 10.1 percentage points compared with the end of the 12th Five-Year Plan Period.</a:t>
            </a:r>
            <a:endParaRPr lang="en-US" sz="1600" dirty="0">
              <a:latin typeface="Times New Roman" panose="02020603050405020304" pitchFamily="18" charset="0"/>
              <a:ea typeface="宋体" panose="02010600030101010101" pitchFamily="2" charset="-122"/>
              <a:cs typeface="Times New Roman" panose="02020603050405020304" pitchFamily="18" charset="0"/>
            </a:endParaRPr>
          </a:p>
          <a:p>
            <a:pPr marL="285750" algn="just">
              <a:lnSpc>
                <a:spcPct val="150000"/>
              </a:lnSpc>
            </a:pPr>
            <a:endParaRPr lang="zh-CN" altLang="en-US" sz="16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a:t>II. Major Contributions</a:t>
            </a:r>
            <a:endParaRPr lang="en-US"/>
          </a:p>
        </p:txBody>
      </p:sp>
      <p:sp>
        <p:nvSpPr>
          <p:cNvPr id="5" name="文本框 4"/>
          <p:cNvSpPr txBox="1"/>
          <p:nvPr/>
        </p:nvSpPr>
        <p:spPr>
          <a:xfrm>
            <a:off x="-152400" y="741774"/>
            <a:ext cx="12090400" cy="5077460"/>
          </a:xfrm>
          <a:prstGeom prst="rect">
            <a:avLst/>
          </a:prstGeom>
          <a:noFill/>
        </p:spPr>
        <p:txBody>
          <a:bodyPr wrap="square" rtlCol="0">
            <a:spAutoFit/>
          </a:bodyPr>
          <a:lstStyle/>
          <a:p>
            <a:pPr marL="628650" indent="-342900" algn="just">
              <a:lnSpc>
                <a:spcPct val="150000"/>
              </a:lnSpc>
              <a:buFont typeface="Wingdings" panose="05000000000000000000" pitchFamily="2" charset="2"/>
              <a:buChar char="p"/>
            </a:pPr>
            <a:r>
              <a:rPr lang="en-US" b="1" dirty="0">
                <a:latin typeface="Times New Roman" panose="02020603050405020304" pitchFamily="18" charset="0"/>
                <a:ea typeface="宋体" panose="02010600030101010101" pitchFamily="2" charset="-122"/>
                <a:cs typeface="Times New Roman" panose="02020603050405020304" pitchFamily="18" charset="0"/>
              </a:rPr>
              <a:t>New support o</a:t>
            </a: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 national regional development strategy</a:t>
            </a:r>
            <a:endPar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During the 13th Five-Year Plan period, China continuously optimized the domestic layout of development platforms and carriers for trade in services. Around the industrial chain layout of Beijing-Tianjin-Hebei, Yangtze River Delta, Guangdong, Hong Kong and Macao and other regions, a series of innovative development measures of trade in services had been introduced to promote the integrated development of Beijing-Tianjin-Hebei, Yangtze River Delta, Guangdong, Hong Kong and Macao and other regions. In addition, in the newly established innovative development pilots for trade in services, service outsourcing demonstration cities and featured service export bases (digital, cultural and traditional Chinese medicine), we will promote the distribution more to the central and western regions and northeast regions, and form a structural arrangement of misplaced exploration, so as to actively help coordinate the development of national and regional economies. In 2019, the Beijing-Tianjin-Hebei region, the Yangtze River Delta, and the Greater Bay Area (Guangdong) accounted for 77.7% of China's total service trade, becoming the domestic three major clusters service trade. Beijing, Shanghai, Guangzhou and Shenzhen are the first echelon of China's trade in services development, followed by Nanjing, Hangzhou, Tianjin and other cities.</a:t>
            </a:r>
            <a:endPar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a:t>II. Major Contributions</a:t>
            </a:r>
            <a:endParaRPr lang="en-US"/>
          </a:p>
        </p:txBody>
      </p:sp>
      <p:sp>
        <p:nvSpPr>
          <p:cNvPr id="5" name="文本框 4"/>
          <p:cNvSpPr txBox="1"/>
          <p:nvPr/>
        </p:nvSpPr>
        <p:spPr>
          <a:xfrm>
            <a:off x="-152400" y="662944"/>
            <a:ext cx="12090400" cy="6323965"/>
          </a:xfrm>
          <a:prstGeom prst="rect">
            <a:avLst/>
          </a:prstGeom>
          <a:noFill/>
        </p:spPr>
        <p:txBody>
          <a:bodyPr wrap="square" rtlCol="0">
            <a:spAutoFit/>
          </a:bodyPr>
          <a:lstStyle/>
          <a:p>
            <a:pPr marL="628650" indent="-342900" algn="just">
              <a:lnSpc>
                <a:spcPct val="150000"/>
              </a:lnSpc>
              <a:buFont typeface="Wingdings" panose="05000000000000000000" pitchFamily="2" charset="2"/>
              <a:buChar char="p"/>
            </a:pPr>
            <a:r>
              <a:rPr lang="en-US" b="1" dirty="0">
                <a:latin typeface="Times New Roman" panose="02020603050405020304" pitchFamily="18" charset="0"/>
                <a:ea typeface="宋体" panose="02010600030101010101" pitchFamily="2" charset="-122"/>
                <a:cs typeface="Times New Roman" panose="02020603050405020304" pitchFamily="18" charset="0"/>
              </a:rPr>
              <a:t>New core of high-quality development of real economy</a:t>
            </a:r>
            <a:endParaRPr lang="en-US"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Servitization of  manufacturing industry has become an important driving force for value chain upgrading and development. </a:t>
            </a:r>
            <a:r>
              <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On the one hand, the links between manufacturing and service in the global industrial chain get closer. The service elements in commodities are becoming more and more important to enhance the competitiveness of products, and they have become an important source of sales revenue and profits of enterpr</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ises and a main link of value chain appreciation. The World Bank's report </a:t>
            </a:r>
            <a:r>
              <a:rPr lang="en-US"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Future of Manufacturing-Led Development</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stated that, the </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added </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value of manufacturing accounts for less than 40% of the final price of products in developed countries, while that of services about 60%. On the other hand, manufacturing and service are increasingly integrated. Service plays a more prominent role in supporting and promoting the industrial development, especially the digital, networked and intelligent transformation of the manufacturing industry. S</a:t>
            </a:r>
            <a:r>
              <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ervice has become the core link for manufacturing enterprises to maintain competitive advantage, and there are high-tech services behind the heavy equipment in China. From 2015 to 2020, China's import of charges for intellectual property increased from USD 22.03 billion to USD 37.63 billion with an average annual growth rate of 11.3%, making China the world's largest importer of intellectual property, and further effectively supporting the demand for technology patents in the development of China's manufacturing industry.  The import of productive services such as finance, transportation and professional services has also effectively promoted the high-quality development of the domestic manufacturing industry.</a:t>
            </a:r>
            <a:endPar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a:t>II. Major Contributions</a:t>
            </a:r>
            <a:endParaRPr lang="en-US"/>
          </a:p>
        </p:txBody>
      </p:sp>
      <p:sp>
        <p:nvSpPr>
          <p:cNvPr id="5" name="文本框 4"/>
          <p:cNvSpPr txBox="1"/>
          <p:nvPr/>
        </p:nvSpPr>
        <p:spPr>
          <a:xfrm>
            <a:off x="-152400" y="741774"/>
            <a:ext cx="12090400" cy="5908040"/>
          </a:xfrm>
          <a:prstGeom prst="rect">
            <a:avLst/>
          </a:prstGeom>
          <a:noFill/>
        </p:spPr>
        <p:txBody>
          <a:bodyPr wrap="square" rtlCol="0">
            <a:spAutoFit/>
          </a:bodyPr>
          <a:lstStyle/>
          <a:p>
            <a:pPr marL="628650" indent="-342900" algn="just">
              <a:lnSpc>
                <a:spcPct val="150000"/>
              </a:lnSpc>
              <a:buFont typeface="Wingdings" panose="05000000000000000000" pitchFamily="2" charset="2"/>
              <a:buChar char="p"/>
            </a:pPr>
            <a:r>
              <a:rPr lang="en-US" b="1" dirty="0">
                <a:latin typeface="Times New Roman" panose="02020603050405020304" pitchFamily="18" charset="0"/>
                <a:ea typeface="宋体" panose="02010600030101010101" pitchFamily="2" charset="-122"/>
                <a:cs typeface="Times New Roman" panose="02020603050405020304" pitchFamily="18" charset="0"/>
              </a:rPr>
              <a:t>New highlights of the Belt and Road Initiative cooperation</a:t>
            </a:r>
            <a:endParaRPr lang="en-US"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China is becoming an important market for service exports of countries along the Belt and Road Initiative routes (hereinafter referred to as “the B&amp;R countries”) The policy of “people-to-people exchanges" has driven the rapid growth of trade in </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travel </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services. B&amp;R countries attract more than 25 million Chinese tourists every year, and China has become the largest source of tourists for countries and regions along this route. The Chinese tourism consumption in the B&amp;R countries has promoted local economic growth and employment, and facilitated non-governmental exchanges and economic and trade cooperation. China has established 30 high-quality overseas TCM(Traditional Chinese medicine )centers in B&amp;R countries and regions, playing an active role in meeting the diverse health needs of people in these countries. In 2019, the import and export volume of cultural products between China and the B&amp;R countries and regions reached USD 22.93 billion, an increase of 24.1%, accounting for 20.6% of the total  in that year. Driven by foreign contracted projects and major foreign aid projects, the cooperation in trade in construction services  between China and the B&amp;R countries has achieved remarkable results, and Chinese construction enterprises have made significant contributions to the development of infrastructure construction in t</a:t>
            </a:r>
            <a:r>
              <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hose countries. The China Railway Express (CR Express) is the flagship project of jointly building the “Belt and Road Initiative" as well as an important carrier for deepening pragmatic cooperation between China and the B&amp;R economies.</a:t>
            </a:r>
            <a:endPar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310" y="625921"/>
            <a:ext cx="3591285" cy="441964"/>
          </a:xfrm>
        </p:spPr>
        <p:txBody>
          <a:bodyPr/>
          <a:lstStyle/>
          <a:p>
            <a:r>
              <a:rPr lang="en-US"/>
              <a:t>CR Express</a:t>
            </a:r>
            <a:endParaRPr lang="en-US"/>
          </a:p>
        </p:txBody>
      </p:sp>
      <p:sp>
        <p:nvSpPr>
          <p:cNvPr id="4" name="矩形 3"/>
          <p:cNvSpPr/>
          <p:nvPr/>
        </p:nvSpPr>
        <p:spPr>
          <a:xfrm>
            <a:off x="261502" y="1225689"/>
            <a:ext cx="7282186" cy="5262245"/>
          </a:xfrm>
          <a:prstGeom prst="rect">
            <a:avLst/>
          </a:prstGeom>
        </p:spPr>
        <p:txBody>
          <a:bodyPr wrap="square">
            <a:spAutoFit/>
          </a:bodyPr>
          <a:lstStyle/>
          <a:p>
            <a:pPr indent="467995" algn="just">
              <a:lnSpc>
                <a:spcPct val="150000"/>
              </a:lnSpc>
              <a:spcAft>
                <a:spcPts val="0"/>
              </a:spcAft>
            </a:pPr>
            <a:r>
              <a:rPr lang="en-US" sz="1600" dirty="0">
                <a:latin typeface="Times New Roman" panose="02020603050405020304" pitchFamily="18" charset="0"/>
                <a:ea typeface="宋体" panose="02010600030101010101" pitchFamily="2" charset="-122"/>
                <a:cs typeface="Times New Roman" panose="02020603050405020304" pitchFamily="18" charset="0"/>
              </a:rPr>
              <a:t>The CR Express has become a bridge for the Belt and Road Initiative cooperation. With the expansion of running scope, the reduction of logistics costs as well as the improvement of operational efficiency, informatization and security, the CR Express has effectively promoted the trade in services cooperation among the B&amp;R countries.</a:t>
            </a:r>
            <a:endParaRPr lang="en-US" sz="1600" dirty="0">
              <a:latin typeface="Times New Roman" panose="02020603050405020304" pitchFamily="18" charset="0"/>
              <a:ea typeface="宋体" panose="02010600030101010101" pitchFamily="2" charset="-122"/>
              <a:cs typeface="Times New Roman" panose="02020603050405020304" pitchFamily="18" charset="0"/>
            </a:endParaRPr>
          </a:p>
          <a:p>
            <a:pPr indent="467995" algn="just">
              <a:lnSpc>
                <a:spcPct val="150000"/>
              </a:lnSpc>
              <a:spcAft>
                <a:spcPts val="0"/>
              </a:spcAft>
            </a:pPr>
            <a:r>
              <a:rPr lang="en-US" sz="1600" dirty="0">
                <a:latin typeface="Times New Roman" panose="02020603050405020304" pitchFamily="18" charset="0"/>
                <a:ea typeface="宋体" panose="02010600030101010101" pitchFamily="2" charset="-122"/>
                <a:cs typeface="Times New Roman" panose="02020603050405020304" pitchFamily="18" charset="0"/>
              </a:rPr>
              <a:t>From 2011 to 2020, the number of running trains of the CR Express increased from 17 to 12,400, an increase of 728 times.</a:t>
            </a:r>
            <a:endParaRPr lang="en-US" sz="1600" dirty="0">
              <a:latin typeface="Times New Roman" panose="02020603050405020304" pitchFamily="18" charset="0"/>
              <a:ea typeface="宋体" panose="02010600030101010101" pitchFamily="2" charset="-122"/>
              <a:cs typeface="Times New Roman" panose="02020603050405020304" pitchFamily="18" charset="0"/>
            </a:endParaRPr>
          </a:p>
          <a:p>
            <a:pPr indent="467995" algn="just">
              <a:lnSpc>
                <a:spcPct val="150000"/>
              </a:lnSpc>
            </a:pPr>
            <a:r>
              <a:rPr lang="en-US" sz="1600" dirty="0">
                <a:latin typeface="Times New Roman" panose="02020603050405020304" pitchFamily="18" charset="0"/>
                <a:ea typeface="宋体" panose="02010600030101010101" pitchFamily="2" charset="-122"/>
                <a:cs typeface="Times New Roman" panose="02020603050405020304" pitchFamily="18" charset="0"/>
              </a:rPr>
              <a:t>From January to October 2021, the CR Express ran 12,605 trips and transported 1.216 million TEUs, up 26% and 33% year-on-year respectively. The number of running trains and the volume of traffic exceeded the total volume of 2020. In the first 10 months of this year, the ratio of the number of return trains to that of outbound trains reached 81%.</a:t>
            </a:r>
            <a:endParaRPr lang="en-US" sz="1600" dirty="0">
              <a:latin typeface="Times New Roman" panose="02020603050405020304" pitchFamily="18" charset="0"/>
              <a:ea typeface="宋体" panose="02010600030101010101" pitchFamily="2" charset="-122"/>
              <a:cs typeface="Times New Roman" panose="02020603050405020304" pitchFamily="18" charset="0"/>
            </a:endParaRPr>
          </a:p>
          <a:p>
            <a:pPr indent="467995" algn="just">
              <a:lnSpc>
                <a:spcPct val="150000"/>
              </a:lnSpc>
              <a:spcAft>
                <a:spcPts val="0"/>
              </a:spcAft>
            </a:pPr>
            <a:r>
              <a:rPr lang="en-US" sz="1600" dirty="0">
                <a:latin typeface="Times New Roman" panose="02020603050405020304" pitchFamily="18" charset="0"/>
                <a:ea typeface="宋体" panose="02010600030101010101" pitchFamily="2" charset="-122"/>
                <a:cs typeface="Times New Roman" panose="02020603050405020304" pitchFamily="18" charset="0"/>
              </a:rPr>
              <a:t>In the month of October, the CR Express ran 1,262 trips, of which 628, 219 and 415 trips were operated in the west, middle and east corridors respectively.</a:t>
            </a:r>
            <a:endParaRPr 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图表 4"/>
          <p:cNvGraphicFramePr/>
          <p:nvPr/>
        </p:nvGraphicFramePr>
        <p:xfrm>
          <a:off x="7534729" y="1548940"/>
          <a:ext cx="4657271" cy="4005942"/>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8269355" y="5552662"/>
            <a:ext cx="4161183" cy="830997"/>
          </a:xfrm>
          <a:prstGeom prst="rect">
            <a:avLst/>
          </a:prstGeom>
          <a:noFill/>
        </p:spPr>
        <p:txBody>
          <a:bodyPr wrap="square" rtlCol="0">
            <a:spAutoFit/>
          </a:bodyPr>
          <a:lstStyle/>
          <a:p>
            <a:r>
              <a:rPr lang="en-US" dirty="0"/>
              <a:t>Table 1 Running number of CR Express in 2011-2020</a:t>
            </a:r>
            <a:endParaRPr lang="en-US" dirty="0"/>
          </a:p>
          <a:p>
            <a:endParaRPr lang="en-US" altLang="zh-CN" dirty="0"/>
          </a:p>
          <a:p>
            <a:r>
              <a:rPr lang="en-US" sz="1200" dirty="0"/>
              <a:t>Source: China State Railway Group Co., Ltd.</a:t>
            </a:r>
            <a:endParaRPr lang="en-US" sz="1200" dirty="0"/>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a:t>II. Major Contributions</a:t>
            </a:r>
            <a:endParaRPr lang="en-US"/>
          </a:p>
        </p:txBody>
      </p:sp>
      <p:sp>
        <p:nvSpPr>
          <p:cNvPr id="5" name="文本框 4"/>
          <p:cNvSpPr txBox="1"/>
          <p:nvPr/>
        </p:nvSpPr>
        <p:spPr>
          <a:xfrm>
            <a:off x="-152400" y="741774"/>
            <a:ext cx="12090400" cy="6092825"/>
          </a:xfrm>
          <a:prstGeom prst="rect">
            <a:avLst/>
          </a:prstGeom>
          <a:noFill/>
        </p:spPr>
        <p:txBody>
          <a:bodyPr wrap="square" rtlCol="0">
            <a:spAutoFit/>
          </a:bodyPr>
          <a:lstStyle/>
          <a:p>
            <a:pPr marL="628650" indent="-342900" algn="just">
              <a:lnSpc>
                <a:spcPct val="150000"/>
              </a:lnSpc>
              <a:buFont typeface="Wingdings" panose="05000000000000000000" pitchFamily="2" charset="2"/>
              <a:buChar char="p"/>
            </a:pPr>
            <a:r>
              <a:rPr lang="en-US" sz="2000" b="1" dirty="0">
                <a:latin typeface="Times New Roman" panose="02020603050405020304" pitchFamily="18" charset="0"/>
                <a:ea typeface="宋体" panose="02010600030101010101" pitchFamily="2" charset="-122"/>
                <a:cs typeface="Times New Roman" panose="02020603050405020304" pitchFamily="18" charset="0"/>
              </a:rPr>
              <a:t>New impetus to the construction of an open world economy</a:t>
            </a:r>
            <a:endParaRPr lang="en-US" sz="2000" b="1" dirty="0">
              <a:latin typeface="Times New Roman" panose="02020603050405020304" pitchFamily="18" charset="0"/>
              <a:ea typeface="宋体" panose="02010600030101010101" pitchFamily="2" charset="-122"/>
              <a:cs typeface="Times New Roman" panose="02020603050405020304" pitchFamily="18" charset="0"/>
            </a:endParaRPr>
          </a:p>
          <a:p>
            <a:pPr marL="628650" indent="457200" algn="just">
              <a:lnSpc>
                <a:spcPct val="200000"/>
              </a:lnSpc>
            </a:pPr>
            <a:r>
              <a:rPr 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China is an important driving force for the growth of global trade in services. It has become the main  </a:t>
            </a:r>
            <a:r>
              <a:rPr 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source country of tourists and shopping </a:t>
            </a:r>
            <a:r>
              <a:rPr 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services in many countries, promoting the communication and exchange among people all over the world. In 2019, 169.21 million Chinese residents left the country, creating a travel import of USD 251.1 billion. In recent years, high-quality Chinese services have attracted a large number of foreigners to visit, learn and seek medical treatment, making the spread and influence of Chinese culture overseas continuously improved. Since the outbreak of COVID-19 in 2020, Chinese medicine has played an important role in global anti-pandemic cooperation. China has donated 15 batches of Chinese medicine materials to some countries and regions, including proprietary Chinese medicines, decoction pieces and acupuncture needles, with a total value of CNY 10 million.</a:t>
            </a:r>
            <a:endParaRPr 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a:t>III. Existing problems</a:t>
            </a:r>
            <a:endParaRPr lang="en-US"/>
          </a:p>
        </p:txBody>
      </p:sp>
      <p:sp>
        <p:nvSpPr>
          <p:cNvPr id="5" name="文本框 4"/>
          <p:cNvSpPr txBox="1"/>
          <p:nvPr/>
        </p:nvSpPr>
        <p:spPr>
          <a:xfrm>
            <a:off x="0" y="883663"/>
            <a:ext cx="12090400" cy="5477510"/>
          </a:xfrm>
          <a:prstGeom prst="rect">
            <a:avLst/>
          </a:prstGeom>
          <a:noFill/>
        </p:spPr>
        <p:txBody>
          <a:bodyPr wrap="square" rtlCol="0">
            <a:spAutoFit/>
          </a:bodyPr>
          <a:lstStyle/>
          <a:p>
            <a:pPr marL="628650" indent="-342900">
              <a:lnSpc>
                <a:spcPct val="150000"/>
              </a:lnSpc>
              <a:buFont typeface="Wingdings" panose="05000000000000000000" pitchFamily="2" charset="2"/>
              <a:buChar char="p"/>
            </a:pPr>
            <a:r>
              <a:rPr lang="en-US" sz="2000" b="1" dirty="0">
                <a:latin typeface="Times New Roman" panose="02020603050405020304" pitchFamily="18" charset="0"/>
                <a:ea typeface="宋体" panose="02010600030101010101" pitchFamily="2" charset="-122"/>
                <a:cs typeface="Times New Roman" panose="02020603050405020304" pitchFamily="18" charset="0"/>
              </a:rPr>
              <a:t>Continuous high deficit in trade in services and insufficient international competitiveness</a:t>
            </a:r>
            <a:endParaRPr lang="en-US" sz="2000"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200000"/>
              </a:lnSpc>
            </a:pPr>
            <a:r>
              <a:rPr 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For a long time, the import growth of China's trade in services has been faster than the export growth, making trade in services in a continuous deficit, globally ranking first on the scale. Since 1998, China's trade in services has been in a continuous defi</a:t>
            </a:r>
            <a:r>
              <a:rPr 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cit, with the deficit increasing from USD 1.8 billion to USD 100.46 billion in 2020. The trade in services deficit increased by 54.8 times in 22 years. Among the top fiv</a:t>
            </a:r>
            <a:r>
              <a:rPr 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 countries in the world's service exports in 2020, only China is a deficit country, and the rest four countries — the US, the UK, Germany and Netherlands — are surplus countries. Because exports are less than imports, China's trade in services is always in a competitive disadvantage position in the international market, and our international competitiveness needs to be improved urgently.</a:t>
            </a:r>
            <a:endParaRPr 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dirty="0"/>
              <a:t>III. Existing problems</a:t>
            </a:r>
            <a:endParaRPr lang="en-US" dirty="0"/>
          </a:p>
        </p:txBody>
      </p:sp>
      <p:sp>
        <p:nvSpPr>
          <p:cNvPr id="5" name="文本框 4"/>
          <p:cNvSpPr txBox="1"/>
          <p:nvPr/>
        </p:nvSpPr>
        <p:spPr>
          <a:xfrm>
            <a:off x="-152401" y="1095945"/>
            <a:ext cx="7208108" cy="5631180"/>
          </a:xfrm>
          <a:prstGeom prst="rect">
            <a:avLst/>
          </a:prstGeom>
          <a:noFill/>
        </p:spPr>
        <p:txBody>
          <a:bodyPr wrap="square" rtlCol="0">
            <a:spAutoFit/>
          </a:bodyPr>
          <a:lstStyle/>
          <a:p>
            <a:pPr marL="628650" indent="-342900" algn="just">
              <a:buFont typeface="Wingdings" panose="05000000000000000000" pitchFamily="2" charset="2"/>
              <a:buChar char="p"/>
            </a:pPr>
            <a:r>
              <a:rPr lang="en-US" b="1" dirty="0">
                <a:latin typeface="Times New Roman" panose="02020603050405020304" pitchFamily="18" charset="0"/>
                <a:ea typeface="宋体" panose="02010600030101010101" pitchFamily="2" charset="-122"/>
                <a:cs typeface="Times New Roman" panose="02020603050405020304" pitchFamily="18" charset="0"/>
              </a:rPr>
              <a:t>The overall scale needs to be continuously expanded while the proportion in foreign trade needs to be improved.</a:t>
            </a:r>
            <a:endParaRPr lang="en-US"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r>
              <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Although China is the second largest country in service trade in the world, compared with the United States, its overall scale is still small, and the proportion of service trade in foreign trade is relatively low. From the perspective of trade scale, in 2020, the volume of export and import and the total volume of both of trade in services in the US are 2.5 times, 1.2 times and 1.7 times than that of China respectively. From the perspective of the proportion of service trade in foreign trade, in 2020, the proportion of world service trade in global foreign trade is 21.6% while that of China is 10.5%. In addition to China, the countries, occupying a relatively large trade scale in the world trade in services, include the United States, Germany, Ireland, Britain and Netherlands whose proportion of service trade in their foreign trade are 23.1%, 19.5%, 66.6%, 33.8% and 27.9% respectively. All the proportions in the above countries (especially Ireland) are higher than China’s. The goods-based trade structure is not conducive to China's response to sudden shocks such as the COVID-19 pandemic, nor is it conducive to the high-quality development of foreign trade and the improvement of international competitiveness.</a:t>
            </a:r>
            <a:endPar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图表 5"/>
          <p:cNvGraphicFramePr/>
          <p:nvPr/>
        </p:nvGraphicFramePr>
        <p:xfrm>
          <a:off x="7055707" y="1099751"/>
          <a:ext cx="4905633" cy="5016475"/>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6"/>
          <p:cNvSpPr txBox="1"/>
          <p:nvPr/>
        </p:nvSpPr>
        <p:spPr>
          <a:xfrm>
            <a:off x="6768414" y="6175406"/>
            <a:ext cx="5427705" cy="523220"/>
          </a:xfrm>
          <a:prstGeom prst="rect">
            <a:avLst/>
          </a:prstGeom>
          <a:noFill/>
        </p:spPr>
        <p:txBody>
          <a:bodyPr wrap="square">
            <a:spAutoFit/>
          </a:bodyPr>
          <a:lstStyle/>
          <a:p>
            <a:pPr indent="356870" algn="ctr"/>
            <a:r>
              <a:rPr lang="en-US" sz="1400" b="1">
                <a:latin typeface="Times New Roman" panose="02020603050405020304" pitchFamily="18" charset="0"/>
                <a:ea typeface="宋体" panose="02010600030101010101" pitchFamily="2" charset="-122"/>
                <a:cs typeface="Times New Roman" panose="02020603050405020304" pitchFamily="18" charset="0"/>
              </a:rPr>
              <a:t>Figure  Proportion of trade in services in total trade of major countries in 2020 (%)</a:t>
            </a:r>
            <a:endParaRPr lang="en-US" sz="1400" b="1">
              <a:latin typeface="Times New Roman" panose="02020603050405020304" pitchFamily="18" charset="0"/>
              <a:ea typeface="宋体" panose="02010600030101010101" pitchFamily="2" charset="-122"/>
              <a:cs typeface="Times New Roman" panose="02020603050405020304" pitchFamily="18" charset="0"/>
            </a:endParaRPr>
          </a:p>
          <a:p>
            <a:pPr indent="408305" algn="just"/>
            <a:r>
              <a:rPr lang="en-US" sz="1400">
                <a:latin typeface="Times New Roman" panose="02020603050405020304" pitchFamily="18" charset="0"/>
                <a:ea typeface="楷体" panose="02010609060101010101" pitchFamily="49" charset="-122"/>
                <a:cs typeface="Times New Roman" panose="02020603050405020304" pitchFamily="18" charset="0"/>
              </a:rPr>
              <a:t>Source: WTO</a:t>
            </a:r>
            <a:endParaRPr lang="en-US" sz="1400">
              <a:latin typeface="Times New Roman" panose="02020603050405020304" pitchFamily="18" charset="0"/>
              <a:ea typeface="楷体" panose="02010609060101010101" pitchFamily="49" charset="-122"/>
              <a:cs typeface="Times New Roman" panose="02020603050405020304" pitchFamily="18" charset="0"/>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dirty="0"/>
              <a:t>III. Existing problems</a:t>
            </a:r>
            <a:endParaRPr lang="en-US" dirty="0"/>
          </a:p>
        </p:txBody>
      </p:sp>
      <p:sp>
        <p:nvSpPr>
          <p:cNvPr id="5" name="文本框 4"/>
          <p:cNvSpPr txBox="1"/>
          <p:nvPr/>
        </p:nvSpPr>
        <p:spPr>
          <a:xfrm>
            <a:off x="-177800" y="1211858"/>
            <a:ext cx="7232822" cy="5354320"/>
          </a:xfrm>
          <a:prstGeom prst="rect">
            <a:avLst/>
          </a:prstGeom>
          <a:noFill/>
        </p:spPr>
        <p:txBody>
          <a:bodyPr wrap="square" rtlCol="0">
            <a:spAutoFit/>
          </a:bodyPr>
          <a:lstStyle/>
          <a:p>
            <a:pPr marL="628650" indent="-342900" algn="just">
              <a:buFont typeface="Wingdings" panose="05000000000000000000" pitchFamily="2" charset="2"/>
              <a:buChar char="p"/>
            </a:pP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Trade in traditional services accounts for a relatively high proportion, so its structure needs to be optimized</a:t>
            </a:r>
            <a:endPar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China's service trade sectors are not developed in a balanced mode, and the trade structure is less reasonable. At the early stage of reform and opening up, the total volume of imports and exports in the three traditional services, namely transportation services, travel services and construction services, accounted for more than 70% of China's total service trade. In recent years, China's service export structure tends to be optimized, which can be represented by that the scale and proportion of emerging services such as communications, computer and information services, insurance services, financial services, etc. is consta</a:t>
            </a:r>
            <a:r>
              <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ntly increasing. In terms of overall scale, however, China's service trade still mainly focuses on traditional fields such as transportation services and travel services with low added value. In 2020, the proportion of traditional services in total import and export volume is 50.2%, while that of knowledge-intensive service merely 44.5%. In a word, at present, China's trade in services still mainly relies on cheap labor resources to occupy the international market, and the products supplied by service trade need to be optimized.</a:t>
            </a:r>
            <a:endPar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图表 5"/>
          <p:cNvGraphicFramePr/>
          <p:nvPr/>
        </p:nvGraphicFramePr>
        <p:xfrm>
          <a:off x="7191633" y="540271"/>
          <a:ext cx="5597610" cy="4866953"/>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6"/>
          <p:cNvSpPr txBox="1"/>
          <p:nvPr/>
        </p:nvSpPr>
        <p:spPr>
          <a:xfrm>
            <a:off x="6383045" y="5875114"/>
            <a:ext cx="6468762" cy="615553"/>
          </a:xfrm>
          <a:prstGeom prst="rect">
            <a:avLst/>
          </a:prstGeom>
          <a:noFill/>
        </p:spPr>
        <p:txBody>
          <a:bodyPr wrap="square">
            <a:spAutoFit/>
          </a:bodyPr>
          <a:lstStyle/>
          <a:p>
            <a:pPr indent="356870" algn="ctr"/>
            <a:r>
              <a:rPr lang="en-US" sz="1800" b="1" dirty="0">
                <a:latin typeface="Times New Roman" panose="02020603050405020304" pitchFamily="18" charset="0"/>
                <a:ea typeface="宋体" panose="02010600030101010101" pitchFamily="2" charset="-122"/>
                <a:cs typeface="Times New Roman" panose="02020603050405020304" pitchFamily="18" charset="0"/>
              </a:rPr>
              <a:t>Figure  China's service trade structure in 2020</a:t>
            </a:r>
            <a:endParaRPr lang="en-US" sz="1800" b="1" dirty="0">
              <a:latin typeface="Times New Roman" panose="02020603050405020304" pitchFamily="18" charset="0"/>
              <a:ea typeface="宋体" panose="02010600030101010101" pitchFamily="2" charset="-122"/>
              <a:cs typeface="Times New Roman" panose="02020603050405020304" pitchFamily="18" charset="0"/>
            </a:endParaRPr>
          </a:p>
          <a:p>
            <a:pPr indent="408305" algn="just"/>
            <a:r>
              <a:rPr lang="en-US" sz="1600" dirty="0">
                <a:latin typeface="Times New Roman" panose="02020603050405020304" pitchFamily="18" charset="0"/>
                <a:ea typeface="楷体" panose="02010609060101010101" pitchFamily="49" charset="-122"/>
                <a:cs typeface="Times New Roman" panose="02020603050405020304" pitchFamily="18" charset="0"/>
              </a:rPr>
              <a:t>Source: the Ministry of Commerce</a:t>
            </a:r>
            <a:endParaRPr lang="en-US" sz="1600" dirty="0">
              <a:latin typeface="Times New Roman" panose="02020603050405020304" pitchFamily="18" charset="0"/>
              <a:ea typeface="楷体" panose="02010609060101010101" pitchFamily="49" charset="-122"/>
              <a:cs typeface="Times New Roman" panose="02020603050405020304" pitchFamily="18"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3287" y="0"/>
            <a:ext cx="11063787" cy="6072505"/>
          </a:xfrm>
          <a:prstGeom prst="rect">
            <a:avLst/>
          </a:prstGeom>
        </p:spPr>
        <p:txBody>
          <a:bodyPr wrap="square">
            <a:spAutoFit/>
          </a:bodyPr>
          <a:lstStyle/>
          <a:p>
            <a:pPr indent="457200" algn="just">
              <a:lnSpc>
                <a:spcPts val="3200"/>
              </a:lnSpc>
            </a:pPr>
            <a:r>
              <a:rPr lang="en-US" sz="1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As economic globalization deepens, trade in services has increasingly become an important part of international trade and a key field of economic and trade cooperation among countries,</a:t>
            </a:r>
            <a:r>
              <a:rPr 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serving  as new drivers for world economic growth. Since trade in services is broad in prospect and great in potential, we should seize the opportunity and work together to create a bright future of "global service for mutual benefit".                             </a:t>
            </a:r>
            <a:endParaRPr 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ts val="3200"/>
              </a:lnSpc>
            </a:pPr>
            <a:r>
              <a:rPr lang="en-US" sz="1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 A congratulatory letter to the 2019 China International Fair for Trade in Services by Xi Jinping</a:t>
            </a:r>
            <a:endParaRPr lang="en-US" sz="1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ts val="3200"/>
              </a:lnSpc>
            </a:pPr>
            <a:r>
              <a:rPr 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During this pandemic, certain services have been widely used: telemedicine, e-learning, sharing platforms, collaborative office systems, and cross-border e-commerce, to name just a few. They have played an important part in ensuring economic stability in individual countries and promo</a:t>
            </a:r>
            <a:r>
              <a:rPr lang="en-US" sz="1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ting international cooperation against COVID-19. Going forward, open cooperation in the services sector will become an increasingly important driver for development.                        </a:t>
            </a:r>
            <a:endParaRPr lang="en-US" sz="1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ts val="3200"/>
              </a:lnSpc>
            </a:pPr>
            <a:r>
              <a:rPr lang="en-US" sz="1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                      </a:t>
            </a:r>
            <a:r>
              <a:rPr lang="en-US" sz="1400" b="1"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 Remarks at the Global Trade in Services Summit of the 2020 China International Fair for Trade in Services by Xi Jinping</a:t>
            </a:r>
            <a:endParaRPr lang="en-US" sz="1400" b="1"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ts val="3200"/>
              </a:lnSpc>
            </a:pPr>
            <a:r>
              <a:rPr lang="en-US" sz="1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Trade in services is a key component of international trade and an important area of economic and trade cooperation between countries. It has a big role to play in fostering a new development paradigm. We will work with all other parties to uphold openness, cooperation, mutual benefit and win-win, share opportunities in the growth of services trade, and promote world economic recovery and growth.</a:t>
            </a:r>
            <a:endParaRPr lang="en-US" sz="1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ts val="3200"/>
              </a:lnSpc>
            </a:pPr>
            <a:r>
              <a:rPr lang="en-US" sz="1400" b="1"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                      — Remarks at the Global Trade in Services Summit of the 2021 China International Fair for Trade in Services by Xi Jinping</a:t>
            </a:r>
            <a:endParaRPr lang="en-US" sz="1400" b="1"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endParaRPr lang="zh-CN" altLang="en-US" sz="1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endParaRPr lang="zh-CN" altLang="en-US" sz="1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dirty="0"/>
              <a:t>III. Existing problems</a:t>
            </a:r>
            <a:endParaRPr lang="en-US" dirty="0"/>
          </a:p>
        </p:txBody>
      </p:sp>
      <p:sp>
        <p:nvSpPr>
          <p:cNvPr id="5" name="文本框 4"/>
          <p:cNvSpPr txBox="1"/>
          <p:nvPr/>
        </p:nvSpPr>
        <p:spPr>
          <a:xfrm>
            <a:off x="-88900" y="1119310"/>
            <a:ext cx="12090400" cy="5077460"/>
          </a:xfrm>
          <a:prstGeom prst="rect">
            <a:avLst/>
          </a:prstGeom>
          <a:noFill/>
        </p:spPr>
        <p:txBody>
          <a:bodyPr wrap="square" rtlCol="0">
            <a:spAutoFit/>
          </a:bodyPr>
          <a:lstStyle/>
          <a:p>
            <a:pPr marL="628650" indent="-342900" algn="just">
              <a:lnSpc>
                <a:spcPct val="150000"/>
              </a:lnSpc>
              <a:buFont typeface="Wingdings" panose="05000000000000000000" pitchFamily="2" charset="2"/>
              <a:buChar char="p"/>
            </a:pP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Leading MNCs( multinational companies) are insufficient, contributing to weak global influence.</a:t>
            </a:r>
            <a:endPar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MNCs, the market player of service trade and the carrier of direct investment engaged in service industry, are still small in number and weak in international competitiveness, which restricts the innovation and development of China's service trade. In particular, the proportion of MNCs with knowledge-intensive and high value-added services such as consultation, financial and insurance services is low, and there is a lack of leading enterprises and headquarters enterprises with international reputation and competitiveness. Service enterprises in the Fortune 500 are mainly distributed in developed countries such as the United States, Germany, Britain and France, and only a few of them are located in China. According to the “Chinese Transnational Corporations Top 100 and Transnationality Index”(2020) released by China Enterprise Confederation and China Enterprise Directors Association, China's top 100 MNCs are involved in many industries, including metal products, industrial and commercial machinery and equipment, construction, transportation equipment and parts man</a:t>
            </a:r>
            <a:r>
              <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ufacturing, but the number of MNCs that engaged in computer, co</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mmunication equipment and other electronic equipment manufacturing, telecommunications and Internet information services  is still small, accountin</a:t>
            </a:r>
            <a:r>
              <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 for less than 10%.</a:t>
            </a:r>
            <a:endParaRPr 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2935605" y="184435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2"/>
            </p:custDataLst>
          </p:nvPr>
        </p:nvCxnSpPr>
        <p:spPr>
          <a:xfrm>
            <a:off x="2935605" y="399764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6"/>
          <p:cNvSpPr txBox="1"/>
          <p:nvPr>
            <p:custDataLst>
              <p:tags r:id="rId3"/>
            </p:custDataLst>
          </p:nvPr>
        </p:nvSpPr>
        <p:spPr>
          <a:xfrm>
            <a:off x="336676" y="2577587"/>
            <a:ext cx="11518648" cy="565539"/>
          </a:xfrm>
          <a:prstGeom prst="rect">
            <a:avLst/>
          </a:prstGeom>
          <a:noFill/>
          <a:ln w="3175">
            <a:solidFill>
              <a:schemeClr val="tx1"/>
            </a:solid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en-US" sz="3200" dirty="0"/>
              <a:t>Part 2  Statistics on Trade in Services and Experience Reference</a:t>
            </a:r>
            <a:endParaRPr lang="en-US" sz="3200" dirty="0"/>
          </a:p>
        </p:txBody>
      </p:sp>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custDataLst>
              <p:tags r:id="rId1"/>
            </p:custDataLst>
          </p:nvPr>
        </p:nvSpPr>
        <p:spPr>
          <a:xfrm>
            <a:off x="1060520" y="2051762"/>
            <a:ext cx="3262481" cy="3262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45" name="椭圆 44"/>
          <p:cNvSpPr/>
          <p:nvPr>
            <p:custDataLst>
              <p:tags r:id="rId2"/>
            </p:custDataLst>
          </p:nvPr>
        </p:nvSpPr>
        <p:spPr>
          <a:xfrm>
            <a:off x="3648724" y="3079042"/>
            <a:ext cx="550647" cy="550647"/>
          </a:xfrm>
          <a:prstGeom prst="ellipse">
            <a:avLst/>
          </a:prstGeom>
          <a:gradFill>
            <a:gsLst>
              <a:gs pos="0">
                <a:schemeClr val="accent1">
                  <a:lumMod val="60000"/>
                  <a:lumOff val="40000"/>
                </a:schemeClr>
              </a:gs>
              <a:gs pos="100000">
                <a:schemeClr val="accent1">
                  <a:alpha val="93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5" name="任意多边形 4"/>
          <p:cNvSpPr/>
          <p:nvPr>
            <p:custDataLst>
              <p:tags r:id="rId3"/>
            </p:custDataLst>
          </p:nvPr>
        </p:nvSpPr>
        <p:spPr>
          <a:xfrm rot="21391627">
            <a:off x="1071030" y="3079043"/>
            <a:ext cx="1359537" cy="168910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100000">
                <a:schemeClr val="accent1">
                  <a:alpha val="91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7" name="文本框 6"/>
          <p:cNvSpPr txBox="1"/>
          <p:nvPr>
            <p:custDataLst>
              <p:tags r:id="rId4"/>
            </p:custDataLst>
          </p:nvPr>
        </p:nvSpPr>
        <p:spPr>
          <a:xfrm>
            <a:off x="1153332" y="3037866"/>
            <a:ext cx="3046039" cy="1323439"/>
          </a:xfrm>
          <a:prstGeom prst="rect">
            <a:avLst/>
          </a:prstGeom>
          <a:noFill/>
        </p:spPr>
        <p:txBody>
          <a:bodyPr wrap="square" rtlCol="0">
            <a:spAutoFit/>
          </a:bodyPr>
          <a:lstStyle/>
          <a:p>
            <a:pPr algn="dist"/>
            <a:r>
              <a:rPr lang="en-US" sz="4000" dirty="0">
                <a:solidFill>
                  <a:schemeClr val="bg1"/>
                </a:solidFill>
                <a:latin typeface="汉仪落花诗W" panose="00020600040101010101" charset="-122"/>
                <a:ea typeface="汉仪落花诗W" panose="00020600040101010101" charset="-122"/>
              </a:rPr>
              <a:t>Principal content</a:t>
            </a:r>
            <a:endParaRPr lang="en-US" sz="4000" dirty="0">
              <a:solidFill>
                <a:schemeClr val="bg1"/>
              </a:solidFill>
              <a:latin typeface="汉仪落花诗W" panose="00020600040101010101" charset="-122"/>
              <a:ea typeface="汉仪落花诗W" panose="00020600040101010101" charset="-122"/>
            </a:endParaRPr>
          </a:p>
        </p:txBody>
      </p:sp>
      <p:sp>
        <p:nvSpPr>
          <p:cNvPr id="49" name="椭圆 48"/>
          <p:cNvSpPr/>
          <p:nvPr>
            <p:custDataLst>
              <p:tags r:id="rId5"/>
            </p:custDataLst>
          </p:nvPr>
        </p:nvSpPr>
        <p:spPr>
          <a:xfrm flipV="1">
            <a:off x="3727548" y="4807165"/>
            <a:ext cx="650179" cy="650179"/>
          </a:xfrm>
          <a:prstGeom prst="ellipse">
            <a:avLst/>
          </a:prstGeom>
          <a:gradFill>
            <a:gsLst>
              <a:gs pos="0">
                <a:schemeClr val="accent1">
                  <a:lumMod val="60000"/>
                  <a:lumOff val="40000"/>
                </a:schemeClr>
              </a:gs>
              <a:gs pos="100000">
                <a:schemeClr val="accent1">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53" name="椭圆 52"/>
          <p:cNvSpPr/>
          <p:nvPr>
            <p:custDataLst>
              <p:tags r:id="rId6"/>
            </p:custDataLst>
          </p:nvPr>
        </p:nvSpPr>
        <p:spPr>
          <a:xfrm flipV="1">
            <a:off x="3096882" y="5339136"/>
            <a:ext cx="352769" cy="352769"/>
          </a:xfrm>
          <a:prstGeom prst="ellipse">
            <a:avLst/>
          </a:prstGeom>
          <a:gradFill>
            <a:gsLst>
              <a:gs pos="0">
                <a:schemeClr val="accent1">
                  <a:lumMod val="60000"/>
                  <a:lumOff val="40000"/>
                </a:schemeClr>
              </a:gs>
              <a:gs pos="100000">
                <a:schemeClr val="accent1">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29" name="平行四边形 28"/>
          <p:cNvSpPr/>
          <p:nvPr>
            <p:custDataLst>
              <p:tags r:id="rId7"/>
            </p:custDataLst>
          </p:nvPr>
        </p:nvSpPr>
        <p:spPr bwMode="auto">
          <a:xfrm>
            <a:off x="4895793" y="2740089"/>
            <a:ext cx="828092" cy="595554"/>
          </a:xfrm>
          <a:prstGeom prst="parallelogram">
            <a:avLst/>
          </a:prstGeom>
          <a:solidFill>
            <a:schemeClr val="accent1">
              <a:lumMod val="100000"/>
            </a:schemeClr>
          </a:solidFill>
          <a:ln w="12700" cap="flat" cmpd="sng" algn="ctr">
            <a:solidFill>
              <a:schemeClr val="accent1">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r>
              <a:rPr lang="en-US" sz="2000">
                <a:solidFill>
                  <a:schemeClr val="bg1"/>
                </a:solidFill>
                <a:latin typeface="微软雅黑" panose="020B0503020204020204" pitchFamily="34" charset="-122"/>
                <a:ea typeface="微软雅黑" panose="020B0503020204020204" pitchFamily="34" charset="-122"/>
              </a:rPr>
              <a:t>I</a:t>
            </a:r>
            <a:endParaRPr lang="en-US" sz="2000">
              <a:solidFill>
                <a:schemeClr val="bg1"/>
              </a:solidFill>
              <a:latin typeface="微软雅黑" panose="020B0503020204020204" pitchFamily="34" charset="-122"/>
              <a:ea typeface="微软雅黑" panose="020B0503020204020204" pitchFamily="34" charset="-122"/>
            </a:endParaRPr>
          </a:p>
        </p:txBody>
      </p:sp>
      <p:sp>
        <p:nvSpPr>
          <p:cNvPr id="8" name="平行四边形 7"/>
          <p:cNvSpPr/>
          <p:nvPr>
            <p:custDataLst>
              <p:tags r:id="rId8"/>
            </p:custDataLst>
          </p:nvPr>
        </p:nvSpPr>
        <p:spPr bwMode="auto">
          <a:xfrm>
            <a:off x="5453455" y="2740089"/>
            <a:ext cx="5346994" cy="595554"/>
          </a:xfrm>
          <a:prstGeom prst="parallelogram">
            <a:avLst/>
          </a:prstGeom>
          <a:noFill/>
          <a:ln w="12700" cap="flat" cmpd="sng" algn="ctr">
            <a:solidFill>
              <a:schemeClr val="accent1">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endParaRPr lang="zh-CN" altLang="en-US" sz="1400" b="1" dirty="0">
              <a:solidFill>
                <a:schemeClr val="accent1">
                  <a:lumMod val="100000"/>
                </a:schemeClr>
              </a:solidFill>
              <a:latin typeface="微软雅黑" panose="020B0503020204020204" pitchFamily="34" charset="-122"/>
              <a:ea typeface="微软雅黑" panose="020B0503020204020204" pitchFamily="34" charset="-122"/>
              <a:cs typeface="+mj-cs"/>
            </a:endParaRPr>
          </a:p>
        </p:txBody>
      </p:sp>
      <p:sp>
        <p:nvSpPr>
          <p:cNvPr id="13" name="平行四边形 12"/>
          <p:cNvSpPr/>
          <p:nvPr>
            <p:custDataLst>
              <p:tags r:id="rId9"/>
            </p:custDataLst>
          </p:nvPr>
        </p:nvSpPr>
        <p:spPr bwMode="auto">
          <a:xfrm>
            <a:off x="4895793" y="3560980"/>
            <a:ext cx="828092" cy="595554"/>
          </a:xfrm>
          <a:prstGeom prst="parallelogram">
            <a:avLst/>
          </a:prstGeom>
          <a:solidFill>
            <a:schemeClr val="accent2">
              <a:lumMod val="100000"/>
            </a:schemeClr>
          </a:solidFill>
          <a:ln w="12700" cap="flat" cmpd="sng" algn="ctr">
            <a:solidFill>
              <a:schemeClr val="accent2">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r>
              <a:rPr lang="en-US" sz="2000">
                <a:solidFill>
                  <a:schemeClr val="bg1"/>
                </a:solidFill>
                <a:latin typeface="微软雅黑" panose="020B0503020204020204" pitchFamily="34" charset="-122"/>
                <a:ea typeface="微软雅黑" panose="020B0503020204020204" pitchFamily="34" charset="-122"/>
              </a:rPr>
              <a:t>II</a:t>
            </a:r>
            <a:endParaRPr lang="en-US" sz="2000">
              <a:solidFill>
                <a:schemeClr val="bg1"/>
              </a:solidFill>
              <a:latin typeface="微软雅黑" panose="020B0503020204020204" pitchFamily="34" charset="-122"/>
              <a:ea typeface="微软雅黑" panose="020B0503020204020204" pitchFamily="34" charset="-122"/>
            </a:endParaRPr>
          </a:p>
        </p:txBody>
      </p:sp>
      <p:sp>
        <p:nvSpPr>
          <p:cNvPr id="14" name="平行四边形 13"/>
          <p:cNvSpPr/>
          <p:nvPr>
            <p:custDataLst>
              <p:tags r:id="rId10"/>
            </p:custDataLst>
          </p:nvPr>
        </p:nvSpPr>
        <p:spPr bwMode="auto">
          <a:xfrm>
            <a:off x="5453455" y="3560980"/>
            <a:ext cx="5346994" cy="595554"/>
          </a:xfrm>
          <a:prstGeom prst="parallelogram">
            <a:avLst/>
          </a:prstGeom>
          <a:noFill/>
          <a:ln w="12700" cap="flat" cmpd="sng" algn="ctr">
            <a:solidFill>
              <a:schemeClr val="accent2">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endParaRPr lang="zh-CN" altLang="en-US" sz="1400" b="1" dirty="0">
              <a:solidFill>
                <a:schemeClr val="accent2">
                  <a:lumMod val="100000"/>
                </a:schemeClr>
              </a:solidFill>
              <a:latin typeface="微软雅黑" panose="020B0503020204020204" pitchFamily="34" charset="-122"/>
              <a:ea typeface="微软雅黑" panose="020B0503020204020204" pitchFamily="34" charset="-122"/>
              <a:cs typeface="+mj-cs"/>
            </a:endParaRPr>
          </a:p>
        </p:txBody>
      </p:sp>
      <p:sp>
        <p:nvSpPr>
          <p:cNvPr id="15" name="平行四边形 14"/>
          <p:cNvSpPr/>
          <p:nvPr>
            <p:custDataLst>
              <p:tags r:id="rId11"/>
            </p:custDataLst>
          </p:nvPr>
        </p:nvSpPr>
        <p:spPr bwMode="auto">
          <a:xfrm>
            <a:off x="4895793" y="4381871"/>
            <a:ext cx="828092" cy="595554"/>
          </a:xfrm>
          <a:prstGeom prst="parallelogram">
            <a:avLst/>
          </a:prstGeom>
          <a:solidFill>
            <a:schemeClr val="accent3">
              <a:lumMod val="100000"/>
            </a:schemeClr>
          </a:solidFill>
          <a:ln w="12700" cap="flat" cmpd="sng" algn="ctr">
            <a:solidFill>
              <a:schemeClr val="accent3">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r>
              <a:rPr lang="en-US" sz="2000">
                <a:solidFill>
                  <a:schemeClr val="bg1"/>
                </a:solidFill>
                <a:latin typeface="微软雅黑" panose="020B0503020204020204" pitchFamily="34" charset="-122"/>
                <a:ea typeface="微软雅黑" panose="020B0503020204020204" pitchFamily="34" charset="-122"/>
              </a:rPr>
              <a:t>III</a:t>
            </a:r>
            <a:endParaRPr lang="en-US" sz="2000">
              <a:solidFill>
                <a:schemeClr val="bg1"/>
              </a:solidFill>
              <a:latin typeface="微软雅黑" panose="020B0503020204020204" pitchFamily="34" charset="-122"/>
              <a:ea typeface="微软雅黑" panose="020B0503020204020204" pitchFamily="34" charset="-122"/>
            </a:endParaRPr>
          </a:p>
        </p:txBody>
      </p:sp>
      <p:sp>
        <p:nvSpPr>
          <p:cNvPr id="34" name="平行四边形 33"/>
          <p:cNvSpPr/>
          <p:nvPr>
            <p:custDataLst>
              <p:tags r:id="rId12"/>
            </p:custDataLst>
          </p:nvPr>
        </p:nvSpPr>
        <p:spPr bwMode="auto">
          <a:xfrm>
            <a:off x="5453455" y="4381871"/>
            <a:ext cx="5346994" cy="595554"/>
          </a:xfrm>
          <a:prstGeom prst="parallelogram">
            <a:avLst/>
          </a:prstGeom>
          <a:noFill/>
          <a:ln w="12700" cap="flat" cmpd="sng" algn="ctr">
            <a:solidFill>
              <a:schemeClr val="accent3">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endParaRPr lang="zh-CN" altLang="en-US" sz="1400" b="1" dirty="0">
              <a:solidFill>
                <a:schemeClr val="accent3">
                  <a:lumMod val="100000"/>
                </a:schemeClr>
              </a:solidFill>
              <a:latin typeface="微软雅黑" panose="020B0503020204020204" pitchFamily="34" charset="-122"/>
              <a:ea typeface="微软雅黑" panose="020B0503020204020204" pitchFamily="34" charset="-122"/>
              <a:cs typeface="+mj-cs"/>
            </a:endParaRPr>
          </a:p>
        </p:txBody>
      </p:sp>
      <p:sp>
        <p:nvSpPr>
          <p:cNvPr id="41" name="文本框 40"/>
          <p:cNvSpPr txBox="1"/>
          <p:nvPr>
            <p:custDataLst>
              <p:tags r:id="rId13"/>
            </p:custDataLst>
          </p:nvPr>
        </p:nvSpPr>
        <p:spPr>
          <a:xfrm>
            <a:off x="6571771" y="2777806"/>
            <a:ext cx="3562829" cy="523220"/>
          </a:xfrm>
          <a:prstGeom prst="rect">
            <a:avLst/>
          </a:prstGeom>
          <a:noFill/>
        </p:spPr>
        <p:txBody>
          <a:bodyPr wrap="square" rtlCol="0" anchor="ctr" anchorCtr="1">
            <a:normAutofit fontScale="82500" lnSpcReduction="10000"/>
          </a:bodyPr>
          <a:lstStyle/>
          <a:p>
            <a:pPr marL="0" indent="0" algn="ctr">
              <a:lnSpc>
                <a:spcPct val="120000"/>
              </a:lnSpc>
              <a:spcBef>
                <a:spcPts val="0"/>
              </a:spcBef>
              <a:spcAft>
                <a:spcPts val="0"/>
              </a:spcAft>
              <a:buSzPct val="100000"/>
            </a:pPr>
            <a:r>
              <a:rPr lang="en-US" sz="1400" b="1" dirty="0">
                <a:solidFill>
                  <a:schemeClr val="accent1">
                    <a:lumMod val="100000"/>
                  </a:schemeClr>
                </a:solidFill>
                <a:latin typeface="微软雅黑" panose="020B0503020204020204" pitchFamily="34" charset="-122"/>
                <a:ea typeface="微软雅黑" panose="020B0503020204020204" pitchFamily="34" charset="-122"/>
                <a:sym typeface="Arial" panose="020B0604020202020204" pitchFamily="34" charset="0"/>
              </a:rPr>
              <a:t>Brief Introduction to </a:t>
            </a:r>
            <a:r>
              <a:rPr lang="en-US" sz="1400" b="1" i="1" dirty="0">
                <a:solidFill>
                  <a:schemeClr val="accent1">
                    <a:lumMod val="100000"/>
                  </a:schemeClr>
                </a:solidFill>
                <a:latin typeface="微软雅黑" panose="020B0503020204020204" pitchFamily="34" charset="-122"/>
                <a:ea typeface="微软雅黑" panose="020B0503020204020204" pitchFamily="34" charset="-122"/>
                <a:sym typeface="Arial" panose="020B0604020202020204" pitchFamily="34" charset="0"/>
              </a:rPr>
              <a:t>Manual on Statistics of International Trade in Services</a:t>
            </a:r>
            <a:endParaRPr lang="en-US" sz="1400" b="1" i="1" dirty="0">
              <a:solidFill>
                <a:schemeClr val="accent1">
                  <a:lumMod val="10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文本框 41"/>
          <p:cNvSpPr txBox="1"/>
          <p:nvPr>
            <p:custDataLst>
              <p:tags r:id="rId14"/>
            </p:custDataLst>
          </p:nvPr>
        </p:nvSpPr>
        <p:spPr>
          <a:xfrm>
            <a:off x="6571771" y="3597147"/>
            <a:ext cx="2905125" cy="523220"/>
          </a:xfrm>
          <a:prstGeom prst="rect">
            <a:avLst/>
          </a:prstGeom>
          <a:noFill/>
        </p:spPr>
        <p:txBody>
          <a:bodyPr wrap="square" rtlCol="0" anchor="ctr" anchorCtr="1">
            <a:normAutofit lnSpcReduction="10000"/>
          </a:bodyPr>
          <a:lstStyle/>
          <a:p>
            <a:pPr marL="0" indent="0" algn="ctr">
              <a:lnSpc>
                <a:spcPct val="120000"/>
              </a:lnSpc>
              <a:spcBef>
                <a:spcPts val="0"/>
              </a:spcBef>
              <a:spcAft>
                <a:spcPts val="0"/>
              </a:spcAft>
              <a:buSzPct val="100000"/>
            </a:pPr>
            <a:r>
              <a:rPr lang="en-US" sz="13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Statistical Standard of International Trade in Services</a:t>
            </a:r>
            <a:endParaRPr lang="en-US" sz="13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文本框 42"/>
          <p:cNvSpPr txBox="1"/>
          <p:nvPr>
            <p:custDataLst>
              <p:tags r:id="rId15"/>
            </p:custDataLst>
          </p:nvPr>
        </p:nvSpPr>
        <p:spPr>
          <a:xfrm>
            <a:off x="6571771" y="4425629"/>
            <a:ext cx="3321529" cy="523220"/>
          </a:xfrm>
          <a:prstGeom prst="rect">
            <a:avLst/>
          </a:prstGeom>
          <a:noFill/>
        </p:spPr>
        <p:txBody>
          <a:bodyPr wrap="square" rtlCol="0" anchor="ctr" anchorCtr="1">
            <a:normAutofit lnSpcReduction="10000"/>
          </a:bodyPr>
          <a:lstStyle/>
          <a:p>
            <a:pPr marL="0" indent="0" algn="ctr">
              <a:lnSpc>
                <a:spcPct val="120000"/>
              </a:lnSpc>
              <a:spcBef>
                <a:spcPts val="0"/>
              </a:spcBef>
              <a:spcAft>
                <a:spcPts val="0"/>
              </a:spcAft>
              <a:buSzPct val="100000"/>
            </a:pPr>
            <a:r>
              <a:rPr lang="en-US" sz="1300" b="1" dirty="0">
                <a:solidFill>
                  <a:schemeClr val="accent3"/>
                </a:solidFill>
                <a:latin typeface="微软雅黑" panose="020B0503020204020204" pitchFamily="34" charset="-122"/>
                <a:ea typeface="微软雅黑" panose="020B0503020204020204" pitchFamily="34" charset="-122"/>
                <a:sym typeface="Arial" panose="020B0604020202020204" pitchFamily="34" charset="0"/>
              </a:rPr>
              <a:t>International Experience of Statistics on Services Trade in Services</a:t>
            </a:r>
            <a:endParaRPr lang="en-US" sz="1300" b="1" dirty="0">
              <a:solidFill>
                <a:schemeClr val="accent3"/>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buClrTx/>
              <a:buSzTx/>
              <a:buFontTx/>
            </a:pPr>
            <a:r>
              <a:rPr lang="en-US" dirty="0"/>
              <a:t>I. Brief Introduction to </a:t>
            </a:r>
            <a:r>
              <a:rPr lang="en-US" i="1" dirty="0"/>
              <a:t>Manual on Statistics of International Trade in Services</a:t>
            </a:r>
            <a:endParaRPr lang="en-US" i="1" dirty="0"/>
          </a:p>
        </p:txBody>
      </p:sp>
      <p:sp>
        <p:nvSpPr>
          <p:cNvPr id="3" name="文本框 2"/>
          <p:cNvSpPr txBox="1"/>
          <p:nvPr/>
        </p:nvSpPr>
        <p:spPr>
          <a:xfrm>
            <a:off x="409433" y="1353185"/>
            <a:ext cx="11546006" cy="5077460"/>
          </a:xfrm>
          <a:prstGeom prst="rect">
            <a:avLst/>
          </a:prstGeom>
          <a:noFill/>
          <a:ln w="9525">
            <a:noFill/>
          </a:ln>
        </p:spPr>
        <p:txBody>
          <a:bodyPr wrap="square">
            <a:spAutoFit/>
          </a:bodyPr>
          <a:lstStyle/>
          <a:p>
            <a:pPr indent="-457200" algn="just" fontAlgn="auto">
              <a:lnSpc>
                <a:spcPct val="200000"/>
              </a:lnSpc>
              <a:buFont typeface="Wingdings" panose="05000000000000000000" pitchFamily="2" charset="2"/>
              <a:buChar char="p"/>
            </a:pPr>
            <a:r>
              <a:rPr lang="en-US" b="0" i="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Manual on Statistics of International Trade in Services</a:t>
            </a:r>
            <a:r>
              <a:rPr lang="en-US" b="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consists of four chapters and seven annexes. The cha</a:t>
            </a:r>
            <a:r>
              <a:rPr lang="en-US" b="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pters include: Foundations of the </a:t>
            </a:r>
            <a:r>
              <a:rPr lang="en-US" b="0" i="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Manual on Statistics of International Trade in Services (2010)</a:t>
            </a:r>
            <a:r>
              <a:rPr lang="en-US" b="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General introduction and overview, The conceptual framework used for compiling statistics of international trade in services, services transactions Between Residents and Non-residents., and  Foreign affiliates trade in services statistics.</a:t>
            </a:r>
            <a:endParaRPr lang="en-US" b="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a:p>
            <a:pPr indent="-457200" algn="just" fontAlgn="auto">
              <a:lnSpc>
                <a:spcPct val="200000"/>
              </a:lnSpc>
              <a:buFont typeface="Wingdings" panose="05000000000000000000" pitchFamily="2" charset="2"/>
              <a:buChar char="p"/>
            </a:pPr>
            <a:r>
              <a:rPr lang="en-US" i="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Manual on Statistics of International Trade in Services</a:t>
            </a:r>
            <a:r>
              <a:rPr lang="en-US"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established </a:t>
            </a:r>
            <a:r>
              <a:rPr lang="en-US"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a basic principle on</a:t>
            </a:r>
            <a:r>
              <a:rPr lang="en-US" b="1" i="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a:t>
            </a:r>
            <a:r>
              <a:rPr lang="en-US"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statistics</a:t>
            </a:r>
            <a:r>
              <a:rPr lang="en-US"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of international trade in services, that is, to follow the definition of international trade in services defined in the </a:t>
            </a:r>
            <a:r>
              <a:rPr lang="en-US" i="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General Agreement on Trade in Services</a:t>
            </a:r>
            <a:r>
              <a:rPr lang="en-US"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(GATS), and determine four  modes of </a:t>
            </a:r>
            <a:r>
              <a:rPr lang="en-US"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sym typeface="+mn-ea"/>
              </a:rPr>
              <a:t>supply </a:t>
            </a:r>
            <a:r>
              <a:rPr lang="en-US"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as the content of statistics on trade in services.</a:t>
            </a:r>
            <a:endParaRPr lang="en-US"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4930" y="234313"/>
            <a:ext cx="10852237" cy="441964"/>
          </a:xfrm>
        </p:spPr>
        <p:txBody>
          <a:bodyPr/>
          <a:lstStyle/>
          <a:p>
            <a:pPr algn="l">
              <a:buClrTx/>
              <a:buSzTx/>
              <a:buFontTx/>
            </a:pPr>
            <a:r>
              <a:rPr lang="en-US" sz="2800" dirty="0">
                <a:latin typeface="宋体" panose="02010600030101010101" pitchFamily="2" charset="-122"/>
                <a:ea typeface="宋体" panose="02010600030101010101" pitchFamily="2" charset="-122"/>
                <a:sym typeface="+mn-ea"/>
              </a:rPr>
              <a:t>II. Statistical Standard of International Trade in Services</a:t>
            </a:r>
            <a:endParaRPr lang="en-US" sz="2800" dirty="0">
              <a:latin typeface="宋体" panose="02010600030101010101" pitchFamily="2" charset="-122"/>
              <a:ea typeface="宋体" panose="02010600030101010101" pitchFamily="2" charset="-122"/>
              <a:sym typeface="+mn-ea"/>
            </a:endParaRPr>
          </a:p>
        </p:txBody>
      </p:sp>
      <p:sp>
        <p:nvSpPr>
          <p:cNvPr id="100" name="文本框 99"/>
          <p:cNvSpPr txBox="1"/>
          <p:nvPr/>
        </p:nvSpPr>
        <p:spPr>
          <a:xfrm>
            <a:off x="1340069" y="2783881"/>
            <a:ext cx="8143042" cy="400110"/>
          </a:xfrm>
          <a:prstGeom prst="rect">
            <a:avLst/>
          </a:prstGeom>
          <a:noFill/>
          <a:ln w="9525">
            <a:noFill/>
          </a:ln>
        </p:spPr>
        <p:txBody>
          <a:bodyPr wrap="square">
            <a:spAutoFit/>
          </a:bodyPr>
          <a:lstStyle/>
          <a:p>
            <a:pPr indent="0"/>
            <a:r>
              <a:rPr lang="en-US" sz="2000" b="1" dirty="0">
                <a:latin typeface="宋体" panose="02010600030101010101" pitchFamily="2" charset="-122"/>
                <a:ea typeface="宋体" panose="02010600030101010101" pitchFamily="2" charset="-122"/>
              </a:rPr>
              <a:t>(</a:t>
            </a:r>
            <a:r>
              <a:rPr lang="en-US" sz="2000" b="1" dirty="0" err="1">
                <a:latin typeface="宋体" panose="02010600030101010101" pitchFamily="2" charset="-122"/>
                <a:ea typeface="宋体" panose="02010600030101010101" pitchFamily="2" charset="-122"/>
              </a:rPr>
              <a:t>i</a:t>
            </a:r>
            <a:r>
              <a:rPr lang="en-US" sz="2000" b="1" dirty="0">
                <a:latin typeface="宋体" panose="02010600030101010101" pitchFamily="2" charset="-122"/>
                <a:ea typeface="宋体" panose="02010600030101010101" pitchFamily="2" charset="-122"/>
              </a:rPr>
              <a:t>) Cross-border service import and export statistics</a:t>
            </a:r>
            <a:endParaRPr lang="en-US" sz="2000" b="1" dirty="0">
              <a:latin typeface="宋体" panose="02010600030101010101" pitchFamily="2" charset="-122"/>
              <a:ea typeface="宋体" panose="02010600030101010101" pitchFamily="2" charset="-122"/>
            </a:endParaRPr>
          </a:p>
        </p:txBody>
      </p:sp>
      <p:sp>
        <p:nvSpPr>
          <p:cNvPr id="3" name="文本框 2"/>
          <p:cNvSpPr txBox="1"/>
          <p:nvPr/>
        </p:nvSpPr>
        <p:spPr>
          <a:xfrm>
            <a:off x="1086485" y="3429000"/>
            <a:ext cx="10435634" cy="2861310"/>
          </a:xfrm>
          <a:prstGeom prst="rect">
            <a:avLst/>
          </a:prstGeom>
          <a:noFill/>
          <a:ln w="9525">
            <a:noFill/>
          </a:ln>
        </p:spPr>
        <p:txBody>
          <a:bodyPr wrap="square">
            <a:spAutoFit/>
          </a:bodyPr>
          <a:lstStyle/>
          <a:p>
            <a:pPr marL="457200" indent="-457200" fontAlgn="auto">
              <a:lnSpc>
                <a:spcPct val="150000"/>
              </a:lnSpc>
              <a:buFont typeface="Wingdings" panose="05000000000000000000" pitchFamily="2" charset="2"/>
              <a:buChar char="p"/>
            </a:pPr>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The newly revised</a:t>
            </a:r>
            <a:r>
              <a:rPr lang="en-US" sz="2000" b="1" i="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Manual on Statistics of International Trade in Services (</a:t>
            </a:r>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sym typeface="+mn-ea"/>
              </a:rPr>
              <a:t> MSITS </a:t>
            </a:r>
            <a:r>
              <a:rPr lang="en-US" sz="2000" b="1" i="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2010)</a:t>
            </a:r>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is the internationally accepted </a:t>
            </a:r>
            <a:r>
              <a:rPr lang="en-US" sz="2000" b="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statistical basis for international service import and export</a:t>
            </a:r>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a:t>
            </a:r>
            <a:endPar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endParaRPr>
          </a:p>
          <a:p>
            <a:pPr marL="457200" indent="-457200" fontAlgn="auto">
              <a:lnSpc>
                <a:spcPct val="150000"/>
              </a:lnSpc>
              <a:buFont typeface="Wingdings" panose="05000000000000000000" pitchFamily="2" charset="2"/>
              <a:buChar char="p"/>
            </a:pPr>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The statistics of service import and export generally </a:t>
            </a:r>
            <a:r>
              <a:rPr lang="en-US" sz="2000" b="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cover</a:t>
            </a:r>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three modes that included in </a:t>
            </a:r>
            <a:r>
              <a:rPr lang="en-US" sz="2000" b="1" i="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General Agreement on Trade in Services</a:t>
            </a:r>
            <a:r>
              <a:rPr lang="en-US" sz="2000" b="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(GATS)</a:t>
            </a:r>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cross-border supply, consumption abroad and presence of natural persons.</a:t>
            </a:r>
            <a:endPar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endParaRPr>
          </a:p>
        </p:txBody>
      </p:sp>
      <p:sp>
        <p:nvSpPr>
          <p:cNvPr id="4" name="文本框 3"/>
          <p:cNvSpPr txBox="1"/>
          <p:nvPr/>
        </p:nvSpPr>
        <p:spPr>
          <a:xfrm>
            <a:off x="1340069" y="1307450"/>
            <a:ext cx="10182050" cy="1476375"/>
          </a:xfrm>
          <a:prstGeom prst="rect">
            <a:avLst/>
          </a:prstGeom>
          <a:noFill/>
        </p:spPr>
        <p:txBody>
          <a:bodyPr wrap="square" rtlCol="0" anchor="t">
            <a:spAutoFit/>
          </a:bodyPr>
          <a:lstStyle/>
          <a:p>
            <a:pPr fontAlgn="auto">
              <a:lnSpc>
                <a:spcPct val="150000"/>
              </a:lnSpc>
            </a:pPr>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At present, the statistics of international service trade data includes two p</a:t>
            </a: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arts, namely, cross-border </a:t>
            </a:r>
            <a:r>
              <a:rPr lang="en-US" sz="20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service import and export statistics</a:t>
            </a: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and  </a:t>
            </a:r>
            <a:r>
              <a:rPr lang="en-US" sz="20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Foreign Affiliates Trade in Services statistics</a:t>
            </a:r>
            <a:r>
              <a:rPr lang="en-US" sz="20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sym typeface="+mn-ea"/>
              </a:rPr>
              <a:t>(FATS)</a:t>
            </a: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a:t>
            </a:r>
            <a:endPar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4403" y="175217"/>
            <a:ext cx="10852237" cy="441964"/>
          </a:xfrm>
        </p:spPr>
        <p:txBody>
          <a:bodyPr/>
          <a:lstStyle/>
          <a:p>
            <a:pPr algn="l">
              <a:buClrTx/>
              <a:buSzTx/>
              <a:buFontTx/>
            </a:pPr>
            <a:r>
              <a:rPr lang="en-US" sz="2800" dirty="0">
                <a:latin typeface="宋体" panose="02010600030101010101" pitchFamily="2" charset="-122"/>
                <a:ea typeface="宋体" panose="02010600030101010101" pitchFamily="2" charset="-122"/>
                <a:sym typeface="+mn-ea"/>
              </a:rPr>
              <a:t>II. Statistics on Trade in Services and Experience Reference</a:t>
            </a:r>
            <a:endParaRPr lang="en-US" sz="2800" dirty="0">
              <a:latin typeface="宋体" panose="02010600030101010101" pitchFamily="2" charset="-122"/>
              <a:ea typeface="宋体" panose="02010600030101010101" pitchFamily="2" charset="-122"/>
              <a:sym typeface="+mn-ea"/>
            </a:endParaRPr>
          </a:p>
        </p:txBody>
      </p:sp>
      <p:sp>
        <p:nvSpPr>
          <p:cNvPr id="5" name="文本框 4"/>
          <p:cNvSpPr txBox="1"/>
          <p:nvPr/>
        </p:nvSpPr>
        <p:spPr>
          <a:xfrm>
            <a:off x="1318808" y="1054198"/>
            <a:ext cx="6570980" cy="1198880"/>
          </a:xfrm>
          <a:prstGeom prst="rect">
            <a:avLst/>
          </a:prstGeom>
          <a:noFill/>
          <a:ln w="9525">
            <a:noFill/>
          </a:ln>
        </p:spPr>
        <p:txBody>
          <a:bodyPr wrap="square">
            <a:spAutoFit/>
          </a:bodyPr>
          <a:lstStyle/>
          <a:p>
            <a:pPr fontAlgn="auto">
              <a:lnSpc>
                <a:spcPct val="150000"/>
              </a:lnSpc>
            </a:pPr>
            <a:r>
              <a:rPr lang="en-US" sz="2400" b="1" dirty="0">
                <a:latin typeface="微软雅黑" panose="020B0503020204020204" pitchFamily="34" charset="-122"/>
                <a:ea typeface="微软雅黑" panose="020B0503020204020204" pitchFamily="34" charset="-122"/>
              </a:rPr>
              <a:t>(ii)</a:t>
            </a:r>
            <a:r>
              <a:rPr lang="en-US" sz="24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sym typeface="+mn-ea"/>
              </a:rPr>
              <a:t>Foreign Affiliates Trade in Services statistics(FATS)</a:t>
            </a:r>
            <a:r>
              <a:rPr lang="en-US" sz="24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sym typeface="+mn-ea"/>
              </a:rPr>
              <a:t>.</a:t>
            </a:r>
            <a:endParaRPr lang="en-US" sz="24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sym typeface="+mn-ea"/>
            </a:endParaRPr>
          </a:p>
        </p:txBody>
      </p:sp>
      <p:sp>
        <p:nvSpPr>
          <p:cNvPr id="6" name="文本框 5"/>
          <p:cNvSpPr txBox="1"/>
          <p:nvPr/>
        </p:nvSpPr>
        <p:spPr>
          <a:xfrm>
            <a:off x="893358" y="1966486"/>
            <a:ext cx="9937750" cy="3969385"/>
          </a:xfrm>
          <a:prstGeom prst="rect">
            <a:avLst/>
          </a:prstGeom>
          <a:noFill/>
          <a:ln w="9525">
            <a:noFill/>
          </a:ln>
        </p:spPr>
        <p:txBody>
          <a:bodyPr wrap="square">
            <a:spAutoFit/>
          </a:bodyPr>
          <a:lstStyle/>
          <a:p>
            <a:pPr marL="457200" indent="-457200" fontAlgn="auto">
              <a:lnSpc>
                <a:spcPct val="150000"/>
              </a:lnSpc>
              <a:buFont typeface="Wingdings" panose="05000000000000000000" pitchFamily="2" charset="2"/>
              <a:buChar char="p"/>
            </a:pPr>
            <a:r>
              <a:rPr lang="en-US" sz="24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FATS are based on the </a:t>
            </a:r>
            <a:r>
              <a:rPr lang="en-US" sz="2400" i="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Manual on Statistics of International Trade in Services (2010)</a:t>
            </a:r>
            <a:r>
              <a:rPr lang="en-US" sz="24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a:t>
            </a:r>
            <a:endParaRPr lang="en-US" sz="24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a:p>
            <a:pPr marL="457200" indent="-457200" fontAlgn="auto">
              <a:lnSpc>
                <a:spcPct val="150000"/>
              </a:lnSpc>
              <a:buFont typeface="Wingdings" panose="05000000000000000000" pitchFamily="2" charset="2"/>
              <a:buChar char="p"/>
            </a:pPr>
            <a:r>
              <a:rPr lang="en-US" sz="2400" b="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a:t>
            </a:r>
            <a:r>
              <a:rPr lang="en-US" sz="24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FATS statistics usually </a:t>
            </a:r>
            <a:r>
              <a:rPr lang="en-US" sz="24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cover</a:t>
            </a:r>
            <a:r>
              <a:rPr lang="en-US" sz="24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the </a:t>
            </a:r>
            <a:r>
              <a:rPr lang="en-US" sz="24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commercial presence</a:t>
            </a:r>
            <a:r>
              <a:rPr lang="en-US" sz="24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mode and part </a:t>
            </a:r>
            <a:r>
              <a:rPr lang="en-US" sz="24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of presence of natural persons mode</a:t>
            </a:r>
            <a:r>
              <a:rPr lang="en-US" sz="24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included in GATS.</a:t>
            </a:r>
            <a:endParaRPr lang="en-US" sz="24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a:p>
            <a:pPr marL="457200" indent="-457200" fontAlgn="auto">
              <a:lnSpc>
                <a:spcPct val="150000"/>
              </a:lnSpc>
              <a:buFont typeface="Wingdings" panose="05000000000000000000" pitchFamily="2" charset="2"/>
              <a:buChar char="p"/>
            </a:pPr>
            <a:r>
              <a:rPr lang="en-US" sz="2400" b="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FATS statistics are divided into inward FATS and outward FATS according to the direction of international capital flow.</a:t>
            </a:r>
            <a:endParaRPr lang="en-US" sz="2400" b="0" dirty="0">
              <a:ln w="3175">
                <a:noFill/>
                <a:prstDash val="dash"/>
              </a:ln>
              <a:uFillTx/>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4568" y="229235"/>
            <a:ext cx="10852237" cy="441964"/>
          </a:xfrm>
        </p:spPr>
        <p:txBody>
          <a:bodyPr/>
          <a:lstStyle/>
          <a:p>
            <a:r>
              <a:rPr lang="en-US" dirty="0">
                <a:latin typeface="宋体" panose="02010600030101010101" pitchFamily="2" charset="-122"/>
                <a:ea typeface="宋体" panose="02010600030101010101" pitchFamily="2" charset="-122"/>
                <a:sym typeface="+mn-ea"/>
              </a:rPr>
              <a:t>II. Statistical Standard of International Trade in Services</a:t>
            </a:r>
            <a:endParaRPr lang="en-US" dirty="0">
              <a:latin typeface="宋体" panose="02010600030101010101" pitchFamily="2" charset="-122"/>
              <a:ea typeface="宋体" panose="02010600030101010101" pitchFamily="2" charset="-122"/>
              <a:sym typeface="+mn-ea"/>
            </a:endParaRPr>
          </a:p>
        </p:txBody>
      </p:sp>
      <p:sp>
        <p:nvSpPr>
          <p:cNvPr id="5" name="文本框 4"/>
          <p:cNvSpPr txBox="1"/>
          <p:nvPr/>
        </p:nvSpPr>
        <p:spPr>
          <a:xfrm>
            <a:off x="861826" y="972325"/>
            <a:ext cx="8029925" cy="400110"/>
          </a:xfrm>
          <a:prstGeom prst="rect">
            <a:avLst/>
          </a:prstGeom>
          <a:noFill/>
          <a:ln w="9525">
            <a:noFill/>
          </a:ln>
        </p:spPr>
        <p:txBody>
          <a:bodyPr wrap="square">
            <a:spAutoFit/>
          </a:bodyPr>
          <a:lstStyle/>
          <a:p>
            <a:pPr indent="0"/>
            <a:r>
              <a:rPr lang="en-US" sz="2000" b="1" dirty="0">
                <a:latin typeface="宋体" panose="02010600030101010101" pitchFamily="2" charset="-122"/>
                <a:ea typeface="宋体" panose="02010600030101010101" pitchFamily="2" charset="-122"/>
              </a:rPr>
              <a:t>(ii) Foreign Affiliates Statistics</a:t>
            </a:r>
            <a:endParaRPr lang="en-US" sz="2000" b="1" dirty="0">
              <a:latin typeface="宋体" panose="02010600030101010101" pitchFamily="2" charset="-122"/>
              <a:ea typeface="宋体" panose="02010600030101010101" pitchFamily="2" charset="-122"/>
            </a:endParaRPr>
          </a:p>
        </p:txBody>
      </p:sp>
      <p:sp>
        <p:nvSpPr>
          <p:cNvPr id="6" name="文本框 5"/>
          <p:cNvSpPr txBox="1"/>
          <p:nvPr/>
        </p:nvSpPr>
        <p:spPr>
          <a:xfrm>
            <a:off x="414568" y="1673561"/>
            <a:ext cx="10852237" cy="4555093"/>
          </a:xfrm>
          <a:prstGeom prst="rect">
            <a:avLst/>
          </a:prstGeom>
          <a:noFill/>
          <a:ln w="9525">
            <a:noFill/>
          </a:ln>
        </p:spPr>
        <p:txBody>
          <a:bodyPr wrap="square">
            <a:spAutoFit/>
          </a:bodyPr>
          <a:lstStyle/>
          <a:p>
            <a:pPr marL="457200" indent="-457200" fontAlgn="auto">
              <a:lnSpc>
                <a:spcPct val="150000"/>
              </a:lnSpc>
              <a:buFont typeface="Wingdings" panose="05000000000000000000" pitchFamily="2" charset="2"/>
              <a:buChar char="p"/>
            </a:pPr>
            <a:r>
              <a:rPr lang="en-US" sz="2000" b="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Inward FATS:</a:t>
            </a:r>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enterprises resident in foreign countries or regions realize trade in services in host countries, by the means of controlling the domestic enterprises in host countries through direct investments (which make them occupy at least 50% shares of that said domestic enterprises).</a:t>
            </a:r>
            <a:endPar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endParaRPr>
          </a:p>
          <a:p>
            <a:pPr marL="457200" indent="-457200" fontAlgn="auto">
              <a:lnSpc>
                <a:spcPct val="150000"/>
              </a:lnSpc>
              <a:buFont typeface="Wingdings" panose="05000000000000000000" pitchFamily="2" charset="2"/>
              <a:buChar char="p"/>
            </a:pPr>
            <a:r>
              <a:rPr lang="en-US" sz="2000" b="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Outward FATS:</a:t>
            </a:r>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domestic enterprises of some countries, resident in their own motherland, realize trade in services in foreign countries or regions, by the means of controlling the foreign enterprises in foreign countries or regions through direct investments (which make them occupy at least 50% shares of that said foreign enterprises).</a:t>
            </a:r>
            <a:endPar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endParaRPr>
          </a:p>
          <a:p>
            <a:pPr indent="0">
              <a:buFont typeface="Arial" panose="020B0604020202020204" pitchFamily="34" charset="0"/>
              <a:buNone/>
            </a:pPr>
            <a:endParaRPr lang="zh-CN" altLang="en-US" sz="2000" b="0" spc="271" dirty="0">
              <a:ln w="3175">
                <a:noFill/>
                <a:prstDash val="dash"/>
              </a:ln>
              <a:effectLst/>
              <a:uFillTx/>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4738" y="175216"/>
            <a:ext cx="10852237" cy="441964"/>
          </a:xfrm>
        </p:spPr>
        <p:txBody>
          <a:bodyPr/>
          <a:lstStyle/>
          <a:p>
            <a:pPr algn="l">
              <a:buClrTx/>
              <a:buSzTx/>
              <a:buFontTx/>
            </a:pPr>
            <a:r>
              <a:rPr lang="en-US" sz="3200" dirty="0">
                <a:sym typeface="+mn-ea"/>
              </a:rPr>
              <a:t>III. International Experience of Statistics on Trade in Services</a:t>
            </a:r>
            <a:endParaRPr lang="en-US" sz="3200" dirty="0">
              <a:sym typeface="+mn-ea"/>
            </a:endParaRPr>
          </a:p>
        </p:txBody>
      </p:sp>
      <p:sp>
        <p:nvSpPr>
          <p:cNvPr id="100" name="文本框 99"/>
          <p:cNvSpPr txBox="1"/>
          <p:nvPr/>
        </p:nvSpPr>
        <p:spPr>
          <a:xfrm>
            <a:off x="504738" y="1539058"/>
            <a:ext cx="10187940" cy="523220"/>
          </a:xfrm>
          <a:prstGeom prst="rect">
            <a:avLst/>
          </a:prstGeom>
          <a:noFill/>
          <a:ln w="9525">
            <a:noFill/>
          </a:ln>
        </p:spPr>
        <p:txBody>
          <a:bodyPr wrap="square">
            <a:spAutoFit/>
          </a:bodyPr>
          <a:lstStyle/>
          <a:p>
            <a:pPr indent="0"/>
            <a:r>
              <a:rPr lang="en-US" sz="2800" b="1" dirty="0">
                <a:latin typeface="宋体" panose="02010600030101010101" pitchFamily="2" charset="-122"/>
                <a:ea typeface="宋体" panose="02010600030101010101" pitchFamily="2" charset="-122"/>
              </a:rPr>
              <a:t>(</a:t>
            </a:r>
            <a:r>
              <a:rPr lang="en-US" sz="2800" b="1" dirty="0" err="1">
                <a:latin typeface="宋体" panose="02010600030101010101" pitchFamily="2" charset="-122"/>
                <a:ea typeface="宋体" panose="02010600030101010101" pitchFamily="2" charset="-122"/>
              </a:rPr>
              <a:t>i</a:t>
            </a:r>
            <a:r>
              <a:rPr lang="en-US" sz="2800" b="1" dirty="0">
                <a:latin typeface="宋体" panose="02010600030101010101" pitchFamily="2" charset="-122"/>
                <a:ea typeface="宋体" panose="02010600030101010101" pitchFamily="2" charset="-122"/>
              </a:rPr>
              <a:t>) Practices of U.S. statistics on trade in services</a:t>
            </a:r>
            <a:endParaRPr lang="en-US" sz="2800" b="1" dirty="0">
              <a:latin typeface="宋体" panose="02010600030101010101" pitchFamily="2" charset="-122"/>
              <a:ea typeface="宋体" panose="02010600030101010101" pitchFamily="2" charset="-122"/>
            </a:endParaRPr>
          </a:p>
        </p:txBody>
      </p:sp>
      <p:sp>
        <p:nvSpPr>
          <p:cNvPr id="3" name="文本框 2"/>
          <p:cNvSpPr txBox="1"/>
          <p:nvPr/>
        </p:nvSpPr>
        <p:spPr>
          <a:xfrm>
            <a:off x="777744" y="2497630"/>
            <a:ext cx="10065385" cy="2676525"/>
          </a:xfrm>
          <a:prstGeom prst="rect">
            <a:avLst/>
          </a:prstGeom>
          <a:noFill/>
          <a:ln w="9525">
            <a:noFill/>
          </a:ln>
        </p:spPr>
        <p:txBody>
          <a:bodyPr wrap="square">
            <a:spAutoFit/>
          </a:bodyPr>
          <a:lstStyle/>
          <a:p>
            <a:pPr indent="406400" fontAlgn="auto">
              <a:lnSpc>
                <a:spcPct val="150000"/>
              </a:lnSpc>
            </a:pPr>
            <a:r>
              <a:rPr lang="en-US" sz="2800" b="1" dirty="0">
                <a:ln w="3175">
                  <a:noFill/>
                  <a:prstDash val="dash"/>
                </a:ln>
                <a:uFillTx/>
              </a:rPr>
              <a:t>The main organization of statistics: U.S. Bureau of Economic Analysis (BEA)</a:t>
            </a:r>
            <a:r>
              <a:rPr lang="en-US" sz="2800" dirty="0">
                <a:ln w="3175">
                  <a:noFill/>
                  <a:prstDash val="dash"/>
                </a:ln>
                <a:uFillTx/>
              </a:rPr>
              <a:t>, BEA conducts statistics of BOP (Balance of Payment) and FATS (Foreign Affiliates Statistics) respectively according to the business transactions, and the survey information can only be used for statistical and analytical purposes.</a:t>
            </a:r>
            <a:endParaRPr lang="en-US" sz="2800" dirty="0">
              <a:ln w="3175">
                <a:noFill/>
                <a:prstDash val="dash"/>
              </a:ln>
              <a:uFillTx/>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7275" y="153031"/>
            <a:ext cx="10852237" cy="441964"/>
          </a:xfrm>
        </p:spPr>
        <p:txBody>
          <a:bodyPr/>
          <a:lstStyle/>
          <a:p>
            <a:pPr algn="l">
              <a:buClrTx/>
              <a:buSzTx/>
              <a:buFontTx/>
            </a:pPr>
            <a:r>
              <a:rPr lang="en-US" sz="2800" dirty="0">
                <a:sym typeface="+mn-ea"/>
              </a:rPr>
              <a:t>III. International Experience of Statistics on Trade in Services</a:t>
            </a:r>
            <a:endParaRPr lang="en-US" sz="2800" dirty="0">
              <a:sym typeface="+mn-ea"/>
            </a:endParaRPr>
          </a:p>
        </p:txBody>
      </p:sp>
      <p:sp>
        <p:nvSpPr>
          <p:cNvPr id="100" name="文本框 99"/>
          <p:cNvSpPr txBox="1"/>
          <p:nvPr/>
        </p:nvSpPr>
        <p:spPr>
          <a:xfrm>
            <a:off x="478330" y="1236722"/>
            <a:ext cx="11508718" cy="461665"/>
          </a:xfrm>
          <a:prstGeom prst="rect">
            <a:avLst/>
          </a:prstGeom>
          <a:noFill/>
          <a:ln w="9525">
            <a:noFill/>
          </a:ln>
        </p:spPr>
        <p:txBody>
          <a:bodyPr wrap="square">
            <a:spAutoFit/>
          </a:bodyPr>
          <a:lstStyle/>
          <a:p>
            <a:pPr indent="0"/>
            <a:r>
              <a:rPr lang="en-US" sz="2400" dirty="0">
                <a:latin typeface="宋体" panose="02010600030101010101" pitchFamily="2" charset="-122"/>
                <a:ea typeface="宋体" panose="02010600030101010101" pitchFamily="2" charset="-122"/>
              </a:rPr>
              <a:t>(</a:t>
            </a:r>
            <a:r>
              <a:rPr lang="en-US" sz="2400" dirty="0" err="1">
                <a:latin typeface="宋体" panose="02010600030101010101" pitchFamily="2" charset="-122"/>
                <a:ea typeface="宋体" panose="02010600030101010101" pitchFamily="2" charset="-122"/>
              </a:rPr>
              <a:t>i</a:t>
            </a:r>
            <a:r>
              <a:rPr lang="en-US" sz="2400" dirty="0">
                <a:latin typeface="宋体" panose="02010600030101010101" pitchFamily="2" charset="-122"/>
                <a:ea typeface="宋体" panose="02010600030101010101" pitchFamily="2" charset="-122"/>
              </a:rPr>
              <a:t>) Practices of U.S. statistics on trade in services</a:t>
            </a:r>
            <a:endParaRPr lang="en-US" sz="2400" dirty="0">
              <a:latin typeface="宋体" panose="02010600030101010101" pitchFamily="2" charset="-122"/>
              <a:ea typeface="宋体" panose="02010600030101010101" pitchFamily="2" charset="-122"/>
            </a:endParaRPr>
          </a:p>
        </p:txBody>
      </p:sp>
      <p:sp>
        <p:nvSpPr>
          <p:cNvPr id="4" name="文本框 3"/>
          <p:cNvSpPr txBox="1"/>
          <p:nvPr/>
        </p:nvSpPr>
        <p:spPr>
          <a:xfrm>
            <a:off x="576558" y="1880374"/>
            <a:ext cx="10313670" cy="398780"/>
          </a:xfrm>
          <a:prstGeom prst="rect">
            <a:avLst/>
          </a:prstGeom>
          <a:noFill/>
          <a:ln w="9525">
            <a:noFill/>
          </a:ln>
        </p:spPr>
        <p:txBody>
          <a:bodyPr wrap="square">
            <a:spAutoFit/>
          </a:bodyPr>
          <a:lstStyle/>
          <a:p>
            <a:pPr indent="0"/>
            <a:r>
              <a:rPr lang="en-US" sz="20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1. Balance of Payment (BOP): </a:t>
            </a:r>
            <a:r>
              <a:rPr lang="en-US" sz="2000" b="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combinatio</a:t>
            </a:r>
            <a:r>
              <a:rPr lang="en-US" sz="20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n of census </a:t>
            </a:r>
            <a:r>
              <a:rPr lang="en-US" sz="2000" b="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and sampling survey</a:t>
            </a:r>
            <a:endParaRPr lang="en-US" sz="2000" b="1" dirty="0">
              <a:ln w="3175">
                <a:noFill/>
                <a:prstDash val="dash"/>
              </a:ln>
              <a:uFillTx/>
              <a:latin typeface="宋体" panose="02010600030101010101" pitchFamily="2" charset="-122"/>
              <a:ea typeface="宋体" panose="02010600030101010101" pitchFamily="2" charset="-122"/>
              <a:cs typeface="微软雅黑" panose="020B0503020204020204" pitchFamily="34" charset="-122"/>
            </a:endParaRPr>
          </a:p>
        </p:txBody>
      </p:sp>
      <p:sp>
        <p:nvSpPr>
          <p:cNvPr id="7" name="文本框 6"/>
          <p:cNvSpPr txBox="1"/>
          <p:nvPr/>
        </p:nvSpPr>
        <p:spPr>
          <a:xfrm>
            <a:off x="683282" y="2461201"/>
            <a:ext cx="10476230" cy="4246245"/>
          </a:xfrm>
          <a:prstGeom prst="rect">
            <a:avLst/>
          </a:prstGeom>
          <a:noFill/>
        </p:spPr>
        <p:txBody>
          <a:bodyPr wrap="square" rtlCol="0" anchor="t">
            <a:spAutoFit/>
          </a:bodyPr>
          <a:lstStyle/>
          <a:p>
            <a:pPr indent="0" fontAlgn="auto">
              <a:lnSpc>
                <a:spcPct val="150000"/>
              </a:lnSpc>
            </a:pP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 </a:t>
            </a: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American BOP statistics adopts the method of combining census and sampling survey, </a:t>
            </a:r>
            <a:r>
              <a:rPr lang="en-US" sz="20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mainly obtaining data through enterprise survey</a:t>
            </a: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a:t>
            </a:r>
            <a:endPar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For enterprises with annual turnover of more than USD 500,000, conduct census every five years serving as benchmark;</a:t>
            </a:r>
            <a:endPar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For enterprises with annual turnover of more than USD 1 million, conduct a comprehensive quarterly/annual survey;</a:t>
            </a:r>
            <a:endPar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For enterprises with annual turnover less than USD 1 million, conduct quarterly/annual catalog sampling and questionnaire survey, then finally sort out the collected data and make estimations.</a:t>
            </a:r>
            <a:endPar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1509" y="203516"/>
            <a:ext cx="10852237" cy="441964"/>
          </a:xfrm>
        </p:spPr>
        <p:txBody>
          <a:bodyPr/>
          <a:lstStyle/>
          <a:p>
            <a:pPr algn="l">
              <a:buClrTx/>
              <a:buSzTx/>
              <a:buFontTx/>
            </a:pPr>
            <a:r>
              <a:rPr lang="en-US" sz="2800" dirty="0">
                <a:sym typeface="+mn-ea"/>
              </a:rPr>
              <a:t>III. International Experience of Statistics on Trade in Services</a:t>
            </a:r>
            <a:endParaRPr lang="en-US" sz="2800" dirty="0">
              <a:sym typeface="+mn-ea"/>
            </a:endParaRPr>
          </a:p>
        </p:txBody>
      </p:sp>
      <p:sp>
        <p:nvSpPr>
          <p:cNvPr id="4" name="文本框 3"/>
          <p:cNvSpPr txBox="1"/>
          <p:nvPr/>
        </p:nvSpPr>
        <p:spPr>
          <a:xfrm>
            <a:off x="508635" y="1130322"/>
            <a:ext cx="11344910" cy="398780"/>
          </a:xfrm>
          <a:prstGeom prst="rect">
            <a:avLst/>
          </a:prstGeom>
          <a:noFill/>
          <a:ln w="9525">
            <a:noFill/>
          </a:ln>
        </p:spPr>
        <p:txBody>
          <a:bodyPr wrap="square">
            <a:spAutoFit/>
          </a:bodyPr>
          <a:lstStyle/>
          <a:p>
            <a:pPr indent="0"/>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2. FATS: combination of benchmark census and annual survey.</a:t>
            </a:r>
            <a:endPar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endParaRPr>
          </a:p>
        </p:txBody>
      </p:sp>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6" name="文本框 5"/>
          <p:cNvSpPr txBox="1"/>
          <p:nvPr/>
        </p:nvSpPr>
        <p:spPr>
          <a:xfrm>
            <a:off x="831215" y="1688158"/>
            <a:ext cx="11022330" cy="5169535"/>
          </a:xfrm>
          <a:prstGeom prst="rect">
            <a:avLst/>
          </a:prstGeom>
          <a:noFill/>
          <a:ln w="9525">
            <a:noFill/>
          </a:ln>
        </p:spPr>
        <p:txBody>
          <a:bodyPr wrap="square">
            <a:spAutoFit/>
          </a:bodyPr>
          <a:lstStyle/>
          <a:p>
            <a:pPr marL="457200" indent="-457200" fontAlgn="auto">
              <a:lnSpc>
                <a:spcPct val="150000"/>
              </a:lnSpc>
              <a:buFont typeface="Wingdings" panose="05000000000000000000" pitchFamily="2" charset="2"/>
              <a:buChar char="p"/>
            </a:pPr>
            <a:r>
              <a:rPr lang="en-US" sz="2000" b="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FATS statistics adopts the method of combining benchmark census with annual/quarterly survey.</a:t>
            </a:r>
            <a:endParaRPr lang="en-US" sz="2000" b="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a:p>
            <a:pPr marL="457200" indent="-457200" fontAlgn="auto">
              <a:lnSpc>
                <a:spcPct val="150000"/>
              </a:lnSpc>
              <a:buFont typeface="Wingdings" panose="05000000000000000000" pitchFamily="2" charset="2"/>
              <a:buChar char="p"/>
            </a:pP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Since 1977, the United States began a continuous FATS statistics, the main content is to survey the domestic foreign-invested enterprises and the domestic parent companies of foreign-invested subsidiaries, then aggregate the domestic and foreign service transaction data of the foreign-invested enterprises  in the US and domestic enterprises that make investment overseas which are absolutely controlled by foreign investors (i.e. shareholder contribution or shareholding ratio is more than 50%).</a:t>
            </a:r>
            <a:endPar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a:p>
            <a:pPr marL="457200" indent="-457200" fontAlgn="auto">
              <a:lnSpc>
                <a:spcPct val="150000"/>
              </a:lnSpc>
              <a:buFont typeface="Wingdings" panose="05000000000000000000" pitchFamily="2" charset="2"/>
              <a:buChar char="p"/>
            </a:pP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Benchmark census is conducted </a:t>
            </a:r>
            <a:r>
              <a:rPr lang="en-US" sz="2000" b="1"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every five years</a:t>
            </a:r>
            <a:r>
              <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rPr>
              <a:t>, and annual surveys are conducted in non-benchmark census years.</a:t>
            </a:r>
            <a:endParaRPr lang="en-US" sz="2000" dirty="0">
              <a:ln w="3175">
                <a:noFill/>
                <a:prstDash val="dash"/>
              </a:ln>
              <a:solidFill>
                <a:schemeClr val="tx1"/>
              </a:solidFill>
              <a:uFillTx/>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形状 69"/>
          <p:cNvSpPr/>
          <p:nvPr>
            <p:custDataLst>
              <p:tags r:id="rId1"/>
            </p:custDataLst>
          </p:nvPr>
        </p:nvSpPr>
        <p:spPr>
          <a:xfrm rot="10800000">
            <a:off x="11156950" y="624840"/>
            <a:ext cx="345440" cy="422275"/>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solidFill>
            <a:schemeClr val="bg1">
              <a:lumMod val="95000"/>
            </a:schemeClr>
          </a:solidFill>
          <a:ln>
            <a:noFill/>
          </a:ln>
          <a:effectLst/>
        </p:spPr>
        <p:style>
          <a:lnRef idx="2">
            <a:srgbClr val="2196F3">
              <a:shade val="50000"/>
            </a:srgbClr>
          </a:lnRef>
          <a:fillRef idx="1">
            <a:srgbClr val="2196F3"/>
          </a:fillRef>
          <a:effectRef idx="0">
            <a:srgbClr val="2196F3"/>
          </a:effectRef>
          <a:fontRef idx="minor">
            <a:srgbClr val="FFFFFF"/>
          </a:fontRef>
        </p:style>
        <p:txBody>
          <a:bodyPr wrap="square" rtlCol="0" anchor="ctr">
            <a:noAutofit/>
          </a:bodyPr>
          <a:lstStyle/>
          <a:p>
            <a:pPr algn="ctr"/>
            <a:endParaRPr lang="zh-CN" altLang="en-US"/>
          </a:p>
        </p:txBody>
      </p:sp>
      <p:sp>
        <p:nvSpPr>
          <p:cNvPr id="71" name="任意多边形: 形状 70"/>
          <p:cNvSpPr/>
          <p:nvPr>
            <p:custDataLst>
              <p:tags r:id="rId2"/>
            </p:custDataLst>
          </p:nvPr>
        </p:nvSpPr>
        <p:spPr>
          <a:xfrm rot="10800000">
            <a:off x="10771505" y="624840"/>
            <a:ext cx="345440" cy="422275"/>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solidFill>
            <a:schemeClr val="bg1">
              <a:lumMod val="95000"/>
            </a:schemeClr>
          </a:solidFill>
          <a:ln>
            <a:noFill/>
          </a:ln>
          <a:effectLst/>
        </p:spPr>
        <p:style>
          <a:lnRef idx="2">
            <a:srgbClr val="2196F3">
              <a:shade val="50000"/>
            </a:srgbClr>
          </a:lnRef>
          <a:fillRef idx="1">
            <a:srgbClr val="2196F3"/>
          </a:fillRef>
          <a:effectRef idx="0">
            <a:srgbClr val="2196F3"/>
          </a:effectRef>
          <a:fontRef idx="minor">
            <a:srgbClr val="FFFFFF"/>
          </a:fontRef>
        </p:style>
        <p:txBody>
          <a:bodyPr wrap="square" rtlCol="0" anchor="ctr">
            <a:noAutofit/>
          </a:bodyPr>
          <a:lstStyle/>
          <a:p>
            <a:pPr algn="ctr"/>
            <a:endParaRPr lang="zh-CN" altLang="en-US"/>
          </a:p>
        </p:txBody>
      </p:sp>
      <p:sp>
        <p:nvSpPr>
          <p:cNvPr id="26" name="矩形 25"/>
          <p:cNvSpPr/>
          <p:nvPr>
            <p:custDataLst>
              <p:tags r:id="rId3"/>
            </p:custDataLst>
          </p:nvPr>
        </p:nvSpPr>
        <p:spPr>
          <a:xfrm>
            <a:off x="0" y="624839"/>
            <a:ext cx="957263" cy="868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4"/>
            </p:custDataLst>
          </p:nvPr>
        </p:nvSpPr>
        <p:spPr>
          <a:xfrm>
            <a:off x="987920" y="419247"/>
            <a:ext cx="3845337" cy="645882"/>
          </a:xfrm>
          <a:prstGeom prst="rect">
            <a:avLst/>
          </a:prstGeom>
          <a:noFill/>
        </p:spPr>
        <p:txBody>
          <a:bodyPr wrap="square" rtlCol="0">
            <a:normAutofit/>
          </a:bodyPr>
          <a:lstStyle/>
          <a:p>
            <a:r>
              <a:rPr lang="en-US" sz="3200">
                <a:solidFill>
                  <a:schemeClr val="tx1">
                    <a:lumMod val="85000"/>
                    <a:lumOff val="15000"/>
                  </a:schemeClr>
                </a:solidFill>
                <a:latin typeface="Arial" panose="020B0604020202020204" pitchFamily="34" charset="0"/>
                <a:ea typeface="微软雅黑" panose="020B0503020204020204" pitchFamily="34" charset="-122"/>
              </a:rPr>
              <a:t>Contents</a:t>
            </a:r>
            <a:endParaRPr lang="en-US" sz="320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4" name="组合 3"/>
          <p:cNvGrpSpPr/>
          <p:nvPr/>
        </p:nvGrpSpPr>
        <p:grpSpPr>
          <a:xfrm>
            <a:off x="957262" y="4084632"/>
            <a:ext cx="11961389" cy="986586"/>
            <a:chOff x="957263" y="3473657"/>
            <a:chExt cx="12742096" cy="986586"/>
          </a:xfrm>
        </p:grpSpPr>
        <p:sp>
          <p:nvSpPr>
            <p:cNvPr id="33" name="矩形 32"/>
            <p:cNvSpPr/>
            <p:nvPr>
              <p:custDataLst>
                <p:tags r:id="rId5"/>
              </p:custDataLst>
            </p:nvPr>
          </p:nvSpPr>
          <p:spPr>
            <a:xfrm flipH="1">
              <a:off x="957263" y="3501881"/>
              <a:ext cx="10974851" cy="835615"/>
            </a:xfrm>
            <a:prstGeom prst="rect">
              <a:avLst/>
            </a:prstGeom>
            <a:solidFill>
              <a:schemeClr val="accent3">
                <a:lumMod val="20000"/>
                <a:lumOff val="80000"/>
              </a:schemeClr>
            </a:solidFill>
            <a:ln>
              <a:noFill/>
            </a:ln>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kumimoji="1" lang="zh-CN" altLang="en-US" sz="1600" b="1">
                <a:solidFill>
                  <a:srgbClr val="FFFFFF"/>
                </a:solidFill>
                <a:latin typeface="微软雅黑" panose="020B0503020204020204" pitchFamily="34" charset="-122"/>
              </a:endParaRPr>
            </a:p>
          </p:txBody>
        </p:sp>
        <p:sp>
          <p:nvSpPr>
            <p:cNvPr id="34" name="任意多边形: 形状 33"/>
            <p:cNvSpPr>
              <a:spLocks noChangeAspect="1"/>
            </p:cNvSpPr>
            <p:nvPr>
              <p:custDataLst>
                <p:tags r:id="rId6"/>
              </p:custDataLst>
            </p:nvPr>
          </p:nvSpPr>
          <p:spPr>
            <a:xfrm flipH="1">
              <a:off x="957263" y="3501881"/>
              <a:ext cx="1608772" cy="835615"/>
            </a:xfrm>
            <a:custGeom>
              <a:avLst/>
              <a:gdLst>
                <a:gd name="connsiteX0" fmla="*/ 991964 w 1616685"/>
                <a:gd name="connsiteY0" fmla="*/ 0 h 1199251"/>
                <a:gd name="connsiteX1" fmla="*/ 633636 w 1616685"/>
                <a:gd name="connsiteY1" fmla="*/ 0 h 1199251"/>
                <a:gd name="connsiteX2" fmla="*/ 0 w 1616685"/>
                <a:gd name="connsiteY2" fmla="*/ 1199251 h 1199251"/>
                <a:gd name="connsiteX3" fmla="*/ 948419 w 1616685"/>
                <a:gd name="connsiteY3" fmla="*/ 1199251 h 1199251"/>
                <a:gd name="connsiteX4" fmla="*/ 1616076 w 1616685"/>
                <a:gd name="connsiteY4" fmla="*/ 1199251 h 1199251"/>
                <a:gd name="connsiteX5" fmla="*/ 1616685 w 1616685"/>
                <a:gd name="connsiteY5" fmla="*/ 1199251 h 1199251"/>
                <a:gd name="connsiteX6" fmla="*/ 1616685 w 1616685"/>
                <a:gd name="connsiteY6" fmla="*/ 1182379 h 1199251"/>
                <a:gd name="connsiteX7" fmla="*/ 1616076 w 1616685"/>
                <a:gd name="connsiteY7" fmla="*/ 1181226 h 1199251"/>
                <a:gd name="connsiteX8" fmla="*/ 1616076 w 1616685"/>
                <a:gd name="connsiteY8" fmla="*/ 1029 h 1199251"/>
                <a:gd name="connsiteX9" fmla="*/ 992508 w 1616685"/>
                <a:gd name="connsiteY9" fmla="*/ 1029 h 119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6685" h="1199251">
                  <a:moveTo>
                    <a:pt x="991964" y="0"/>
                  </a:moveTo>
                  <a:lnTo>
                    <a:pt x="633636" y="0"/>
                  </a:lnTo>
                  <a:lnTo>
                    <a:pt x="0" y="1199251"/>
                  </a:lnTo>
                  <a:lnTo>
                    <a:pt x="948419" y="1199251"/>
                  </a:lnTo>
                  <a:lnTo>
                    <a:pt x="1616076" y="1199251"/>
                  </a:lnTo>
                  <a:lnTo>
                    <a:pt x="1616685" y="1199251"/>
                  </a:lnTo>
                  <a:lnTo>
                    <a:pt x="1616685" y="1182379"/>
                  </a:lnTo>
                  <a:lnTo>
                    <a:pt x="1616076" y="1181226"/>
                  </a:lnTo>
                  <a:lnTo>
                    <a:pt x="1616076" y="1029"/>
                  </a:lnTo>
                  <a:lnTo>
                    <a:pt x="992508" y="1029"/>
                  </a:lnTo>
                  <a:close/>
                </a:path>
              </a:pathLst>
            </a:custGeom>
            <a:solidFill>
              <a:schemeClr val="accent3"/>
            </a:solidFill>
            <a:ln>
              <a:noFill/>
            </a:ln>
          </p:spPr>
          <p:style>
            <a:lnRef idx="2">
              <a:srgbClr val="2196F3">
                <a:shade val="50000"/>
              </a:srgbClr>
            </a:lnRef>
            <a:fillRef idx="1">
              <a:srgbClr val="2196F3"/>
            </a:fillRef>
            <a:effectRef idx="0">
              <a:srgbClr val="2196F3"/>
            </a:effectRef>
            <a:fontRef idx="minor">
              <a:srgbClr val="FFFFFF"/>
            </a:fontRef>
          </p:style>
          <p:txBody>
            <a:bodyPr wrap="square" rtlCol="0" anchor="ctr">
              <a:noAutofit/>
            </a:bodyPr>
            <a:lstStyle/>
            <a:p>
              <a:pPr algn="ctr"/>
              <a:endParaRPr kumimoji="1" lang="zh-CN" altLang="en-US" sz="1600" b="1">
                <a:solidFill>
                  <a:srgbClr val="FFFFFF"/>
                </a:solidFill>
                <a:latin typeface="微软雅黑" panose="020B0503020204020204" pitchFamily="34" charset="-122"/>
              </a:endParaRPr>
            </a:p>
          </p:txBody>
        </p:sp>
        <p:sp>
          <p:nvSpPr>
            <p:cNvPr id="38" name="文本框 37"/>
            <p:cNvSpPr txBox="1"/>
            <p:nvPr>
              <p:custDataLst>
                <p:tags r:id="rId7"/>
              </p:custDataLst>
            </p:nvPr>
          </p:nvSpPr>
          <p:spPr>
            <a:xfrm flipH="1">
              <a:off x="2646721" y="3934495"/>
              <a:ext cx="10351466" cy="525748"/>
            </a:xfrm>
            <a:prstGeom prst="rect">
              <a:avLst/>
            </a:prstGeom>
            <a:noFill/>
          </p:spPr>
          <p:txBody>
            <a:bodyPr wrap="square" lIns="90000" tIns="0" rIns="90000" bIns="46800" rtlCol="0">
              <a:normAutofit/>
            </a:bodyPr>
            <a:lstStyle>
              <a:defPPr>
                <a:defRPr lang="zh-CN"/>
              </a:defPPr>
              <a:lvl1pPr fontAlgn="auto">
                <a:lnSpc>
                  <a:spcPct val="130000"/>
                </a:lnSpc>
                <a:defRPr sz="1600" spc="150">
                  <a:uFillTx/>
                </a:defRPr>
              </a:lvl1pPr>
            </a:lstStyle>
            <a:p>
              <a:pPr>
                <a:spcAft>
                  <a:spcPts val="1000"/>
                </a:spcAft>
              </a:pPr>
              <a:r>
                <a:rPr lang="en-US" sz="1000" dirty="0">
                  <a:solidFill>
                    <a:schemeClr val="tx1">
                      <a:lumMod val="75000"/>
                      <a:lumOff val="25000"/>
                    </a:schemeClr>
                  </a:solidFill>
                  <a:latin typeface="Arial" panose="020B0604020202020204" pitchFamily="34" charset="0"/>
                  <a:ea typeface="微软雅黑" panose="020B0503020204020204" pitchFamily="34" charset="-122"/>
                </a:rPr>
                <a:t>China's Institutions and Systems of Statistics on Trade in Services, </a:t>
              </a:r>
              <a:r>
                <a:rPr lang="en-US" sz="1000" dirty="0">
                  <a:solidFill>
                    <a:schemeClr val="tx1"/>
                  </a:solidFill>
                  <a:latin typeface="Arial" panose="020B0604020202020204" pitchFamily="34" charset="0"/>
                  <a:ea typeface="微软雅黑" panose="020B0503020204020204" pitchFamily="34" charset="-122"/>
                </a:rPr>
                <a:t> </a:t>
              </a:r>
              <a:r>
                <a:rPr lang="en-US" sz="1000" dirty="0">
                  <a:solidFill>
                    <a:schemeClr val="tx1"/>
                  </a:solidFill>
                  <a:latin typeface="Arial" panose="020B0604020202020204" pitchFamily="34" charset="0"/>
                  <a:ea typeface="微软雅黑" panose="020B0503020204020204" pitchFamily="34" charset="-122"/>
                  <a:sym typeface="+mn-ea"/>
                </a:rPr>
                <a:t>Trade in Services </a:t>
              </a:r>
              <a:r>
                <a:rPr lang="en-US" sz="1000" dirty="0">
                  <a:solidFill>
                    <a:schemeClr val="tx1"/>
                  </a:solidFill>
                  <a:latin typeface="Arial" panose="020B0604020202020204" pitchFamily="34" charset="0"/>
                  <a:ea typeface="微软雅黑" panose="020B0503020204020204" pitchFamily="34" charset="-122"/>
                </a:rPr>
                <a:t>Statistical Monitoring and Management </a:t>
              </a:r>
              <a:r>
                <a:rPr lang="en-US" sz="1000" dirty="0">
                  <a:solidFill>
                    <a:schemeClr val="tx1"/>
                  </a:solidFill>
                  <a:latin typeface="Arial" panose="020B0604020202020204" pitchFamily="34" charset="0"/>
                  <a:ea typeface="微软雅黑" panose="020B0503020204020204" pitchFamily="34" charset="-122"/>
                  <a:sym typeface="+mn-ea"/>
                </a:rPr>
                <a:t>Information System</a:t>
              </a:r>
              <a:r>
                <a:rPr lang="en-US" sz="1000" dirty="0">
                  <a:solidFill>
                    <a:schemeClr val="tx1"/>
                  </a:solidFill>
                  <a:latin typeface="Arial" panose="020B0604020202020204" pitchFamily="34" charset="0"/>
                  <a:ea typeface="微软雅黑" panose="020B0503020204020204" pitchFamily="34" charset="-122"/>
                </a:rPr>
                <a:t>, Exploration of Statistics on Trade in Services from Relevant Departments an</a:t>
              </a:r>
              <a:r>
                <a:rPr lang="en-US" sz="1000" dirty="0">
                  <a:solidFill>
                    <a:schemeClr val="tx1">
                      <a:lumMod val="75000"/>
                      <a:lumOff val="25000"/>
                    </a:schemeClr>
                  </a:solidFill>
                  <a:latin typeface="Arial" panose="020B0604020202020204" pitchFamily="34" charset="0"/>
                  <a:ea typeface="微软雅黑" panose="020B0503020204020204" pitchFamily="34" charset="-122"/>
                </a:rPr>
                <a:t>d Local Governments</a:t>
              </a:r>
              <a:endParaRPr lang="en-US" sz="10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1" name="文本框 40"/>
            <p:cNvSpPr txBox="1"/>
            <p:nvPr>
              <p:custDataLst>
                <p:tags r:id="rId8"/>
              </p:custDataLst>
            </p:nvPr>
          </p:nvSpPr>
          <p:spPr>
            <a:xfrm flipH="1">
              <a:off x="2579076" y="3473657"/>
              <a:ext cx="11120283" cy="432614"/>
            </a:xfrm>
            <a:prstGeom prst="rect">
              <a:avLst/>
            </a:prstGeom>
            <a:noFill/>
          </p:spPr>
          <p:txBody>
            <a:bodyPr wrap="square" lIns="90000" tIns="46800" rIns="90000" bIns="0" rtlCol="0" anchor="b" anchorCtr="0">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en-US" sz="1600" b="1" dirty="0">
                  <a:solidFill>
                    <a:schemeClr val="tx1">
                      <a:lumMod val="85000"/>
                      <a:lumOff val="15000"/>
                    </a:schemeClr>
                  </a:solidFill>
                  <a:latin typeface="Arial" panose="020B0604020202020204" pitchFamily="34" charset="0"/>
                </a:rPr>
                <a:t>Part 3 </a:t>
              </a:r>
              <a:r>
                <a:rPr lang="en-US" altLang="zh-CN" sz="1600" b="1" dirty="0">
                  <a:solidFill>
                    <a:schemeClr val="tx1">
                      <a:lumMod val="85000"/>
                      <a:lumOff val="15000"/>
                    </a:schemeClr>
                  </a:solidFill>
                  <a:latin typeface="Arial" panose="020B0604020202020204" pitchFamily="34" charset="0"/>
                </a:rPr>
                <a:t>China's Framework and Practice of Statistics on Trade in Services</a:t>
              </a:r>
              <a:endParaRPr lang="en-US" sz="1600" b="1" dirty="0">
                <a:solidFill>
                  <a:schemeClr val="tx1">
                    <a:lumMod val="85000"/>
                    <a:lumOff val="15000"/>
                  </a:schemeClr>
                </a:solidFill>
                <a:latin typeface="Arial" panose="020B0604020202020204" pitchFamily="34" charset="0"/>
              </a:endParaRPr>
            </a:p>
          </p:txBody>
        </p:sp>
      </p:grpSp>
      <p:grpSp>
        <p:nvGrpSpPr>
          <p:cNvPr id="5" name="组合 4"/>
          <p:cNvGrpSpPr/>
          <p:nvPr/>
        </p:nvGrpSpPr>
        <p:grpSpPr>
          <a:xfrm>
            <a:off x="957261" y="2819808"/>
            <a:ext cx="10974851" cy="835615"/>
            <a:chOff x="957263" y="2514321"/>
            <a:chExt cx="10974851" cy="835615"/>
          </a:xfrm>
        </p:grpSpPr>
        <p:sp>
          <p:nvSpPr>
            <p:cNvPr id="43" name="矩形 42"/>
            <p:cNvSpPr/>
            <p:nvPr>
              <p:custDataLst>
                <p:tags r:id="rId9"/>
              </p:custDataLst>
            </p:nvPr>
          </p:nvSpPr>
          <p:spPr>
            <a:xfrm flipH="1">
              <a:off x="957263" y="2514321"/>
              <a:ext cx="10974851" cy="835615"/>
            </a:xfrm>
            <a:prstGeom prst="rect">
              <a:avLst/>
            </a:prstGeom>
            <a:solidFill>
              <a:schemeClr val="accent2">
                <a:lumMod val="20000"/>
                <a:lumOff val="80000"/>
              </a:schemeClr>
            </a:solidFill>
            <a:ln>
              <a:noFill/>
            </a:ln>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kumimoji="1" lang="zh-CN" altLang="en-US" sz="1600" b="1">
                <a:solidFill>
                  <a:srgbClr val="FFFFFF"/>
                </a:solidFill>
                <a:latin typeface="微软雅黑" panose="020B0503020204020204" pitchFamily="34" charset="-122"/>
              </a:endParaRPr>
            </a:p>
          </p:txBody>
        </p:sp>
        <p:sp>
          <p:nvSpPr>
            <p:cNvPr id="44" name="任意多边形: 形状 43"/>
            <p:cNvSpPr>
              <a:spLocks noChangeAspect="1"/>
            </p:cNvSpPr>
            <p:nvPr>
              <p:custDataLst>
                <p:tags r:id="rId10"/>
              </p:custDataLst>
            </p:nvPr>
          </p:nvSpPr>
          <p:spPr>
            <a:xfrm flipH="1">
              <a:off x="957263" y="2514321"/>
              <a:ext cx="1608772" cy="835615"/>
            </a:xfrm>
            <a:custGeom>
              <a:avLst/>
              <a:gdLst>
                <a:gd name="connsiteX0" fmla="*/ 991964 w 1616685"/>
                <a:gd name="connsiteY0" fmla="*/ 0 h 1199251"/>
                <a:gd name="connsiteX1" fmla="*/ 633636 w 1616685"/>
                <a:gd name="connsiteY1" fmla="*/ 0 h 1199251"/>
                <a:gd name="connsiteX2" fmla="*/ 0 w 1616685"/>
                <a:gd name="connsiteY2" fmla="*/ 1199251 h 1199251"/>
                <a:gd name="connsiteX3" fmla="*/ 948419 w 1616685"/>
                <a:gd name="connsiteY3" fmla="*/ 1199251 h 1199251"/>
                <a:gd name="connsiteX4" fmla="*/ 1616076 w 1616685"/>
                <a:gd name="connsiteY4" fmla="*/ 1199251 h 1199251"/>
                <a:gd name="connsiteX5" fmla="*/ 1616685 w 1616685"/>
                <a:gd name="connsiteY5" fmla="*/ 1199251 h 1199251"/>
                <a:gd name="connsiteX6" fmla="*/ 1616685 w 1616685"/>
                <a:gd name="connsiteY6" fmla="*/ 1182379 h 1199251"/>
                <a:gd name="connsiteX7" fmla="*/ 1616076 w 1616685"/>
                <a:gd name="connsiteY7" fmla="*/ 1181226 h 1199251"/>
                <a:gd name="connsiteX8" fmla="*/ 1616076 w 1616685"/>
                <a:gd name="connsiteY8" fmla="*/ 1029 h 1199251"/>
                <a:gd name="connsiteX9" fmla="*/ 992508 w 1616685"/>
                <a:gd name="connsiteY9" fmla="*/ 1029 h 119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6685" h="1199251">
                  <a:moveTo>
                    <a:pt x="991964" y="0"/>
                  </a:moveTo>
                  <a:lnTo>
                    <a:pt x="633636" y="0"/>
                  </a:lnTo>
                  <a:lnTo>
                    <a:pt x="0" y="1199251"/>
                  </a:lnTo>
                  <a:lnTo>
                    <a:pt x="948419" y="1199251"/>
                  </a:lnTo>
                  <a:lnTo>
                    <a:pt x="1616076" y="1199251"/>
                  </a:lnTo>
                  <a:lnTo>
                    <a:pt x="1616685" y="1199251"/>
                  </a:lnTo>
                  <a:lnTo>
                    <a:pt x="1616685" y="1182379"/>
                  </a:lnTo>
                  <a:lnTo>
                    <a:pt x="1616076" y="1181226"/>
                  </a:lnTo>
                  <a:lnTo>
                    <a:pt x="1616076" y="1029"/>
                  </a:lnTo>
                  <a:lnTo>
                    <a:pt x="992508" y="1029"/>
                  </a:lnTo>
                  <a:close/>
                </a:path>
              </a:pathLst>
            </a:custGeom>
            <a:solidFill>
              <a:schemeClr val="accent2"/>
            </a:solidFill>
            <a:ln>
              <a:noFill/>
            </a:ln>
          </p:spPr>
          <p:style>
            <a:lnRef idx="2">
              <a:srgbClr val="2196F3">
                <a:shade val="50000"/>
              </a:srgbClr>
            </a:lnRef>
            <a:fillRef idx="1">
              <a:srgbClr val="2196F3"/>
            </a:fillRef>
            <a:effectRef idx="0">
              <a:srgbClr val="2196F3"/>
            </a:effectRef>
            <a:fontRef idx="minor">
              <a:srgbClr val="FFFFFF"/>
            </a:fontRef>
          </p:style>
          <p:txBody>
            <a:bodyPr wrap="square" rtlCol="0" anchor="ctr">
              <a:noAutofit/>
            </a:bodyPr>
            <a:lstStyle/>
            <a:p>
              <a:pPr algn="ctr"/>
              <a:endParaRPr kumimoji="1" lang="zh-CN" altLang="en-US" sz="1600" b="1">
                <a:solidFill>
                  <a:srgbClr val="FFFFFF"/>
                </a:solidFill>
                <a:latin typeface="微软雅黑" panose="020B0503020204020204" pitchFamily="34" charset="-122"/>
              </a:endParaRPr>
            </a:p>
          </p:txBody>
        </p:sp>
        <p:sp>
          <p:nvSpPr>
            <p:cNvPr id="50" name="文本框 49"/>
            <p:cNvSpPr txBox="1"/>
            <p:nvPr>
              <p:custDataLst>
                <p:tags r:id="rId11"/>
              </p:custDataLst>
            </p:nvPr>
          </p:nvSpPr>
          <p:spPr>
            <a:xfrm flipH="1">
              <a:off x="2543209" y="2945119"/>
              <a:ext cx="8308324" cy="363109"/>
            </a:xfrm>
            <a:prstGeom prst="rect">
              <a:avLst/>
            </a:prstGeom>
            <a:noFill/>
          </p:spPr>
          <p:txBody>
            <a:bodyPr wrap="square" lIns="90000" tIns="0" rIns="90000" bIns="46800" rtlCol="0">
              <a:normAutofit fontScale="97500" lnSpcReduction="10000"/>
            </a:bodyPr>
            <a:lstStyle>
              <a:defPPr>
                <a:defRPr lang="zh-CN"/>
              </a:defPPr>
              <a:lvl1pPr fontAlgn="auto">
                <a:lnSpc>
                  <a:spcPct val="130000"/>
                </a:lnSpc>
                <a:defRPr sz="1600" spc="150">
                  <a:uFillTx/>
                </a:defRPr>
              </a:lvl1pPr>
            </a:lstStyle>
            <a:p>
              <a:pPr>
                <a:spcAft>
                  <a:spcPts val="1000"/>
                </a:spcAft>
              </a:pPr>
              <a:r>
                <a:rPr lang="en-US" sz="900" dirty="0">
                  <a:solidFill>
                    <a:schemeClr val="tx1">
                      <a:lumMod val="75000"/>
                      <a:lumOff val="25000"/>
                    </a:schemeClr>
                  </a:solidFill>
                  <a:latin typeface="Arial" panose="020B0604020202020204" pitchFamily="34" charset="0"/>
                  <a:ea typeface="微软雅黑" panose="020B0503020204020204" pitchFamily="34" charset="-122"/>
                </a:rPr>
                <a:t>Brief Introduction to Manual on Statistics of International Trade in Services, Statistical Standard of International Trade in Services, International Experience of Statistics on Trade in Services</a:t>
              </a:r>
              <a:endParaRPr lang="en-US" sz="9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51" name="文本框 50"/>
            <p:cNvSpPr txBox="1"/>
            <p:nvPr>
              <p:custDataLst>
                <p:tags r:id="rId12"/>
              </p:custDataLst>
            </p:nvPr>
          </p:nvSpPr>
          <p:spPr>
            <a:xfrm flipH="1">
              <a:off x="2479709" y="2601533"/>
              <a:ext cx="9322299" cy="296889"/>
            </a:xfrm>
            <a:prstGeom prst="rect">
              <a:avLst/>
            </a:prstGeom>
            <a:noFill/>
          </p:spPr>
          <p:txBody>
            <a:bodyPr wrap="square" lIns="90000" tIns="46800" rIns="90000" bIns="0" rtlCol="0" anchor="b" anchorCtr="0">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en-US" sz="1600" b="1" dirty="0">
                  <a:solidFill>
                    <a:schemeClr val="tx1">
                      <a:lumMod val="85000"/>
                      <a:lumOff val="15000"/>
                    </a:schemeClr>
                  </a:solidFill>
                  <a:uFillTx/>
                  <a:latin typeface="Arial" panose="020B0604020202020204" pitchFamily="34" charset="0"/>
                </a:rPr>
                <a:t>Part 2   Statistics on Trade in Services and Experience Reference</a:t>
              </a:r>
              <a:endParaRPr lang="en-US" sz="1600" b="1" dirty="0">
                <a:solidFill>
                  <a:schemeClr val="tx1">
                    <a:lumMod val="85000"/>
                    <a:lumOff val="15000"/>
                  </a:schemeClr>
                </a:solidFill>
                <a:uFillTx/>
                <a:latin typeface="Arial" panose="020B0604020202020204" pitchFamily="34" charset="0"/>
              </a:endParaRPr>
            </a:p>
          </p:txBody>
        </p:sp>
      </p:grpSp>
      <p:grpSp>
        <p:nvGrpSpPr>
          <p:cNvPr id="3" name="组合 2"/>
          <p:cNvGrpSpPr/>
          <p:nvPr/>
        </p:nvGrpSpPr>
        <p:grpSpPr>
          <a:xfrm>
            <a:off x="957261" y="5312770"/>
            <a:ext cx="12081087" cy="928749"/>
            <a:chOff x="957263" y="4676976"/>
            <a:chExt cx="12081087" cy="928749"/>
          </a:xfrm>
        </p:grpSpPr>
        <p:sp>
          <p:nvSpPr>
            <p:cNvPr id="37" name="矩形 36"/>
            <p:cNvSpPr/>
            <p:nvPr>
              <p:custDataLst>
                <p:tags r:id="rId13"/>
              </p:custDataLst>
            </p:nvPr>
          </p:nvSpPr>
          <p:spPr>
            <a:xfrm flipH="1">
              <a:off x="957263" y="4770110"/>
              <a:ext cx="10974851" cy="835615"/>
            </a:xfrm>
            <a:prstGeom prst="rect">
              <a:avLst/>
            </a:prstGeom>
            <a:solidFill>
              <a:schemeClr val="accent3">
                <a:lumMod val="20000"/>
                <a:lumOff val="80000"/>
              </a:schemeClr>
            </a:solidFill>
            <a:ln>
              <a:noFill/>
            </a:ln>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kumimoji="1" lang="zh-CN" altLang="en-US" sz="1600" b="1">
                <a:solidFill>
                  <a:srgbClr val="FFFFFF"/>
                </a:solidFill>
                <a:latin typeface="微软雅黑" panose="020B0503020204020204" pitchFamily="34" charset="-122"/>
              </a:endParaRPr>
            </a:p>
          </p:txBody>
        </p:sp>
        <p:sp>
          <p:nvSpPr>
            <p:cNvPr id="39" name="任意多边形: 形状 38"/>
            <p:cNvSpPr>
              <a:spLocks noChangeAspect="1"/>
            </p:cNvSpPr>
            <p:nvPr>
              <p:custDataLst>
                <p:tags r:id="rId14"/>
              </p:custDataLst>
            </p:nvPr>
          </p:nvSpPr>
          <p:spPr>
            <a:xfrm flipH="1">
              <a:off x="957263" y="4770110"/>
              <a:ext cx="1608772" cy="835615"/>
            </a:xfrm>
            <a:custGeom>
              <a:avLst/>
              <a:gdLst>
                <a:gd name="connsiteX0" fmla="*/ 991964 w 1616685"/>
                <a:gd name="connsiteY0" fmla="*/ 0 h 1199251"/>
                <a:gd name="connsiteX1" fmla="*/ 633636 w 1616685"/>
                <a:gd name="connsiteY1" fmla="*/ 0 h 1199251"/>
                <a:gd name="connsiteX2" fmla="*/ 0 w 1616685"/>
                <a:gd name="connsiteY2" fmla="*/ 1199251 h 1199251"/>
                <a:gd name="connsiteX3" fmla="*/ 948419 w 1616685"/>
                <a:gd name="connsiteY3" fmla="*/ 1199251 h 1199251"/>
                <a:gd name="connsiteX4" fmla="*/ 1616076 w 1616685"/>
                <a:gd name="connsiteY4" fmla="*/ 1199251 h 1199251"/>
                <a:gd name="connsiteX5" fmla="*/ 1616685 w 1616685"/>
                <a:gd name="connsiteY5" fmla="*/ 1199251 h 1199251"/>
                <a:gd name="connsiteX6" fmla="*/ 1616685 w 1616685"/>
                <a:gd name="connsiteY6" fmla="*/ 1182379 h 1199251"/>
                <a:gd name="connsiteX7" fmla="*/ 1616076 w 1616685"/>
                <a:gd name="connsiteY7" fmla="*/ 1181226 h 1199251"/>
                <a:gd name="connsiteX8" fmla="*/ 1616076 w 1616685"/>
                <a:gd name="connsiteY8" fmla="*/ 1029 h 1199251"/>
                <a:gd name="connsiteX9" fmla="*/ 992508 w 1616685"/>
                <a:gd name="connsiteY9" fmla="*/ 1029 h 119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6685" h="1199251">
                  <a:moveTo>
                    <a:pt x="991964" y="0"/>
                  </a:moveTo>
                  <a:lnTo>
                    <a:pt x="633636" y="0"/>
                  </a:lnTo>
                  <a:lnTo>
                    <a:pt x="0" y="1199251"/>
                  </a:lnTo>
                  <a:lnTo>
                    <a:pt x="948419" y="1199251"/>
                  </a:lnTo>
                  <a:lnTo>
                    <a:pt x="1616076" y="1199251"/>
                  </a:lnTo>
                  <a:lnTo>
                    <a:pt x="1616685" y="1199251"/>
                  </a:lnTo>
                  <a:lnTo>
                    <a:pt x="1616685" y="1182379"/>
                  </a:lnTo>
                  <a:lnTo>
                    <a:pt x="1616076" y="1181226"/>
                  </a:lnTo>
                  <a:lnTo>
                    <a:pt x="1616076" y="1029"/>
                  </a:lnTo>
                  <a:lnTo>
                    <a:pt x="992508" y="1029"/>
                  </a:lnTo>
                  <a:close/>
                </a:path>
              </a:pathLst>
            </a:custGeom>
            <a:solidFill>
              <a:schemeClr val="accent3"/>
            </a:solidFill>
            <a:ln>
              <a:noFill/>
            </a:ln>
          </p:spPr>
          <p:style>
            <a:lnRef idx="2">
              <a:srgbClr val="2196F3">
                <a:shade val="50000"/>
              </a:srgbClr>
            </a:lnRef>
            <a:fillRef idx="1">
              <a:srgbClr val="2196F3"/>
            </a:fillRef>
            <a:effectRef idx="0">
              <a:srgbClr val="2196F3"/>
            </a:effectRef>
            <a:fontRef idx="minor">
              <a:srgbClr val="FFFFFF"/>
            </a:fontRef>
          </p:style>
          <p:txBody>
            <a:bodyPr wrap="square" rtlCol="0" anchor="ctr">
              <a:noAutofit/>
            </a:bodyPr>
            <a:lstStyle/>
            <a:p>
              <a:pPr algn="ctr"/>
              <a:endParaRPr kumimoji="1" lang="zh-CN" altLang="en-US" sz="1600" b="1">
                <a:solidFill>
                  <a:srgbClr val="FFFFFF"/>
                </a:solidFill>
                <a:latin typeface="微软雅黑" panose="020B0503020204020204" pitchFamily="34" charset="-122"/>
              </a:endParaRPr>
            </a:p>
          </p:txBody>
        </p:sp>
        <p:sp>
          <p:nvSpPr>
            <p:cNvPr id="40" name="文本框 39"/>
            <p:cNvSpPr txBox="1"/>
            <p:nvPr>
              <p:custDataLst>
                <p:tags r:id="rId15"/>
              </p:custDataLst>
            </p:nvPr>
          </p:nvSpPr>
          <p:spPr>
            <a:xfrm flipH="1">
              <a:off x="2543209" y="5307900"/>
              <a:ext cx="8308324" cy="247244"/>
            </a:xfrm>
            <a:prstGeom prst="rect">
              <a:avLst/>
            </a:prstGeom>
            <a:noFill/>
          </p:spPr>
          <p:txBody>
            <a:bodyPr wrap="square" lIns="90000" tIns="0" rIns="90000" bIns="46800" rtlCol="0">
              <a:noAutofit/>
            </a:bodyPr>
            <a:lstStyle>
              <a:defPPr>
                <a:defRPr lang="zh-CN"/>
              </a:defPPr>
              <a:lvl1pPr fontAlgn="auto">
                <a:lnSpc>
                  <a:spcPct val="130000"/>
                </a:lnSpc>
                <a:defRPr sz="1600" spc="150">
                  <a:uFillTx/>
                </a:defRPr>
              </a:lvl1pPr>
            </a:lstStyle>
            <a:p>
              <a:pPr>
                <a:spcAft>
                  <a:spcPts val="1000"/>
                </a:spcAft>
              </a:pPr>
              <a:r>
                <a:rPr lang="en-US" sz="900" dirty="0">
                  <a:solidFill>
                    <a:schemeClr val="tx1">
                      <a:lumMod val="75000"/>
                      <a:lumOff val="25000"/>
                    </a:schemeClr>
                  </a:solidFill>
                  <a:latin typeface="Arial" panose="020B0604020202020204" pitchFamily="34" charset="0"/>
                  <a:ea typeface="微软雅黑" panose="020B0503020204020204" pitchFamily="34" charset="-122"/>
                </a:rPr>
                <a:t>Comprehensive Evaluation Research Background, Evaluation</a:t>
              </a:r>
              <a:r>
                <a:rPr lang="en-US" sz="900" dirty="0">
                  <a:solidFill>
                    <a:srgbClr val="FF0000"/>
                  </a:solidFill>
                  <a:latin typeface="Arial" panose="020B0604020202020204" pitchFamily="34" charset="0"/>
                  <a:ea typeface="微软雅黑" panose="020B0503020204020204" pitchFamily="34" charset="-122"/>
                </a:rPr>
                <a:t> </a:t>
              </a:r>
              <a:r>
                <a:rPr lang="en-US" sz="900" dirty="0">
                  <a:solidFill>
                    <a:schemeClr val="tx1"/>
                  </a:solidFill>
                  <a:latin typeface="Arial" panose="020B0604020202020204" pitchFamily="34" charset="0"/>
                  <a:ea typeface="微软雅黑" panose="020B0503020204020204" pitchFamily="34" charset="-122"/>
                </a:rPr>
                <a:t>Index S</a:t>
              </a:r>
              <a:r>
                <a:rPr lang="en-US" sz="900" dirty="0">
                  <a:solidFill>
                    <a:schemeClr val="tx1">
                      <a:lumMod val="75000"/>
                      <a:lumOff val="25000"/>
                    </a:schemeClr>
                  </a:solidFill>
                  <a:latin typeface="Arial" panose="020B0604020202020204" pitchFamily="34" charset="0"/>
                  <a:ea typeface="微软雅黑" panose="020B0503020204020204" pitchFamily="34" charset="-122"/>
                </a:rPr>
                <a:t>ystem</a:t>
              </a:r>
              <a:endParaRPr lang="en-US" sz="9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2" name="文本框 41"/>
            <p:cNvSpPr txBox="1"/>
            <p:nvPr>
              <p:custDataLst>
                <p:tags r:id="rId16"/>
              </p:custDataLst>
            </p:nvPr>
          </p:nvSpPr>
          <p:spPr>
            <a:xfrm flipH="1">
              <a:off x="2479709" y="4676976"/>
              <a:ext cx="10558641" cy="525748"/>
            </a:xfrm>
            <a:prstGeom prst="rect">
              <a:avLst/>
            </a:prstGeom>
            <a:noFill/>
          </p:spPr>
          <p:txBody>
            <a:bodyPr wrap="square" lIns="90000" tIns="46800" rIns="90000" bIns="0" rtlCol="0" anchor="b" anchorCtr="0">
              <a:normAutofit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en-US" sz="1600" b="1" dirty="0">
                  <a:solidFill>
                    <a:schemeClr val="tx1">
                      <a:lumMod val="85000"/>
                      <a:lumOff val="15000"/>
                    </a:schemeClr>
                  </a:solidFill>
                  <a:latin typeface="Arial" panose="020B0604020202020204" pitchFamily="34" charset="0"/>
                </a:rPr>
                <a:t>Part 4  Research on Comprehensive Evaluation of the Development Level of Trade in Services</a:t>
              </a:r>
              <a:endParaRPr lang="en-US" sz="1600" b="1" dirty="0">
                <a:solidFill>
                  <a:schemeClr val="tx1">
                    <a:lumMod val="85000"/>
                    <a:lumOff val="15000"/>
                  </a:schemeClr>
                </a:solidFill>
                <a:latin typeface="Arial" panose="020B0604020202020204" pitchFamily="34" charset="0"/>
              </a:endParaRPr>
            </a:p>
          </p:txBody>
        </p:sp>
      </p:grpSp>
      <p:grpSp>
        <p:nvGrpSpPr>
          <p:cNvPr id="6" name="组合 5"/>
          <p:cNvGrpSpPr/>
          <p:nvPr/>
        </p:nvGrpSpPr>
        <p:grpSpPr>
          <a:xfrm>
            <a:off x="957261" y="1526760"/>
            <a:ext cx="10974851" cy="835615"/>
            <a:chOff x="957263" y="1526760"/>
            <a:chExt cx="10974851" cy="835615"/>
          </a:xfrm>
        </p:grpSpPr>
        <p:sp>
          <p:nvSpPr>
            <p:cNvPr id="53" name="矩形 52"/>
            <p:cNvSpPr/>
            <p:nvPr>
              <p:custDataLst>
                <p:tags r:id="rId17"/>
              </p:custDataLst>
            </p:nvPr>
          </p:nvSpPr>
          <p:spPr>
            <a:xfrm flipH="1">
              <a:off x="957263" y="1526760"/>
              <a:ext cx="10974851" cy="835615"/>
            </a:xfrm>
            <a:prstGeom prst="rect">
              <a:avLst/>
            </a:prstGeom>
            <a:solidFill>
              <a:schemeClr val="accent1">
                <a:lumMod val="20000"/>
                <a:lumOff val="80000"/>
              </a:schemeClr>
            </a:solidFill>
            <a:ln>
              <a:noFill/>
            </a:ln>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algn="ctr"/>
              <a:endParaRPr kumimoji="1" lang="zh-CN" altLang="en-US" sz="1600" b="1">
                <a:solidFill>
                  <a:srgbClr val="FFFFFF"/>
                </a:solidFill>
                <a:latin typeface="微软雅黑" panose="020B0503020204020204" pitchFamily="34" charset="-122"/>
              </a:endParaRPr>
            </a:p>
          </p:txBody>
        </p:sp>
        <p:sp>
          <p:nvSpPr>
            <p:cNvPr id="54" name="任意多边形: 形状 53"/>
            <p:cNvSpPr/>
            <p:nvPr>
              <p:custDataLst>
                <p:tags r:id="rId18"/>
              </p:custDataLst>
            </p:nvPr>
          </p:nvSpPr>
          <p:spPr>
            <a:xfrm flipH="1">
              <a:off x="957263" y="1526760"/>
              <a:ext cx="1608772" cy="835615"/>
            </a:xfrm>
            <a:custGeom>
              <a:avLst/>
              <a:gdLst>
                <a:gd name="connsiteX0" fmla="*/ 991964 w 1616685"/>
                <a:gd name="connsiteY0" fmla="*/ 0 h 1199251"/>
                <a:gd name="connsiteX1" fmla="*/ 633636 w 1616685"/>
                <a:gd name="connsiteY1" fmla="*/ 0 h 1199251"/>
                <a:gd name="connsiteX2" fmla="*/ 0 w 1616685"/>
                <a:gd name="connsiteY2" fmla="*/ 1199251 h 1199251"/>
                <a:gd name="connsiteX3" fmla="*/ 948419 w 1616685"/>
                <a:gd name="connsiteY3" fmla="*/ 1199251 h 1199251"/>
                <a:gd name="connsiteX4" fmla="*/ 1616076 w 1616685"/>
                <a:gd name="connsiteY4" fmla="*/ 1199251 h 1199251"/>
                <a:gd name="connsiteX5" fmla="*/ 1616685 w 1616685"/>
                <a:gd name="connsiteY5" fmla="*/ 1199251 h 1199251"/>
                <a:gd name="connsiteX6" fmla="*/ 1616685 w 1616685"/>
                <a:gd name="connsiteY6" fmla="*/ 1182379 h 1199251"/>
                <a:gd name="connsiteX7" fmla="*/ 1616076 w 1616685"/>
                <a:gd name="connsiteY7" fmla="*/ 1181226 h 1199251"/>
                <a:gd name="connsiteX8" fmla="*/ 1616076 w 1616685"/>
                <a:gd name="connsiteY8" fmla="*/ 1029 h 1199251"/>
                <a:gd name="connsiteX9" fmla="*/ 992508 w 1616685"/>
                <a:gd name="connsiteY9" fmla="*/ 1029 h 119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6685" h="1199251">
                  <a:moveTo>
                    <a:pt x="991964" y="0"/>
                  </a:moveTo>
                  <a:lnTo>
                    <a:pt x="633636" y="0"/>
                  </a:lnTo>
                  <a:lnTo>
                    <a:pt x="0" y="1199251"/>
                  </a:lnTo>
                  <a:lnTo>
                    <a:pt x="948419" y="1199251"/>
                  </a:lnTo>
                  <a:lnTo>
                    <a:pt x="1616076" y="1199251"/>
                  </a:lnTo>
                  <a:lnTo>
                    <a:pt x="1616685" y="1199251"/>
                  </a:lnTo>
                  <a:lnTo>
                    <a:pt x="1616685" y="1182379"/>
                  </a:lnTo>
                  <a:lnTo>
                    <a:pt x="1616076" y="1181226"/>
                  </a:lnTo>
                  <a:lnTo>
                    <a:pt x="1616076" y="1029"/>
                  </a:lnTo>
                  <a:lnTo>
                    <a:pt x="992508" y="1029"/>
                  </a:lnTo>
                  <a:close/>
                </a:path>
              </a:pathLst>
            </a:custGeom>
            <a:solidFill>
              <a:schemeClr val="accent1"/>
            </a:solidFill>
            <a:ln>
              <a:noFill/>
            </a:ln>
          </p:spPr>
          <p:style>
            <a:lnRef idx="2">
              <a:srgbClr val="2196F3">
                <a:shade val="50000"/>
              </a:srgbClr>
            </a:lnRef>
            <a:fillRef idx="1">
              <a:srgbClr val="2196F3"/>
            </a:fillRef>
            <a:effectRef idx="0">
              <a:srgbClr val="2196F3"/>
            </a:effectRef>
            <a:fontRef idx="minor">
              <a:srgbClr val="FFFFFF"/>
            </a:fontRef>
          </p:style>
          <p:txBody>
            <a:bodyPr wrap="square" rtlCol="0" anchor="ctr">
              <a:noAutofit/>
            </a:bodyPr>
            <a:lstStyle/>
            <a:p>
              <a:pPr algn="ctr"/>
              <a:endParaRPr kumimoji="1" lang="zh-CN" altLang="en-US" sz="1600" b="1" dirty="0">
                <a:solidFill>
                  <a:srgbClr val="FFFFFF"/>
                </a:solidFill>
                <a:latin typeface="微软雅黑" panose="020B0503020204020204" pitchFamily="34" charset="-122"/>
              </a:endParaRPr>
            </a:p>
          </p:txBody>
        </p:sp>
        <p:sp>
          <p:nvSpPr>
            <p:cNvPr id="46" name="文本框 45"/>
            <p:cNvSpPr txBox="1"/>
            <p:nvPr>
              <p:custDataLst>
                <p:tags r:id="rId19"/>
              </p:custDataLst>
            </p:nvPr>
          </p:nvSpPr>
          <p:spPr>
            <a:xfrm flipH="1">
              <a:off x="2543209" y="1953793"/>
              <a:ext cx="8308324" cy="247244"/>
            </a:xfrm>
            <a:prstGeom prst="rect">
              <a:avLst/>
            </a:prstGeom>
            <a:noFill/>
          </p:spPr>
          <p:txBody>
            <a:bodyPr wrap="square" lIns="90000" tIns="0" rIns="90000" bIns="46800" rtlCol="0">
              <a:normAutofit fontScale="97500"/>
            </a:bodyPr>
            <a:lstStyle>
              <a:defPPr>
                <a:defRPr lang="zh-CN"/>
              </a:defPPr>
              <a:lvl1pPr fontAlgn="auto">
                <a:lnSpc>
                  <a:spcPct val="130000"/>
                </a:lnSpc>
                <a:defRPr sz="1600" spc="150">
                  <a:uFillTx/>
                </a:defRPr>
              </a:lvl1pPr>
            </a:lstStyle>
            <a:p>
              <a:pPr>
                <a:spcAft>
                  <a:spcPts val="1000"/>
                </a:spcAft>
              </a:pPr>
              <a:r>
                <a:rPr lang="en-US" sz="900" dirty="0">
                  <a:solidFill>
                    <a:schemeClr val="tx1">
                      <a:lumMod val="75000"/>
                      <a:lumOff val="25000"/>
                    </a:schemeClr>
                  </a:solidFill>
                  <a:latin typeface="Arial" panose="020B0604020202020204" pitchFamily="34" charset="0"/>
                  <a:ea typeface="微软雅黑" panose="020B0503020204020204" pitchFamily="34" charset="-122"/>
                </a:rPr>
                <a:t>Achievements of the 13th Five-Year Plan, Major Contributions, Existing Problems</a:t>
              </a:r>
              <a:endParaRPr lang="en-US" sz="9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7" name="文本框 46"/>
            <p:cNvSpPr txBox="1"/>
            <p:nvPr>
              <p:custDataLst>
                <p:tags r:id="rId20"/>
              </p:custDataLst>
            </p:nvPr>
          </p:nvSpPr>
          <p:spPr>
            <a:xfrm flipH="1">
              <a:off x="2463183" y="1623199"/>
              <a:ext cx="8308324" cy="296889"/>
            </a:xfrm>
            <a:prstGeom prst="rect">
              <a:avLst/>
            </a:prstGeom>
            <a:noFill/>
          </p:spPr>
          <p:txBody>
            <a:bodyPr wrap="square" lIns="90000" tIns="46800" rIns="90000" bIns="0" rtlCol="0" anchor="b" anchorCtr="0">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en-US" sz="1600" b="1" dirty="0">
                  <a:solidFill>
                    <a:schemeClr val="tx1">
                      <a:lumMod val="85000"/>
                      <a:lumOff val="15000"/>
                    </a:schemeClr>
                  </a:solidFill>
                  <a:uFillTx/>
                  <a:latin typeface="Arial" panose="020B0604020202020204" pitchFamily="34" charset="0"/>
                </a:rPr>
                <a:t>Part 1  Development Status of China's Trade in Services</a:t>
              </a:r>
              <a:endParaRPr lang="en-US" sz="1600" b="1" dirty="0">
                <a:solidFill>
                  <a:schemeClr val="tx1">
                    <a:lumMod val="85000"/>
                    <a:lumOff val="15000"/>
                  </a:schemeClr>
                </a:solidFill>
                <a:uFillTx/>
                <a:latin typeface="Arial" panose="020B0604020202020204" pitchFamily="34" charset="0"/>
              </a:endParaRPr>
            </a:p>
          </p:txBody>
        </p:sp>
      </p:grpSp>
    </p:spTree>
    <p:custDataLst>
      <p:tags r:id="rId2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4930" y="218754"/>
            <a:ext cx="10852237" cy="441964"/>
          </a:xfrm>
        </p:spPr>
        <p:txBody>
          <a:bodyPr/>
          <a:lstStyle/>
          <a:p>
            <a:pPr algn="l">
              <a:buClrTx/>
              <a:buSzTx/>
              <a:buFontTx/>
            </a:pPr>
            <a:r>
              <a:rPr lang="en-US" sz="2800" dirty="0">
                <a:sym typeface="+mn-ea"/>
              </a:rPr>
              <a:t>III. International Experience of Statistics on Trade in Services</a:t>
            </a:r>
            <a:endParaRPr lang="en-US" sz="2800" dirty="0">
              <a:sym typeface="+mn-ea"/>
            </a:endParaRPr>
          </a:p>
        </p:txBody>
      </p:sp>
      <p:sp>
        <p:nvSpPr>
          <p:cNvPr id="4" name="文本框 3"/>
          <p:cNvSpPr txBox="1"/>
          <p:nvPr/>
        </p:nvSpPr>
        <p:spPr>
          <a:xfrm>
            <a:off x="843915" y="1437640"/>
            <a:ext cx="11262360" cy="829945"/>
          </a:xfrm>
          <a:prstGeom prst="rect">
            <a:avLst/>
          </a:prstGeom>
          <a:noFill/>
          <a:ln w="9525">
            <a:noFill/>
          </a:ln>
        </p:spPr>
        <p:txBody>
          <a:bodyPr wrap="square">
            <a:spAutoFit/>
          </a:bodyPr>
          <a:lstStyle/>
          <a:p>
            <a:pPr indent="0"/>
            <a:r>
              <a:rPr lang="en-US" sz="2400" dirty="0">
                <a:latin typeface="宋体" panose="02010600030101010101" pitchFamily="2" charset="-122"/>
                <a:ea typeface="宋体" panose="02010600030101010101" pitchFamily="2" charset="-122"/>
                <a:cs typeface="微软雅黑" panose="020B0503020204020204" pitchFamily="34" charset="-122"/>
              </a:rPr>
              <a:t>2. Foreign Affiliates Statistics (FATS): combination of benchmark census and annual survey.</a:t>
            </a:r>
            <a:endParaRPr lang="en-US" sz="2400" dirty="0">
              <a:latin typeface="宋体" panose="02010600030101010101" pitchFamily="2" charset="-122"/>
              <a:ea typeface="宋体" panose="02010600030101010101" pitchFamily="2" charset="-122"/>
              <a:cs typeface="微软雅黑" panose="020B0503020204020204" pitchFamily="34" charset="-122"/>
            </a:endParaRPr>
          </a:p>
        </p:txBody>
      </p:sp>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6" name="文本框 5"/>
          <p:cNvSpPr txBox="1"/>
          <p:nvPr/>
        </p:nvSpPr>
        <p:spPr>
          <a:xfrm>
            <a:off x="963295" y="2465070"/>
            <a:ext cx="10439904" cy="3785652"/>
          </a:xfrm>
          <a:prstGeom prst="rect">
            <a:avLst/>
          </a:prstGeom>
          <a:noFill/>
          <a:ln w="9525">
            <a:noFill/>
          </a:ln>
        </p:spPr>
        <p:txBody>
          <a:bodyPr wrap="square">
            <a:spAutoFit/>
          </a:bodyPr>
          <a:lstStyle/>
          <a:p>
            <a:pPr marL="457200" indent="-457200">
              <a:buFont typeface="Wingdings" panose="05000000000000000000" pitchFamily="2" charset="2"/>
              <a:buChar char="p"/>
            </a:pPr>
            <a:r>
              <a:rPr lang="en-US" sz="2400" b="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Inward FATS</a:t>
            </a:r>
            <a:r>
              <a:rPr lang="en-US" sz="24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survey: Foreign affiliates in the United States submit the information of direct investment owners and ultimate beneficial owners, and classify them by country according to the ultimate beneficial owners.</a:t>
            </a:r>
            <a:endParaRPr lang="en-US" sz="24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endParaRPr>
          </a:p>
          <a:p>
            <a:pPr marL="457200" indent="-457200">
              <a:buFont typeface="Wingdings" panose="05000000000000000000" pitchFamily="2" charset="2"/>
              <a:buChar char="p"/>
            </a:pPr>
            <a:r>
              <a:rPr lang="en-US" sz="2400" b="1"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Outward FATS</a:t>
            </a:r>
            <a:r>
              <a:rPr lang="en-US" sz="24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survey: The U.S. parent companies is responsible for the basic information submission of their foreign affiliates, including the affiliate name, business address, major </a:t>
            </a:r>
            <a:r>
              <a:rPr lang="en-US" sz="2400" dirty="0" err="1">
                <a:ln w="3175">
                  <a:noFill/>
                  <a:prstDash val="dash"/>
                </a:ln>
                <a:uFillTx/>
                <a:latin typeface="宋体" panose="02010600030101010101" pitchFamily="2" charset="-122"/>
                <a:ea typeface="宋体" panose="02010600030101010101" pitchFamily="2" charset="-122"/>
                <a:cs typeface="微软雅黑" panose="020B0503020204020204" pitchFamily="34" charset="-122"/>
              </a:rPr>
              <a:t>business,etc</a:t>
            </a:r>
            <a:r>
              <a:rPr lang="en-US" sz="24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rPr>
              <a:t>. What's more, the specific data of the financial and operating conditions of the affiliates should also be submitted in detail.</a:t>
            </a:r>
            <a:endParaRPr lang="en-US" sz="2400" dirty="0">
              <a:ln w="3175">
                <a:noFill/>
                <a:prstDash val="dash"/>
              </a:ln>
              <a:uFillTx/>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8806" y="80006"/>
            <a:ext cx="10852237" cy="441964"/>
          </a:xfrm>
        </p:spPr>
        <p:txBody>
          <a:bodyPr/>
          <a:lstStyle/>
          <a:p>
            <a:pPr algn="l">
              <a:buClrTx/>
              <a:buSzTx/>
              <a:buFontTx/>
            </a:pPr>
            <a:r>
              <a:rPr lang="en-US" sz="2800" dirty="0">
                <a:sym typeface="+mn-ea"/>
              </a:rPr>
              <a:t>III. International Experience of Statistics on Trade in Services</a:t>
            </a:r>
            <a:endParaRPr lang="en-US" sz="2800" dirty="0">
              <a:sym typeface="+mn-ea"/>
            </a:endParaRPr>
          </a:p>
        </p:txBody>
      </p:sp>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8" name="文本框 7"/>
          <p:cNvSpPr txBox="1"/>
          <p:nvPr/>
        </p:nvSpPr>
        <p:spPr>
          <a:xfrm>
            <a:off x="753613" y="1061085"/>
            <a:ext cx="9991090" cy="398780"/>
          </a:xfrm>
          <a:prstGeom prst="rect">
            <a:avLst/>
          </a:prstGeom>
          <a:noFill/>
          <a:ln w="9525">
            <a:noFill/>
          </a:ln>
        </p:spPr>
        <p:txBody>
          <a:bodyPr wrap="square">
            <a:spAutoFit/>
          </a:bodyPr>
          <a:lstStyle/>
          <a:p>
            <a:pPr indent="0"/>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3. Data sources o</a:t>
            </a:r>
            <a:r>
              <a:rPr lang="en-US" sz="2000" dirty="0">
                <a:latin typeface="宋体" panose="02010600030101010101" pitchFamily="2" charset="-122"/>
                <a:ea typeface="宋体" panose="02010600030101010101" pitchFamily="2" charset="-122"/>
                <a:cs typeface="微软雅黑" panose="020B0503020204020204" pitchFamily="34" charset="-122"/>
              </a:rPr>
              <a:t>f U.S. statistics on trade in services</a:t>
            </a:r>
            <a:endParaRPr lang="en-US" sz="2000" dirty="0">
              <a:latin typeface="宋体" panose="02010600030101010101" pitchFamily="2" charset="-122"/>
              <a:ea typeface="宋体" panose="02010600030101010101" pitchFamily="2" charset="-122"/>
              <a:cs typeface="微软雅黑" panose="020B0503020204020204" pitchFamily="34" charset="-122"/>
            </a:endParaRPr>
          </a:p>
        </p:txBody>
      </p:sp>
      <p:sp>
        <p:nvSpPr>
          <p:cNvPr id="9" name="文本框 8"/>
          <p:cNvSpPr txBox="1"/>
          <p:nvPr/>
        </p:nvSpPr>
        <p:spPr>
          <a:xfrm>
            <a:off x="504497" y="1485240"/>
            <a:ext cx="10852237" cy="706755"/>
          </a:xfrm>
          <a:prstGeom prst="rect">
            <a:avLst/>
          </a:prstGeom>
          <a:noFill/>
          <a:ln w="9525">
            <a:noFill/>
          </a:ln>
        </p:spPr>
        <p:txBody>
          <a:bodyPr wrap="square">
            <a:spAutoFit/>
          </a:bodyPr>
          <a:lstStyle/>
          <a:p>
            <a:pPr indent="406400"/>
            <a:r>
              <a:rPr lang="en-US" sz="2000" b="0" dirty="0">
                <a:latin typeface="宋体" panose="02010600030101010101" pitchFamily="2" charset="-122"/>
                <a:ea typeface="宋体" panose="02010600030101010101" pitchFamily="2" charset="-122"/>
                <a:cs typeface="微软雅黑" panose="020B0503020204020204" pitchFamily="34" charset="-122"/>
              </a:rPr>
              <a:t>The data sources of U.S. statistics on trade in services are divided into three main categories: survey data, management data and other </a:t>
            </a:r>
            <a:r>
              <a:rPr lang="en-US" sz="2000" dirty="0">
                <a:latin typeface="宋体" panose="02010600030101010101" pitchFamily="2" charset="-122"/>
                <a:ea typeface="宋体" panose="02010600030101010101" pitchFamily="2" charset="-122"/>
                <a:cs typeface="微软雅黑" panose="020B0503020204020204" pitchFamily="34" charset="-122"/>
                <a:sym typeface="+mn-ea"/>
              </a:rPr>
              <a:t>data </a:t>
            </a:r>
            <a:r>
              <a:rPr lang="en-US" sz="2000" b="0" dirty="0">
                <a:latin typeface="宋体" panose="02010600030101010101" pitchFamily="2" charset="-122"/>
                <a:ea typeface="宋体" panose="02010600030101010101" pitchFamily="2" charset="-122"/>
                <a:cs typeface="微软雅黑" panose="020B0503020204020204" pitchFamily="34" charset="-122"/>
              </a:rPr>
              <a:t>sources :</a:t>
            </a:r>
            <a:endParaRPr lang="en-US" sz="2000" b="0" dirty="0">
              <a:latin typeface="宋体" panose="02010600030101010101" pitchFamily="2" charset="-122"/>
              <a:ea typeface="宋体" panose="02010600030101010101" pitchFamily="2" charset="-122"/>
              <a:cs typeface="微软雅黑" panose="020B0503020204020204" pitchFamily="34" charset="-122"/>
            </a:endParaRPr>
          </a:p>
        </p:txBody>
      </p:sp>
      <p:sp>
        <p:nvSpPr>
          <p:cNvPr id="100" name="文本框 99"/>
          <p:cNvSpPr txBox="1"/>
          <p:nvPr/>
        </p:nvSpPr>
        <p:spPr>
          <a:xfrm>
            <a:off x="580544" y="2424465"/>
            <a:ext cx="10610499" cy="3784600"/>
          </a:xfrm>
          <a:prstGeom prst="rect">
            <a:avLst/>
          </a:prstGeom>
          <a:noFill/>
          <a:ln w="9525">
            <a:noFill/>
          </a:ln>
        </p:spPr>
        <p:txBody>
          <a:bodyPr wrap="square">
            <a:spAutoFit/>
          </a:bodyPr>
          <a:lstStyle/>
          <a:p>
            <a:pPr marL="342900" indent="-342900">
              <a:buFont typeface="Wingdings" panose="05000000000000000000" pitchFamily="2" charset="2"/>
              <a:buChar char="p"/>
            </a:pPr>
            <a:r>
              <a:rPr lang="en-US" sz="2000" b="1" dirty="0">
                <a:latin typeface="宋体" panose="02010600030101010101" pitchFamily="2" charset="-122"/>
                <a:ea typeface="宋体" panose="02010600030101010101" pitchFamily="2" charset="-122"/>
                <a:cs typeface="微软雅黑" panose="020B0503020204020204" pitchFamily="34" charset="-122"/>
              </a:rPr>
              <a:t>Survey data</a:t>
            </a:r>
            <a:r>
              <a:rPr lang="en-US" sz="2000" dirty="0">
                <a:latin typeface="宋体" panose="02010600030101010101" pitchFamily="2" charset="-122"/>
                <a:ea typeface="宋体" panose="02010600030101010101" pitchFamily="2" charset="-122"/>
                <a:cs typeface="微软雅黑" panose="020B0503020204020204" pitchFamily="34" charset="-122"/>
              </a:rPr>
              <a:t> usually include BEA survey data, BEA direct investment and service survey, BEA affiliate remittance survey and U.S. </a:t>
            </a: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Department of the Treasury </a:t>
            </a:r>
            <a:r>
              <a:rPr lang="en-US" sz="2000" dirty="0">
                <a:latin typeface="宋体" panose="02010600030101010101" pitchFamily="2" charset="-122"/>
                <a:ea typeface="宋体" panose="02010600030101010101" pitchFamily="2" charset="-122"/>
                <a:cs typeface="微软雅黑" panose="020B0503020204020204" pitchFamily="34" charset="-122"/>
              </a:rPr>
              <a:t>survey data, as well as survey data of U.S National Travel and Tourism Office (NTTO), International Trade Administration, U.S. Census Bureau, Department of Labor, Department of Agriculture, Department of Education and Institute of International Education (IIE).</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marL="342900" indent="-342900">
              <a:buFont typeface="Wingdings" panose="05000000000000000000" pitchFamily="2" charset="2"/>
              <a:buChar char="p"/>
            </a:pPr>
            <a:r>
              <a:rPr lang="en-US" sz="2000" b="1" dirty="0">
                <a:latin typeface="宋体" panose="02010600030101010101" pitchFamily="2" charset="-122"/>
                <a:ea typeface="宋体" panose="02010600030101010101" pitchFamily="2" charset="-122"/>
                <a:cs typeface="微软雅黑" panose="020B0503020204020204" pitchFamily="34" charset="-122"/>
              </a:rPr>
              <a:t>Management data</a:t>
            </a:r>
            <a:r>
              <a:rPr lang="en-US" sz="2000" dirty="0">
                <a:latin typeface="宋体" panose="02010600030101010101" pitchFamily="2" charset="-122"/>
                <a:ea typeface="宋体" panose="02010600030101010101" pitchFamily="2" charset="-122"/>
                <a:cs typeface="微软雅黑" panose="020B0503020204020204" pitchFamily="34" charset="-122"/>
              </a:rPr>
              <a:t> mainly comes from the U.S. Census Bureau, the US Department of Homeland Security, the US State Department visa statistics, the Federal Reserve Board (FRB), Federal Reserve Bank of New York (FRBNY), International Monetary Fund (IMF), U.S. Agency for International Development, U.S. Army Corps of Engineers, U.S. Postal Service, U.S. Department of The Treasury and other departments.</a:t>
            </a:r>
            <a:endParaRPr lang="en-US" sz="2000" dirty="0">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6103" y="235585"/>
            <a:ext cx="10852237" cy="441964"/>
          </a:xfrm>
        </p:spPr>
        <p:txBody>
          <a:bodyPr/>
          <a:lstStyle/>
          <a:p>
            <a:pPr algn="l">
              <a:buClrTx/>
              <a:buSzTx/>
              <a:buFontTx/>
            </a:pPr>
            <a:r>
              <a:rPr lang="en-US" sz="2800" dirty="0">
                <a:sym typeface="+mn-ea"/>
              </a:rPr>
              <a:t>III. International Experience of Statistics on Trade in Services</a:t>
            </a:r>
            <a:endParaRPr lang="en-US" sz="2800" dirty="0">
              <a:sym typeface="+mn-ea"/>
            </a:endParaRPr>
          </a:p>
        </p:txBody>
      </p:sp>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386103" y="1256648"/>
            <a:ext cx="10374105" cy="461665"/>
          </a:xfrm>
          <a:prstGeom prst="rect">
            <a:avLst/>
          </a:prstGeom>
          <a:noFill/>
          <a:ln w="9525">
            <a:noFill/>
          </a:ln>
        </p:spPr>
        <p:txBody>
          <a:bodyPr wrap="square">
            <a:spAutoFit/>
          </a:bodyPr>
          <a:lstStyle/>
          <a:p>
            <a:pPr indent="0"/>
            <a:r>
              <a:rPr lang="en-US" sz="2400" b="1" dirty="0">
                <a:latin typeface="宋体" panose="02010600030101010101" pitchFamily="2" charset="-122"/>
                <a:ea typeface="宋体" panose="02010600030101010101" pitchFamily="2" charset="-122"/>
              </a:rPr>
              <a:t>(ii) Practices of Brazil's statistics on trade in services</a:t>
            </a:r>
            <a:endParaRPr lang="en-US" sz="2400" b="1" dirty="0">
              <a:latin typeface="宋体" panose="02010600030101010101" pitchFamily="2" charset="-122"/>
              <a:ea typeface="宋体" panose="02010600030101010101" pitchFamily="2" charset="-122"/>
            </a:endParaRPr>
          </a:p>
        </p:txBody>
      </p:sp>
      <p:sp>
        <p:nvSpPr>
          <p:cNvPr id="3" name="文本框 2"/>
          <p:cNvSpPr txBox="1"/>
          <p:nvPr/>
        </p:nvSpPr>
        <p:spPr>
          <a:xfrm>
            <a:off x="80952" y="1985568"/>
            <a:ext cx="11462538" cy="4636847"/>
          </a:xfrm>
          <a:prstGeom prst="rect">
            <a:avLst/>
          </a:prstGeom>
          <a:noFill/>
          <a:ln w="9525">
            <a:noFill/>
          </a:ln>
        </p:spPr>
        <p:txBody>
          <a:bodyPr wrap="square">
            <a:spAutoFit/>
          </a:bodyPr>
          <a:lstStyle/>
          <a:p>
            <a:pPr marL="685800" indent="-342900" algn="just" fontAlgn="auto">
              <a:lnSpc>
                <a:spcPct val="150000"/>
              </a:lnSpc>
              <a:buFont typeface="Wingdings" panose="05000000000000000000" pitchFamily="2" charset="2"/>
              <a:buChar char="p"/>
            </a:pPr>
            <a:r>
              <a:rPr lang="en-US" sz="2000" b="1" dirty="0">
                <a:latin typeface="宋体" panose="02010600030101010101" pitchFamily="2" charset="-122"/>
                <a:ea typeface="宋体" panose="02010600030101010101" pitchFamily="2" charset="-122"/>
                <a:cs typeface="微软雅黑" panose="020B0503020204020204" pitchFamily="34" charset="-122"/>
              </a:rPr>
              <a:t>The Brazilian statistics on trade in services system is named as SISCOSERV for short</a:t>
            </a:r>
            <a:r>
              <a:rPr lang="en-US" sz="2000" dirty="0">
                <a:latin typeface="宋体" panose="02010600030101010101" pitchFamily="2" charset="-122"/>
                <a:ea typeface="宋体" panose="02010600030101010101" pitchFamily="2" charset="-122"/>
                <a:cs typeface="微软雅黑" panose="020B0503020204020204" pitchFamily="34" charset="-122"/>
              </a:rPr>
              <a:t> which was launched in 2011. It was originally an online tax filing system and gradually evolved into a statistics on trade in services system.</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marL="685800" indent="-342900" algn="just" fontAlgn="auto">
              <a:lnSpc>
                <a:spcPct val="150000"/>
              </a:lnSpc>
              <a:buFont typeface="Wingdings" panose="05000000000000000000" pitchFamily="2" charset="2"/>
              <a:buChar char="p"/>
            </a:pPr>
            <a:r>
              <a:rPr lang="en-US" sz="2000" b="1" dirty="0">
                <a:latin typeface="宋体" panose="02010600030101010101" pitchFamily="2" charset="-122"/>
                <a:ea typeface="宋体" panose="02010600030101010101" pitchFamily="2" charset="-122"/>
                <a:cs typeface="微软雅黑" panose="020B0503020204020204" pitchFamily="34" charset="-122"/>
              </a:rPr>
              <a:t>The constraint mechanism of data reporting is the key to the effective operation of SISCOSERV system.</a:t>
            </a:r>
            <a:endParaRPr lang="en-US" sz="2000" b="1" dirty="0">
              <a:latin typeface="宋体" panose="02010600030101010101" pitchFamily="2" charset="-122"/>
              <a:ea typeface="宋体" panose="02010600030101010101" pitchFamily="2" charset="-122"/>
              <a:cs typeface="微软雅黑" panose="020B0503020204020204" pitchFamily="34" charset="-122"/>
            </a:endParaRPr>
          </a:p>
          <a:p>
            <a:pPr marL="685800" indent="-342900" algn="just" fontAlgn="auto">
              <a:lnSpc>
                <a:spcPct val="150000"/>
              </a:lnSpc>
              <a:buFont typeface="Wingdings" panose="05000000000000000000" pitchFamily="2" charset="2"/>
              <a:buChar char="p"/>
            </a:pPr>
            <a:r>
              <a:rPr lang="en-US" sz="2000" b="0" dirty="0">
                <a:latin typeface="宋体" panose="02010600030101010101" pitchFamily="2" charset="-122"/>
                <a:ea typeface="宋体" panose="02010600030101010101" pitchFamily="2" charset="-122"/>
                <a:cs typeface="微软雅黑" panose="020B0503020204020204" pitchFamily="34" charset="-122"/>
              </a:rPr>
              <a:t>Constraint mechanism: the taxpayer must register the service transaction information in SISCOSERV system in a timely, accurate and complete manner within the specified time, otherwise, the Brazil Secretariat of Federal Revenue will file a lawsuit against him and impose a fine of different amounts depending on the seriousness of the case.</a:t>
            </a:r>
            <a:endParaRPr lang="en-US" sz="2000" b="0" dirty="0">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0337" y="235585"/>
            <a:ext cx="10852237" cy="441964"/>
          </a:xfrm>
        </p:spPr>
        <p:txBody>
          <a:bodyPr/>
          <a:lstStyle/>
          <a:p>
            <a:pPr algn="l">
              <a:buClrTx/>
              <a:buSzTx/>
              <a:buFontTx/>
            </a:pPr>
            <a:r>
              <a:rPr lang="en-US" sz="2800" dirty="0">
                <a:sym typeface="+mn-ea"/>
              </a:rPr>
              <a:t>III. International Experience of Statistics on Trade in Services</a:t>
            </a:r>
            <a:endParaRPr lang="en-US" sz="2800" dirty="0">
              <a:sym typeface="+mn-ea"/>
            </a:endParaRPr>
          </a:p>
        </p:txBody>
      </p:sp>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517394" y="1149024"/>
            <a:ext cx="9998206" cy="461665"/>
          </a:xfrm>
          <a:prstGeom prst="rect">
            <a:avLst/>
          </a:prstGeom>
          <a:noFill/>
          <a:ln w="9525">
            <a:noFill/>
          </a:ln>
        </p:spPr>
        <p:txBody>
          <a:bodyPr wrap="square">
            <a:spAutoFit/>
          </a:bodyPr>
          <a:lstStyle/>
          <a:p>
            <a:pPr indent="0"/>
            <a:r>
              <a:rPr lang="en-US" sz="2400" b="1" dirty="0">
                <a:latin typeface="微软雅黑" panose="020B0503020204020204" pitchFamily="34" charset="-122"/>
                <a:ea typeface="微软雅黑" panose="020B0503020204020204" pitchFamily="34" charset="-122"/>
              </a:rPr>
              <a:t>(ii) Practices of Brazil's statistics on trade in services</a:t>
            </a:r>
            <a:endParaRPr lang="en-US" sz="2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597754" y="1814151"/>
            <a:ext cx="10624820" cy="4636847"/>
          </a:xfrm>
          <a:prstGeom prst="rect">
            <a:avLst/>
          </a:prstGeom>
          <a:noFill/>
          <a:ln w="9525">
            <a:noFill/>
          </a:ln>
        </p:spPr>
        <p:txBody>
          <a:bodyPr wrap="square">
            <a:spAutoFit/>
          </a:bodyPr>
          <a:lstStyle/>
          <a:p>
            <a:pPr marL="342900" indent="-342900" algn="just" fontAlgn="auto">
              <a:lnSpc>
                <a:spcPct val="150000"/>
              </a:lnSpc>
              <a:buFont typeface="Wingdings" panose="05000000000000000000" pitchFamily="2" charset="2"/>
              <a:buChar char="p"/>
            </a:pPr>
            <a:r>
              <a:rPr lang="en-US" sz="2000" b="1" dirty="0">
                <a:latin typeface="宋体" panose="02010600030101010101" pitchFamily="2" charset="-122"/>
                <a:ea typeface="宋体" panose="02010600030101010101" pitchFamily="2" charset="-122"/>
                <a:cs typeface="微软雅黑" panose="020B0503020204020204" pitchFamily="34" charset="-122"/>
              </a:rPr>
              <a:t>SISCOSERV is easy to operate and user-friendly: </a:t>
            </a:r>
            <a:r>
              <a:rPr lang="en-US" sz="2000" dirty="0">
                <a:latin typeface="宋体" panose="02010600030101010101" pitchFamily="2" charset="-122"/>
                <a:ea typeface="宋体" panose="02010600030101010101" pitchFamily="2" charset="-122"/>
                <a:cs typeface="微软雅黑" panose="020B0503020204020204" pitchFamily="34" charset="-122"/>
              </a:rPr>
              <a:t>by the means of using digital certificates, </a:t>
            </a:r>
            <a:r>
              <a:rPr lang="en-US" sz="2000" b="1" dirty="0">
                <a:latin typeface="宋体" panose="02010600030101010101" pitchFamily="2" charset="-122"/>
                <a:ea typeface="宋体" panose="02010600030101010101" pitchFamily="2" charset="-122"/>
                <a:cs typeface="微软雅黑" panose="020B0503020204020204" pitchFamily="34" charset="-122"/>
              </a:rPr>
              <a:t>information can be submitted through the Internet</a:t>
            </a:r>
            <a:r>
              <a:rPr lang="en-US" sz="2000" dirty="0">
                <a:latin typeface="宋体" panose="02010600030101010101" pitchFamily="2" charset="-122"/>
                <a:ea typeface="宋体" panose="02010600030101010101" pitchFamily="2" charset="-122"/>
                <a:cs typeface="微软雅黑" panose="020B0503020204020204" pitchFamily="34" charset="-122"/>
              </a:rPr>
              <a:t>, which can reduce the labor cost of enterprises and the communication cost of dealing with government departments. Issue </a:t>
            </a:r>
            <a:r>
              <a:rPr lang="en-US" sz="2000" b="1" dirty="0">
                <a:latin typeface="宋体" panose="02010600030101010101" pitchFamily="2" charset="-122"/>
                <a:ea typeface="宋体" panose="02010600030101010101" pitchFamily="2" charset="-122"/>
                <a:cs typeface="微软雅黑" panose="020B0503020204020204" pitchFamily="34" charset="-122"/>
              </a:rPr>
              <a:t>numerous tax rulings</a:t>
            </a:r>
            <a:r>
              <a:rPr lang="en-US" sz="2000" dirty="0">
                <a:latin typeface="宋体" panose="02010600030101010101" pitchFamily="2" charset="-122"/>
                <a:ea typeface="宋体" panose="02010600030101010101" pitchFamily="2" charset="-122"/>
                <a:cs typeface="微软雅黑" panose="020B0503020204020204" pitchFamily="34" charset="-122"/>
              </a:rPr>
              <a:t>, and make clear and </a:t>
            </a:r>
            <a:r>
              <a:rPr lang="en-US" sz="2000" b="1" dirty="0">
                <a:latin typeface="宋体" panose="02010600030101010101" pitchFamily="2" charset="-122"/>
                <a:ea typeface="宋体" panose="02010600030101010101" pitchFamily="2" charset="-122"/>
                <a:cs typeface="微软雅黑" panose="020B0503020204020204" pitchFamily="34" charset="-122"/>
              </a:rPr>
              <a:t>specific provisions</a:t>
            </a:r>
            <a:r>
              <a:rPr lang="en-US" sz="2000" dirty="0">
                <a:latin typeface="宋体" panose="02010600030101010101" pitchFamily="2" charset="-122"/>
                <a:ea typeface="宋体" panose="02010600030101010101" pitchFamily="2" charset="-122"/>
                <a:cs typeface="微软雅黑" panose="020B0503020204020204" pitchFamily="34" charset="-122"/>
              </a:rPr>
              <a:t> on the information and deadline that enterprises and individuals need to log in to SISCOSERV system; </a:t>
            </a:r>
            <a:r>
              <a:rPr lang="en-US" sz="2000" b="1" dirty="0">
                <a:latin typeface="宋体" panose="02010600030101010101" pitchFamily="2" charset="-122"/>
                <a:ea typeface="宋体" panose="02010600030101010101" pitchFamily="2" charset="-122"/>
                <a:cs typeface="微软雅黑" panose="020B0503020204020204" pitchFamily="34" charset="-122"/>
              </a:rPr>
              <a:t>Mid- and post-event supervision mode</a:t>
            </a:r>
            <a:r>
              <a:rPr lang="en-US" sz="2000" dirty="0">
                <a:latin typeface="宋体" panose="02010600030101010101" pitchFamily="2" charset="-122"/>
                <a:ea typeface="宋体" panose="02010600030101010101" pitchFamily="2" charset="-122"/>
                <a:cs typeface="微软雅黑" panose="020B0503020204020204" pitchFamily="34" charset="-122"/>
              </a:rPr>
              <a:t> is adopted, enterprises and individuals do not need to obtain prior approval from the Secretariat of Federal Revenue or the Ministry of Trade and Industry to enter information; Enterprises and individuals are allowed to change the entered information, and data input can be delayed under special circumstances.</a:t>
            </a:r>
            <a:endParaRPr lang="en-US" sz="2000" dirty="0">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0696" y="219694"/>
            <a:ext cx="10852237" cy="441964"/>
          </a:xfrm>
        </p:spPr>
        <p:txBody>
          <a:bodyPr/>
          <a:lstStyle/>
          <a:p>
            <a:pPr algn="l">
              <a:buClrTx/>
              <a:buSzTx/>
              <a:buFontTx/>
            </a:pPr>
            <a:r>
              <a:rPr lang="en-US" sz="2800" dirty="0">
                <a:sym typeface="+mn-ea"/>
              </a:rPr>
              <a:t>III. International Experience of Statistics on Trade in Services</a:t>
            </a:r>
            <a:endParaRPr lang="en-US" sz="2800" dirty="0">
              <a:sym typeface="+mn-ea"/>
            </a:endParaRPr>
          </a:p>
        </p:txBody>
      </p:sp>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864234" y="1191895"/>
            <a:ext cx="9004979" cy="461665"/>
          </a:xfrm>
          <a:prstGeom prst="rect">
            <a:avLst/>
          </a:prstGeom>
          <a:noFill/>
          <a:ln w="9525">
            <a:noFill/>
          </a:ln>
        </p:spPr>
        <p:txBody>
          <a:bodyPr wrap="square">
            <a:spAutoFit/>
          </a:bodyPr>
          <a:lstStyle/>
          <a:p>
            <a:pPr indent="0"/>
            <a:r>
              <a:rPr lang="en-US" sz="2400" b="1" dirty="0">
                <a:latin typeface="微软雅黑" panose="020B0503020204020204" pitchFamily="34" charset="-122"/>
                <a:ea typeface="微软雅黑" panose="020B0503020204020204" pitchFamily="34" charset="-122"/>
              </a:rPr>
              <a:t>(iii)  Practices of Japan statistics on trade in services</a:t>
            </a:r>
            <a:endParaRPr lang="en-US" sz="2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632548" y="1741728"/>
            <a:ext cx="10700385" cy="5169535"/>
          </a:xfrm>
          <a:prstGeom prst="rect">
            <a:avLst/>
          </a:prstGeom>
          <a:noFill/>
          <a:ln w="9525">
            <a:noFill/>
          </a:ln>
        </p:spPr>
        <p:txBody>
          <a:bodyPr wrap="square">
            <a:spAutoFit/>
          </a:bodyPr>
          <a:lstStyle/>
          <a:p>
            <a:pPr indent="0" fontAlgn="auto">
              <a:lnSpc>
                <a:spcPct val="150000"/>
              </a:lnSpc>
              <a:buFont typeface="Wingdings" panose="05000000000000000000" charset="0"/>
              <a:buNone/>
            </a:pPr>
            <a:r>
              <a:rPr 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 BOP statistics: International Transactions Reporting System (ITRS) is the core</a:t>
            </a:r>
            <a:endParaRPr 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685800" indent="-342900" algn="just" fontAlgn="auto">
              <a:lnSpc>
                <a:spcPct val="150000"/>
              </a:lnSpc>
              <a:buFont typeface="Wingdings" panose="05000000000000000000" pitchFamily="2" charset="2"/>
              <a:buChar char="p"/>
            </a:pP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The </a:t>
            </a:r>
            <a:r>
              <a:rPr lang="en-US" sz="2000" b="1" dirty="0">
                <a:solidFill>
                  <a:schemeClr val="tx1"/>
                </a:solidFill>
                <a:latin typeface="宋体" panose="02010600030101010101" pitchFamily="2" charset="-122"/>
                <a:ea typeface="宋体" panose="02010600030101010101" pitchFamily="2" charset="-122"/>
                <a:cs typeface="微软雅黑" panose="020B0503020204020204" pitchFamily="34" charset="-122"/>
              </a:rPr>
              <a:t>core data source</a:t>
            </a: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 of BOP statistics is </a:t>
            </a:r>
            <a:r>
              <a:rPr lang="en-US" sz="2000" b="1" dirty="0">
                <a:solidFill>
                  <a:schemeClr val="tx1"/>
                </a:solidFill>
                <a:latin typeface="宋体" panose="02010600030101010101" pitchFamily="2" charset="-122"/>
                <a:ea typeface="宋体" panose="02010600030101010101" pitchFamily="2" charset="-122"/>
                <a:cs typeface="微软雅黑" panose="020B0503020204020204" pitchFamily="34" charset="-122"/>
              </a:rPr>
              <a:t>ITRS</a:t>
            </a: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a:t>
            </a:r>
            <a:endPar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endParaRPr>
          </a:p>
          <a:p>
            <a:pPr marL="685800" indent="-342900" algn="just" fontAlgn="auto">
              <a:lnSpc>
                <a:spcPct val="150000"/>
              </a:lnSpc>
              <a:buFont typeface="Wingdings" panose="05000000000000000000" pitchFamily="2" charset="2"/>
              <a:buChar char="p"/>
            </a:pPr>
            <a:r>
              <a:rPr lang="en-US" sz="2000" b="1" dirty="0">
                <a:solidFill>
                  <a:schemeClr val="tx1"/>
                </a:solidFill>
                <a:latin typeface="宋体" panose="02010600030101010101" pitchFamily="2" charset="-122"/>
                <a:ea typeface="宋体" panose="02010600030101010101" pitchFamily="2" charset="-122"/>
                <a:cs typeface="微软雅黑" panose="020B0503020204020204" pitchFamily="34" charset="-122"/>
              </a:rPr>
              <a:t>The reported information</a:t>
            </a: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 includes trader information, customer information, date, payment type (payment or collection), currency used, value and the classification and description of transaction purpose.</a:t>
            </a:r>
            <a:endPar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endParaRPr>
          </a:p>
          <a:p>
            <a:pPr marL="685800" indent="-342900" algn="just" fontAlgn="auto">
              <a:lnSpc>
                <a:spcPct val="150000"/>
              </a:lnSpc>
              <a:buFont typeface="Wingdings" panose="05000000000000000000" pitchFamily="2" charset="2"/>
              <a:buChar char="p"/>
            </a:pP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Japan's ITRS system actually missed </a:t>
            </a:r>
            <a:r>
              <a:rPr lang="en-US" sz="2000" b="1" dirty="0">
                <a:solidFill>
                  <a:schemeClr val="tx1"/>
                </a:solidFill>
                <a:latin typeface="宋体" panose="02010600030101010101" pitchFamily="2" charset="-122"/>
                <a:ea typeface="宋体" panose="02010600030101010101" pitchFamily="2" charset="-122"/>
                <a:cs typeface="微软雅黑" panose="020B0503020204020204" pitchFamily="34" charset="-122"/>
              </a:rPr>
              <a:t>a large number of transactions</a:t>
            </a: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 especially small service transactions. In order to estimate the service trade below the threshold value, the government has used other survey methods, such as border survey, household survey and industry sector statistics of trade in tourism ser</a:t>
            </a:r>
            <a:r>
              <a:rPr lang="en-US" sz="2000" dirty="0">
                <a:latin typeface="宋体" panose="02010600030101010101" pitchFamily="2" charset="-122"/>
                <a:ea typeface="宋体" panose="02010600030101010101" pitchFamily="2" charset="-122"/>
                <a:cs typeface="微软雅黑" panose="020B0503020204020204" pitchFamily="34" charset="-122"/>
              </a:rPr>
              <a:t>vices.</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indent="0">
              <a:lnSpc>
                <a:spcPct val="150000"/>
              </a:lnSpc>
              <a:buFont typeface="Wingdings" panose="05000000000000000000" charset="0"/>
              <a:buNone/>
            </a:pPr>
            <a:endParaRPr 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881" y="129536"/>
            <a:ext cx="9574257" cy="441964"/>
          </a:xfrm>
        </p:spPr>
        <p:txBody>
          <a:bodyPr/>
          <a:lstStyle/>
          <a:p>
            <a:pPr algn="l">
              <a:buClrTx/>
              <a:buSzTx/>
              <a:buFontTx/>
            </a:pPr>
            <a:r>
              <a:rPr lang="en-US" sz="3200" dirty="0">
                <a:sym typeface="+mn-ea"/>
              </a:rPr>
              <a:t>III. International Experience of Statistics on Trade in Services</a:t>
            </a:r>
            <a:endParaRPr lang="en-US" sz="3200" dirty="0">
              <a:sym typeface="+mn-ea"/>
            </a:endParaRPr>
          </a:p>
        </p:txBody>
      </p:sp>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792796" y="1249045"/>
            <a:ext cx="10157551" cy="830997"/>
          </a:xfrm>
          <a:prstGeom prst="rect">
            <a:avLst/>
          </a:prstGeom>
          <a:noFill/>
          <a:ln w="9525">
            <a:noFill/>
          </a:ln>
        </p:spPr>
        <p:txBody>
          <a:bodyPr wrap="square">
            <a:spAutoFit/>
          </a:bodyPr>
          <a:lstStyle/>
          <a:p>
            <a:pPr indent="0"/>
            <a:r>
              <a:rPr lang="en-US" sz="2400" b="1" dirty="0">
                <a:latin typeface="微软雅黑" panose="020B0503020204020204" pitchFamily="34" charset="-122"/>
                <a:ea typeface="微软雅黑" panose="020B0503020204020204" pitchFamily="34" charset="-122"/>
              </a:rPr>
              <a:t>(iii) Practice</a:t>
            </a:r>
            <a:r>
              <a:rPr lang="en-US" altLang="zh-CN" sz="2400" b="1" dirty="0">
                <a:latin typeface="微软雅黑" panose="020B0503020204020204" pitchFamily="34" charset="-122"/>
                <a:ea typeface="微软雅黑" panose="020B0503020204020204" pitchFamily="34" charset="-122"/>
              </a:rPr>
              <a:t>s</a:t>
            </a:r>
            <a:r>
              <a:rPr lang="en-US" sz="2400" b="1" dirty="0">
                <a:latin typeface="微软雅黑" panose="020B0503020204020204" pitchFamily="34" charset="-122"/>
                <a:ea typeface="微软雅黑" panose="020B0503020204020204" pitchFamily="34" charset="-122"/>
              </a:rPr>
              <a:t> of Japan's statistics </a:t>
            </a:r>
            <a:r>
              <a:rPr lang="en-US" altLang="zh-CN" sz="2400" b="1" dirty="0">
                <a:latin typeface="微软雅黑" panose="020B0503020204020204" pitchFamily="34" charset="-122"/>
                <a:ea typeface="微软雅黑" panose="020B0503020204020204" pitchFamily="34" charset="-122"/>
              </a:rPr>
              <a:t>on</a:t>
            </a:r>
            <a:r>
              <a:rPr lang="en-US" sz="2400" b="1" dirty="0">
                <a:latin typeface="微软雅黑" panose="020B0503020204020204" pitchFamily="34" charset="-122"/>
                <a:ea typeface="微软雅黑" panose="020B0503020204020204" pitchFamily="34" charset="-122"/>
              </a:rPr>
              <a:t> trade in services</a:t>
            </a:r>
            <a:br>
              <a:rPr lang="en-US" sz="2400" b="1" dirty="0">
                <a:latin typeface="微软雅黑" panose="020B0503020204020204" pitchFamily="34" charset="-122"/>
                <a:ea typeface="微软雅黑" panose="020B0503020204020204" pitchFamily="34" charset="-122"/>
              </a:rPr>
            </a:br>
            <a:r>
              <a:rPr lang="en-US" sz="2400" b="1" dirty="0">
                <a:latin typeface="微软雅黑" panose="020B0503020204020204" pitchFamily="34" charset="-122"/>
                <a:ea typeface="微软雅黑" panose="020B0503020204020204" pitchFamily="34" charset="-122"/>
              </a:rPr>
              <a:t>The practices of Japan's service trade statistics</a:t>
            </a:r>
            <a:endParaRPr lang="en-US" sz="2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963295" y="2210757"/>
            <a:ext cx="10972165" cy="4246245"/>
          </a:xfrm>
          <a:prstGeom prst="rect">
            <a:avLst/>
          </a:prstGeom>
          <a:noFill/>
          <a:ln w="9525">
            <a:noFill/>
          </a:ln>
        </p:spPr>
        <p:txBody>
          <a:bodyPr wrap="square">
            <a:spAutoFit/>
          </a:bodyPr>
          <a:lstStyle/>
          <a:p>
            <a:pPr indent="0" algn="just" fontAlgn="auto">
              <a:lnSpc>
                <a:spcPct val="150000"/>
              </a:lnSpc>
              <a:buFont typeface="Wingdings" panose="05000000000000000000" charset="0"/>
              <a:buNone/>
            </a:pPr>
            <a:r>
              <a:rPr lang="en-US" b="1" dirty="0">
                <a:latin typeface="微软雅黑" panose="020B0503020204020204" pitchFamily="34" charset="-122"/>
                <a:ea typeface="微软雅黑" panose="020B0503020204020204" pitchFamily="34" charset="-122"/>
                <a:cs typeface="微软雅黑" panose="020B0503020204020204" pitchFamily="34" charset="-122"/>
              </a:rPr>
              <a:t>2. FATS </a:t>
            </a:r>
            <a:r>
              <a:rPr 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statistics: mainly rely on the survey of business activities.</a:t>
            </a:r>
            <a:endParaRPr 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685800" indent="-342900" algn="just" fontAlgn="auto">
              <a:lnSpc>
                <a:spcPct val="150000"/>
              </a:lnSpc>
              <a:buFont typeface="Wingdings" panose="05000000000000000000" pitchFamily="2" charset="2"/>
              <a:buChar char="p"/>
            </a:pPr>
            <a:r>
              <a:rPr lang="en-US" dirty="0">
                <a:solidFill>
                  <a:schemeClr val="tx1"/>
                </a:solidFill>
                <a:latin typeface="宋体" panose="02010600030101010101" pitchFamily="2" charset="-122"/>
                <a:ea typeface="宋体" panose="02010600030101010101" pitchFamily="2" charset="-122"/>
                <a:cs typeface="微软雅黑" panose="020B0503020204020204" pitchFamily="34" charset="-122"/>
              </a:rPr>
              <a:t>Japan's FATS statistics mainly from:</a:t>
            </a:r>
            <a:r>
              <a:rPr lang="en-US" b="1" dirty="0">
                <a:solidFill>
                  <a:schemeClr val="tx1"/>
                </a:solidFill>
                <a:latin typeface="宋体" panose="02010600030101010101" pitchFamily="2" charset="-122"/>
                <a:ea typeface="宋体" panose="02010600030101010101" pitchFamily="2" charset="-122"/>
                <a:cs typeface="微软雅黑" panose="020B0503020204020204" pitchFamily="34" charset="-122"/>
              </a:rPr>
              <a:t> survey on</a:t>
            </a:r>
            <a:r>
              <a:rPr lang="en-US" dirty="0">
                <a:solidFill>
                  <a:schemeClr val="tx1"/>
                </a:solidFill>
                <a:latin typeface="宋体" panose="02010600030101010101" pitchFamily="2" charset="-122"/>
                <a:ea typeface="宋体" panose="02010600030101010101" pitchFamily="2" charset="-122"/>
                <a:cs typeface="微软雅黑" panose="020B0503020204020204" pitchFamily="34" charset="-122"/>
              </a:rPr>
              <a:t> </a:t>
            </a:r>
            <a:r>
              <a:rPr lang="en-US" b="1" dirty="0">
                <a:solidFill>
                  <a:schemeClr val="tx1"/>
                </a:solidFill>
                <a:latin typeface="宋体" panose="02010600030101010101" pitchFamily="2" charset="-122"/>
                <a:ea typeface="宋体" panose="02010600030101010101" pitchFamily="2" charset="-122"/>
                <a:cs typeface="微软雅黑" panose="020B0503020204020204" pitchFamily="34" charset="-122"/>
              </a:rPr>
              <a:t>overseas business activities</a:t>
            </a:r>
            <a:r>
              <a:rPr lang="en-US" dirty="0">
                <a:solidFill>
                  <a:schemeClr val="tx1"/>
                </a:solidFill>
                <a:latin typeface="宋体" panose="02010600030101010101" pitchFamily="2" charset="-122"/>
                <a:ea typeface="宋体" panose="02010600030101010101" pitchFamily="2" charset="-122"/>
                <a:cs typeface="微软雅黑" panose="020B0503020204020204" pitchFamily="34" charset="-122"/>
              </a:rPr>
              <a:t> (outward-oriented survey) and </a:t>
            </a:r>
            <a:r>
              <a:rPr lang="en-US" b="1" dirty="0">
                <a:solidFill>
                  <a:schemeClr val="tx1"/>
                </a:solidFill>
                <a:latin typeface="宋体" panose="02010600030101010101" pitchFamily="2" charset="-122"/>
                <a:ea typeface="宋体" panose="02010600030101010101" pitchFamily="2" charset="-122"/>
                <a:cs typeface="微软雅黑" panose="020B0503020204020204" pitchFamily="34" charset="-122"/>
              </a:rPr>
              <a:t>trend survey on</a:t>
            </a:r>
            <a:r>
              <a:rPr lang="en-US" dirty="0">
                <a:solidFill>
                  <a:schemeClr val="tx1"/>
                </a:solidFill>
                <a:latin typeface="宋体" panose="02010600030101010101" pitchFamily="2" charset="-122"/>
                <a:ea typeface="宋体" panose="02010600030101010101" pitchFamily="2" charset="-122"/>
                <a:cs typeface="微软雅黑" panose="020B0503020204020204" pitchFamily="34" charset="-122"/>
              </a:rPr>
              <a:t> </a:t>
            </a:r>
            <a:r>
              <a:rPr lang="en-US" b="1" dirty="0">
                <a:solidFill>
                  <a:schemeClr val="tx1"/>
                </a:solidFill>
                <a:latin typeface="宋体" panose="02010600030101010101" pitchFamily="2" charset="-122"/>
                <a:ea typeface="宋体" panose="02010600030101010101" pitchFamily="2" charset="-122"/>
                <a:cs typeface="微软雅黑" panose="020B0503020204020204" pitchFamily="34" charset="-122"/>
              </a:rPr>
              <a:t>foreign subsidiaries’ business activities (inward-oriented survey)</a:t>
            </a:r>
            <a:r>
              <a:rPr lang="en-US" dirty="0">
                <a:solidFill>
                  <a:schemeClr val="tx1"/>
                </a:solidFill>
                <a:latin typeface="宋体" panose="02010600030101010101" pitchFamily="2" charset="-122"/>
                <a:ea typeface="宋体" panose="02010600030101010101" pitchFamily="2" charset="-122"/>
                <a:cs typeface="微软雅黑" panose="020B0503020204020204" pitchFamily="34" charset="-122"/>
              </a:rPr>
              <a:t>, both of which are conducted by Japan's Ministry of Economy, Trade and Industry (METI) once a year by means of questionnaires.</a:t>
            </a:r>
            <a:endParaRPr lang="en-US" dirty="0">
              <a:solidFill>
                <a:schemeClr val="tx1"/>
              </a:solidFill>
              <a:latin typeface="宋体" panose="02010600030101010101" pitchFamily="2" charset="-122"/>
              <a:ea typeface="宋体" panose="02010600030101010101" pitchFamily="2" charset="-122"/>
              <a:cs typeface="微软雅黑" panose="020B0503020204020204" pitchFamily="34" charset="-122"/>
            </a:endParaRPr>
          </a:p>
          <a:p>
            <a:pPr marL="685800" indent="-342900" algn="just" fontAlgn="auto">
              <a:lnSpc>
                <a:spcPct val="150000"/>
              </a:lnSpc>
              <a:buFont typeface="Wingdings" panose="05000000000000000000" pitchFamily="2" charset="2"/>
              <a:buChar char="p"/>
            </a:pPr>
            <a:r>
              <a:rPr lang="en-US" dirty="0">
                <a:solidFill>
                  <a:schemeClr val="tx1"/>
                </a:solidFill>
                <a:latin typeface="宋体" panose="02010600030101010101" pitchFamily="2" charset="-122"/>
                <a:ea typeface="宋体" panose="02010600030101010101" pitchFamily="2" charset="-122"/>
                <a:cs typeface="微软雅黑" panose="020B0503020204020204" pitchFamily="34" charset="-122"/>
              </a:rPr>
              <a:t>Survey on Japan's overseas business activities: provide the actual situation of Japanese companies' overseas business activities.</a:t>
            </a:r>
            <a:endParaRPr lang="en-US" dirty="0">
              <a:solidFill>
                <a:schemeClr val="tx1"/>
              </a:solidFill>
              <a:latin typeface="宋体" panose="02010600030101010101" pitchFamily="2" charset="-122"/>
              <a:ea typeface="宋体" panose="02010600030101010101" pitchFamily="2" charset="-122"/>
              <a:cs typeface="微软雅黑" panose="020B0503020204020204" pitchFamily="34" charset="-122"/>
            </a:endParaRPr>
          </a:p>
          <a:p>
            <a:pPr marL="685800" indent="-342900" algn="just" fontAlgn="auto">
              <a:lnSpc>
                <a:spcPct val="150000"/>
              </a:lnSpc>
              <a:buFont typeface="Wingdings" panose="05000000000000000000" pitchFamily="2" charset="2"/>
              <a:buChar char="p"/>
            </a:pPr>
            <a:r>
              <a:rPr lang="en-US" dirty="0">
                <a:solidFill>
                  <a:schemeClr val="tx1"/>
                </a:solidFill>
                <a:latin typeface="宋体" panose="02010600030101010101" pitchFamily="2" charset="-122"/>
                <a:ea typeface="宋体" panose="02010600030101010101" pitchFamily="2" charset="-122"/>
                <a:cs typeface="微软雅黑" panose="020B0503020204020204" pitchFamily="34" charset="-122"/>
              </a:rPr>
              <a:t>Trend survey on foreign subsidiaries' business activities (</a:t>
            </a:r>
            <a:r>
              <a:rPr lang="en-US" dirty="0">
                <a:latin typeface="宋体" panose="02010600030101010101" pitchFamily="2" charset="-122"/>
                <a:ea typeface="宋体" panose="02010600030101010101" pitchFamily="2" charset="-122"/>
                <a:cs typeface="微软雅黑" panose="020B0503020204020204" pitchFamily="34" charset="-122"/>
              </a:rPr>
              <a:t>inward-oriented survey) includes company overview, operating conditions, employment status, company functions and types, etc.</a:t>
            </a:r>
            <a:endParaRPr lang="en-US" dirty="0">
              <a:latin typeface="宋体" panose="02010600030101010101" pitchFamily="2" charset="-122"/>
              <a:ea typeface="宋体" panose="02010600030101010101" pitchFamily="2" charset="-122"/>
              <a:cs typeface="微软雅黑" panose="020B0503020204020204" pitchFamily="34" charset="-122"/>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4" name="文本框 3"/>
          <p:cNvSpPr txBox="1"/>
          <p:nvPr/>
        </p:nvSpPr>
        <p:spPr>
          <a:xfrm>
            <a:off x="1788319" y="352107"/>
            <a:ext cx="8615362" cy="461665"/>
          </a:xfrm>
          <a:prstGeom prst="rect">
            <a:avLst/>
          </a:prstGeom>
          <a:noFill/>
          <a:ln w="9525">
            <a:noFill/>
          </a:ln>
        </p:spPr>
        <p:txBody>
          <a:bodyPr wrap="square">
            <a:spAutoFit/>
          </a:bodyPr>
          <a:lstStyle/>
          <a:p>
            <a:pPr indent="0" algn="ctr"/>
            <a:r>
              <a:rPr lang="en-US" sz="2400" b="1" dirty="0">
                <a:ea typeface="仿宋" panose="02010609060101010101" charset="-122"/>
              </a:rPr>
              <a:t>Data source of Japan's statistics on trade in services</a:t>
            </a:r>
            <a:endParaRPr lang="en-US" sz="2400" b="1" dirty="0">
              <a:ea typeface="仿宋" panose="02010609060101010101" charset="-122"/>
            </a:endParaRPr>
          </a:p>
        </p:txBody>
      </p:sp>
      <p:graphicFrame>
        <p:nvGraphicFramePr>
          <p:cNvPr id="5" name="表格 4"/>
          <p:cNvGraphicFramePr/>
          <p:nvPr>
            <p:custDataLst>
              <p:tags r:id="rId1"/>
            </p:custDataLst>
          </p:nvPr>
        </p:nvGraphicFramePr>
        <p:xfrm>
          <a:off x="367665" y="915667"/>
          <a:ext cx="11456670" cy="5440553"/>
        </p:xfrm>
        <a:graphic>
          <a:graphicData uri="http://schemas.openxmlformats.org/drawingml/2006/table">
            <a:tbl>
              <a:tblPr firstRow="1" bandRow="1">
                <a:tableStyleId>{5940675A-B579-460E-94D1-54222C63F5DA}</a:tableStyleId>
              </a:tblPr>
              <a:tblGrid>
                <a:gridCol w="2981325"/>
                <a:gridCol w="3561080"/>
                <a:gridCol w="4914265"/>
              </a:tblGrid>
              <a:tr h="370205">
                <a:tc rowSpan="2">
                  <a:txBody>
                    <a:bodyPr/>
                    <a:lstStyle/>
                    <a:p>
                      <a:pPr indent="0" algn="ctr">
                        <a:lnSpc>
                          <a:spcPct val="120000"/>
                        </a:lnSpc>
                        <a:spcBef>
                          <a:spcPts val="0"/>
                        </a:spcBef>
                        <a:spcAft>
                          <a:spcPts val="0"/>
                        </a:spcAft>
                        <a:buNone/>
                      </a:pPr>
                      <a:r>
                        <a:rPr lang="en-US" sz="1200" b="1">
                          <a:solidFill>
                            <a:srgbClr val="646464"/>
                          </a:solidFill>
                          <a:latin typeface="微软雅黑" panose="020B0503020204020204" pitchFamily="34" charset="-122"/>
                          <a:ea typeface="微软雅黑" panose="020B0503020204020204" pitchFamily="34" charset="-122"/>
                        </a:rPr>
                        <a:t>Category</a:t>
                      </a:r>
                      <a:endParaRPr lang="en-US" sz="1200" b="1">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gridSpan="2">
                  <a:txBody>
                    <a:bodyPr/>
                    <a:lstStyle/>
                    <a:p>
                      <a:pPr indent="0" algn="ctr">
                        <a:lnSpc>
                          <a:spcPct val="120000"/>
                        </a:lnSpc>
                        <a:spcBef>
                          <a:spcPts val="0"/>
                        </a:spcBef>
                        <a:spcAft>
                          <a:spcPts val="0"/>
                        </a:spcAft>
                        <a:buNone/>
                      </a:pPr>
                      <a:r>
                        <a:rPr lang="en-US" sz="1200" b="1">
                          <a:solidFill>
                            <a:srgbClr val="646464"/>
                          </a:solidFill>
                          <a:latin typeface="微软雅黑" panose="020B0503020204020204" pitchFamily="34" charset="-122"/>
                          <a:ea typeface="微软雅黑" panose="020B0503020204020204" pitchFamily="34" charset="-122"/>
                        </a:rPr>
                        <a:t>Source data</a:t>
                      </a:r>
                      <a:endParaRPr lang="en-US" sz="1200" b="1">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hMerge="1">
                  <a:tcPr>
                    <a:lnR w="9525">
                      <a:solidFill>
                        <a:srgbClr val="646464"/>
                      </a:solidFill>
                      <a:prstDash val="sysDash"/>
                    </a:lnR>
                    <a:lnT w="28575">
                      <a:solidFill>
                        <a:srgbClr val="646464"/>
                      </a:solidFill>
                      <a:prstDash val="solid"/>
                    </a:lnT>
                    <a:lnB w="9525">
                      <a:solidFill>
                        <a:srgbClr val="646464"/>
                      </a:solidFill>
                      <a:prstDash val="sysDash"/>
                    </a:lnB>
                  </a:tcPr>
                </a:tc>
              </a:tr>
              <a:tr h="370205">
                <a:tc vMerge="1">
                  <a:tcPr>
                    <a:lnL w="9525">
                      <a:solidFill>
                        <a:srgbClr val="646464"/>
                      </a:solidFill>
                      <a:prstDash val="sysDash"/>
                    </a:lnL>
                    <a:lnR w="9525">
                      <a:solidFill>
                        <a:srgbClr val="646464"/>
                      </a:solidFill>
                      <a:prstDash val="sysDash"/>
                    </a:lnR>
                    <a:lnB w="28575">
                      <a:solidFill>
                        <a:srgbClr val="646464"/>
                      </a:solidFill>
                      <a:prstDash val="solid"/>
                    </a:lnB>
                  </a:tcPr>
                </a:tc>
                <a:tc>
                  <a:txBody>
                    <a:bodyPr/>
                    <a:lstStyle/>
                    <a:p>
                      <a:pPr indent="0" algn="ctr">
                        <a:lnSpc>
                          <a:spcPct val="120000"/>
                        </a:lnSpc>
                        <a:spcBef>
                          <a:spcPts val="0"/>
                        </a:spcBef>
                        <a:spcAft>
                          <a:spcPts val="0"/>
                        </a:spcAft>
                        <a:buNone/>
                      </a:pPr>
                      <a:r>
                        <a:rPr lang="en-US" sz="1200" b="1">
                          <a:solidFill>
                            <a:srgbClr val="646464"/>
                          </a:solidFill>
                          <a:latin typeface="微软雅黑" panose="020B0503020204020204" pitchFamily="34" charset="-122"/>
                          <a:ea typeface="微软雅黑" panose="020B0503020204020204" pitchFamily="34" charset="-122"/>
                        </a:rPr>
                        <a:t>Credit</a:t>
                      </a:r>
                      <a:endParaRPr lang="en-US" sz="1200" b="1">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1">
                          <a:solidFill>
                            <a:srgbClr val="646464"/>
                          </a:solidFill>
                          <a:latin typeface="微软雅黑" panose="020B0503020204020204" pitchFamily="34" charset="-122"/>
                          <a:ea typeface="微软雅黑" panose="020B0503020204020204" pitchFamily="34" charset="-122"/>
                        </a:rPr>
                        <a:t>Debt</a:t>
                      </a:r>
                      <a:endParaRPr lang="en-US" sz="1200" b="1">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Marine transportation</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ITS, ITRS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ITS, ITRS, trade statistics and other sources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Air transportation</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ITS, ITRS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ITS, ITRS, trade statistics and other sources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333375">
                <a:tc>
                  <a:txBody>
                    <a:bodyPr/>
                    <a:lstStyle/>
                    <a:p>
                      <a:pPr indent="0" algn="l">
                        <a:lnSpc>
                          <a:spcPct val="120000"/>
                        </a:lnSpc>
                        <a:spcBef>
                          <a:spcPts val="0"/>
                        </a:spcBef>
                        <a:spcAft>
                          <a:spcPts val="0"/>
                        </a:spcAft>
                        <a:buNone/>
                      </a:pPr>
                      <a:r>
                        <a:rPr lang="en-US" sz="1100" b="0" dirty="0">
                          <a:solidFill>
                            <a:srgbClr val="646464"/>
                          </a:solidFill>
                          <a:latin typeface="微软雅黑" panose="020B0503020204020204" pitchFamily="34" charset="-122"/>
                          <a:ea typeface="微软雅黑" panose="020B0503020204020204" pitchFamily="34" charset="-122"/>
                        </a:rPr>
                        <a:t>Other transportation</a:t>
                      </a:r>
                      <a:endParaRPr lang="en-US" sz="1100" b="0" dirty="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Travel</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Border survey, AS, ITRS and other sources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Household survey, AS, ITRS and other sources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Processing service</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ITRS, written notice survey</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Repair and maintenance service</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ITRS, ITS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ITRS, ITS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Building</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533400">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Insurance and pension services</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ITRS, survey on freight insurance and other sources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ITRS, survey on freight insurance, trade statistics and other sources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Financial services</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Charges for intellectual property</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Communication, computer and information services</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Other business services</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rPr>
                        <a:t>ITRS</a:t>
                      </a:r>
                      <a:endParaRPr lang="en-US" sz="1100" b="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333375">
                <a:tc>
                  <a:txBody>
                    <a:bodyPr/>
                    <a:lstStyle/>
                    <a:p>
                      <a:pPr indent="0" algn="l">
                        <a:lnSpc>
                          <a:spcPct val="120000"/>
                        </a:lnSpc>
                        <a:spcBef>
                          <a:spcPts val="0"/>
                        </a:spcBef>
                        <a:spcAft>
                          <a:spcPts val="0"/>
                        </a:spcAft>
                        <a:buNone/>
                      </a:pPr>
                      <a:r>
                        <a:rPr lang="en-US" sz="1100" b="0">
                          <a:solidFill>
                            <a:srgbClr val="646464"/>
                          </a:solidFill>
                          <a:latin typeface="微软雅黑" panose="020B0503020204020204" pitchFamily="34" charset="-122"/>
                          <a:ea typeface="微软雅黑" panose="020B0503020204020204" pitchFamily="34" charset="-122"/>
                        </a:rPr>
                        <a:t>Government services and goods n.i.e.</a:t>
                      </a:r>
                      <a:endParaRPr lang="en-US" sz="1100" b="0">
                        <a:solidFill>
                          <a:srgbClr val="646464"/>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ITRS, AS, ITS</a:t>
                      </a:r>
                      <a:endParaRPr lang="en-US" sz="1100" b="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100" b="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ITRS, AS, ITS</a:t>
                      </a:r>
                      <a:endParaRPr lang="en-US" sz="1100" b="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r>
            </a:tbl>
          </a:graphicData>
        </a:graphic>
      </p:graphicFrame>
      <p:sp>
        <p:nvSpPr>
          <p:cNvPr id="6" name="文本框 5"/>
          <p:cNvSpPr txBox="1"/>
          <p:nvPr/>
        </p:nvSpPr>
        <p:spPr>
          <a:xfrm>
            <a:off x="367665" y="6261417"/>
            <a:ext cx="9339580" cy="460375"/>
          </a:xfrm>
          <a:prstGeom prst="rect">
            <a:avLst/>
          </a:prstGeom>
          <a:noFill/>
          <a:ln w="9525">
            <a:noFill/>
          </a:ln>
        </p:spPr>
        <p:txBody>
          <a:bodyPr wrap="square">
            <a:spAutoFit/>
          </a:bodyPr>
          <a:lstStyle/>
          <a:p>
            <a:pPr indent="0"/>
            <a:endParaRPr lang="zh-CN" sz="1200" b="0" dirty="0">
              <a:ea typeface="仿宋" panose="02010609060101010101" charset="-122"/>
            </a:endParaRPr>
          </a:p>
          <a:p>
            <a:pPr indent="0"/>
            <a:r>
              <a:rPr lang="en-US" sz="1200" b="0" dirty="0">
                <a:ea typeface="仿宋" panose="02010609060101010101" charset="-122"/>
              </a:rPr>
              <a:t>* Note: ITRS: International Transactions Reporting System; ITS: International Transportation Survey; AS: administrative source.</a:t>
            </a:r>
            <a:endParaRPr lang="en-US" sz="1200" b="0" dirty="0">
              <a:ea typeface="仿宋" panose="02010609060101010101" charset="-122"/>
            </a:endParaRPr>
          </a:p>
        </p:txBody>
      </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864234" y="1549087"/>
            <a:ext cx="8536941" cy="830997"/>
          </a:xfrm>
          <a:prstGeom prst="rect">
            <a:avLst/>
          </a:prstGeom>
          <a:noFill/>
          <a:ln w="9525">
            <a:noFill/>
          </a:ln>
        </p:spPr>
        <p:txBody>
          <a:bodyPr wrap="square">
            <a:spAutoFit/>
          </a:bodyPr>
          <a:lstStyle/>
          <a:p>
            <a:pPr indent="0"/>
            <a:r>
              <a:rPr lang="en-US" sz="2400" b="1" dirty="0">
                <a:latin typeface="宋体" panose="02010600030101010101" pitchFamily="2" charset="-122"/>
                <a:ea typeface="宋体" panose="02010600030101010101" pitchFamily="2" charset="-122"/>
              </a:rPr>
              <a:t>(iv) Practice</a:t>
            </a:r>
            <a:r>
              <a:rPr lang="en-US" altLang="zh-CN" sz="2400" b="1" dirty="0">
                <a:latin typeface="宋体" panose="02010600030101010101" pitchFamily="2" charset="-122"/>
                <a:ea typeface="宋体" panose="02010600030101010101" pitchFamily="2" charset="-122"/>
              </a:rPr>
              <a:t>s</a:t>
            </a:r>
            <a:r>
              <a:rPr lang="en-US" sz="2400" b="1" dirty="0">
                <a:latin typeface="宋体" panose="02010600030101010101" pitchFamily="2" charset="-122"/>
                <a:ea typeface="宋体" panose="02010600030101010101" pitchFamily="2" charset="-122"/>
              </a:rPr>
              <a:t> of statistics on trade in services in Hong Kong, China</a:t>
            </a:r>
            <a:endParaRPr lang="en-US" sz="2400" b="1" dirty="0">
              <a:latin typeface="宋体" panose="02010600030101010101" pitchFamily="2" charset="-122"/>
              <a:ea typeface="宋体" panose="02010600030101010101" pitchFamily="2" charset="-122"/>
            </a:endParaRPr>
          </a:p>
        </p:txBody>
      </p:sp>
      <p:sp>
        <p:nvSpPr>
          <p:cNvPr id="3" name="文本框 2"/>
          <p:cNvSpPr txBox="1"/>
          <p:nvPr/>
        </p:nvSpPr>
        <p:spPr>
          <a:xfrm>
            <a:off x="963295" y="2634622"/>
            <a:ext cx="10624820" cy="3713517"/>
          </a:xfrm>
          <a:prstGeom prst="rect">
            <a:avLst/>
          </a:prstGeom>
          <a:noFill/>
          <a:ln w="9525">
            <a:noFill/>
          </a:ln>
        </p:spPr>
        <p:txBody>
          <a:bodyPr wrap="square">
            <a:spAutoFit/>
          </a:bodyPr>
          <a:lstStyle/>
          <a:p>
            <a:pPr indent="0" algn="just" fontAlgn="auto">
              <a:lnSpc>
                <a:spcPct val="150000"/>
              </a:lnSpc>
              <a:buFont typeface="Wingdings" panose="05000000000000000000" charset="0"/>
              <a:buNone/>
            </a:pPr>
            <a:r>
              <a:rPr lang="en-US" sz="2000" dirty="0">
                <a:latin typeface="宋体" panose="02010600030101010101" pitchFamily="2" charset="-122"/>
                <a:ea typeface="宋体" panose="02010600030101010101" pitchFamily="2" charset="-122"/>
                <a:cs typeface="微软雅黑" panose="020B0503020204020204" pitchFamily="34" charset="-122"/>
              </a:rPr>
              <a:t>1. Statistics department and statistical content and experience</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dirty="0">
                <a:latin typeface="宋体" panose="02010600030101010101" pitchFamily="2" charset="-122"/>
                <a:ea typeface="宋体" panose="02010600030101010101" pitchFamily="2" charset="-122"/>
                <a:cs typeface="微软雅黑" panose="020B0503020204020204" pitchFamily="34" charset="-122"/>
              </a:rPr>
              <a:t>Hong Kong's statistics on trade in services is a </a:t>
            </a:r>
            <a:r>
              <a:rPr lang="en-US" sz="2000" b="1" dirty="0">
                <a:latin typeface="宋体" panose="02010600030101010101" pitchFamily="2" charset="-122"/>
                <a:ea typeface="宋体" panose="02010600030101010101" pitchFamily="2" charset="-122"/>
                <a:cs typeface="微软雅黑" panose="020B0503020204020204" pitchFamily="34" charset="-122"/>
              </a:rPr>
              <a:t>compulsory statistical survey</a:t>
            </a:r>
            <a:r>
              <a:rPr lang="en-US" sz="2000" dirty="0">
                <a:latin typeface="宋体" panose="02010600030101010101" pitchFamily="2" charset="-122"/>
                <a:ea typeface="宋体" panose="02010600030101010101" pitchFamily="2" charset="-122"/>
                <a:cs typeface="微软雅黑" panose="020B0503020204020204" pitchFamily="34" charset="-122"/>
              </a:rPr>
              <a:t> according to Hong Kong's </a:t>
            </a:r>
            <a:r>
              <a:rPr lang="en-US" sz="2000" i="1" dirty="0">
                <a:latin typeface="宋体" panose="02010600030101010101" pitchFamily="2" charset="-122"/>
                <a:ea typeface="宋体" panose="02010600030101010101" pitchFamily="2" charset="-122"/>
                <a:cs typeface="微软雅黑" panose="020B0503020204020204" pitchFamily="34" charset="-122"/>
              </a:rPr>
              <a:t>Census and Statistics Ordinance</a:t>
            </a:r>
            <a:r>
              <a:rPr lang="en-US" sz="2000" dirty="0">
                <a:latin typeface="宋体" panose="02010600030101010101" pitchFamily="2" charset="-122"/>
                <a:ea typeface="宋体" panose="02010600030101010101" pitchFamily="2" charset="-122"/>
                <a:cs typeface="微软雅黑" panose="020B0503020204020204" pitchFamily="34" charset="-122"/>
              </a:rPr>
              <a:t>.</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b="1" dirty="0">
                <a:latin typeface="宋体" panose="02010600030101010101" pitchFamily="2" charset="-122"/>
                <a:ea typeface="宋体" panose="02010600030101010101" pitchFamily="2" charset="-122"/>
                <a:cs typeface="微软雅黑" panose="020B0503020204020204" pitchFamily="34" charset="-122"/>
              </a:rPr>
              <a:t>Government department responsible for statistics on trade in services</a:t>
            </a:r>
            <a:r>
              <a:rPr lang="en-US" sz="2000" dirty="0">
                <a:latin typeface="宋体" panose="02010600030101010101" pitchFamily="2" charset="-122"/>
                <a:ea typeface="宋体" panose="02010600030101010101" pitchFamily="2" charset="-122"/>
                <a:cs typeface="微软雅黑" panose="020B0503020204020204" pitchFamily="34" charset="-122"/>
              </a:rPr>
              <a:t>: Census and Statistics Department of Hong Kong Special Administrative Region.</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dirty="0">
                <a:latin typeface="宋体" panose="02010600030101010101" pitchFamily="2" charset="-122"/>
                <a:ea typeface="宋体" panose="02010600030101010101" pitchFamily="2" charset="-122"/>
                <a:cs typeface="微软雅黑" panose="020B0503020204020204" pitchFamily="34" charset="-122"/>
              </a:rPr>
              <a:t>At present, Hong Kong </a:t>
            </a:r>
            <a:r>
              <a:rPr lang="en-US" sz="2000" b="1" dirty="0">
                <a:latin typeface="宋体" panose="02010600030101010101" pitchFamily="2" charset="-122"/>
                <a:ea typeface="宋体" panose="02010600030101010101" pitchFamily="2" charset="-122"/>
                <a:cs typeface="微软雅黑" panose="020B0503020204020204" pitchFamily="34" charset="-122"/>
              </a:rPr>
              <a:t>publishes</a:t>
            </a:r>
            <a:r>
              <a:rPr lang="en-US" sz="2000" dirty="0">
                <a:latin typeface="宋体" panose="02010600030101010101" pitchFamily="2" charset="-122"/>
                <a:ea typeface="宋体" panose="02010600030101010101" pitchFamily="2" charset="-122"/>
                <a:cs typeface="微软雅黑" panose="020B0503020204020204" pitchFamily="34" charset="-122"/>
              </a:rPr>
              <a:t> the statistics of BOP and FATS between Hong Kong and non-Hong Kong </a:t>
            </a:r>
            <a:r>
              <a:rPr lang="en-US" sz="2000" b="1" dirty="0">
                <a:latin typeface="宋体" panose="02010600030101010101" pitchFamily="2" charset="-122"/>
                <a:ea typeface="宋体" panose="02010600030101010101" pitchFamily="2" charset="-122"/>
                <a:cs typeface="微软雅黑" panose="020B0503020204020204" pitchFamily="34" charset="-122"/>
              </a:rPr>
              <a:t>every year</a:t>
            </a:r>
            <a:r>
              <a:rPr lang="en-US" sz="2000" dirty="0">
                <a:latin typeface="宋体" panose="02010600030101010101" pitchFamily="2" charset="-122"/>
                <a:ea typeface="宋体" panose="02010600030101010101" pitchFamily="2" charset="-122"/>
                <a:cs typeface="微软雅黑" panose="020B0503020204020204" pitchFamily="34" charset="-122"/>
              </a:rPr>
              <a:t>.</a:t>
            </a:r>
            <a:endParaRPr lang="en-US" sz="2000" dirty="0">
              <a:latin typeface="宋体" panose="02010600030101010101" pitchFamily="2" charset="-122"/>
              <a:ea typeface="宋体" panose="02010600030101010101" pitchFamily="2" charset="-122"/>
              <a:cs typeface="微软雅黑" panose="020B0503020204020204" pitchFamily="34" charset="-122"/>
            </a:endParaRPr>
          </a:p>
        </p:txBody>
      </p:sp>
      <p:sp>
        <p:nvSpPr>
          <p:cNvPr id="15" name="标题 1"/>
          <p:cNvSpPr>
            <a:spLocks noGrp="1"/>
          </p:cNvSpPr>
          <p:nvPr>
            <p:ph type="title"/>
          </p:nvPr>
        </p:nvSpPr>
        <p:spPr>
          <a:xfrm>
            <a:off x="669925" y="342897"/>
            <a:ext cx="9902825" cy="442912"/>
          </a:xfrm>
        </p:spPr>
        <p:txBody>
          <a:bodyPr/>
          <a:lstStyle/>
          <a:p>
            <a:pPr algn="l">
              <a:buClrTx/>
              <a:buSzTx/>
              <a:buFontTx/>
            </a:pPr>
            <a:r>
              <a:rPr lang="en-US" sz="3200" dirty="0">
                <a:sym typeface="+mn-ea"/>
              </a:rPr>
              <a:t>III. International Experience of Statistics on Trade in Services</a:t>
            </a:r>
            <a:endParaRPr lang="en-US" sz="3200" dirty="0">
              <a:sym typeface="+mn-ea"/>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864235" y="1220471"/>
            <a:ext cx="8843010" cy="830997"/>
          </a:xfrm>
          <a:prstGeom prst="rect">
            <a:avLst/>
          </a:prstGeom>
          <a:noFill/>
          <a:ln w="9525">
            <a:noFill/>
          </a:ln>
        </p:spPr>
        <p:txBody>
          <a:bodyPr wrap="square">
            <a:spAutoFit/>
          </a:bodyPr>
          <a:lstStyle/>
          <a:p>
            <a:pPr indent="0"/>
            <a:r>
              <a:rPr lang="en-US" sz="2400" b="1" dirty="0">
                <a:latin typeface="宋体" panose="02010600030101010101" pitchFamily="2" charset="-122"/>
                <a:ea typeface="宋体" panose="02010600030101010101" pitchFamily="2" charset="-122"/>
              </a:rPr>
              <a:t>(iv) Practices of statistics on trade in services in Hong Kong, China</a:t>
            </a:r>
            <a:endParaRPr lang="en-US" sz="2400" b="1" dirty="0">
              <a:latin typeface="宋体" panose="02010600030101010101" pitchFamily="2" charset="-122"/>
              <a:ea typeface="宋体" panose="02010600030101010101" pitchFamily="2" charset="-122"/>
            </a:endParaRPr>
          </a:p>
        </p:txBody>
      </p:sp>
      <p:sp>
        <p:nvSpPr>
          <p:cNvPr id="3" name="文本框 2"/>
          <p:cNvSpPr txBox="1"/>
          <p:nvPr/>
        </p:nvSpPr>
        <p:spPr>
          <a:xfrm>
            <a:off x="864870" y="2077406"/>
            <a:ext cx="11196955" cy="4523105"/>
          </a:xfrm>
          <a:prstGeom prst="rect">
            <a:avLst/>
          </a:prstGeom>
          <a:noFill/>
          <a:ln w="9525">
            <a:noFill/>
          </a:ln>
        </p:spPr>
        <p:txBody>
          <a:bodyPr wrap="square">
            <a:spAutoFit/>
          </a:bodyPr>
          <a:lstStyle/>
          <a:p>
            <a:pPr indent="0" algn="just" fontAlgn="auto">
              <a:lnSpc>
                <a:spcPct val="150000"/>
              </a:lnSpc>
              <a:buFont typeface="Wingdings" panose="05000000000000000000" charset="0"/>
              <a:buNone/>
            </a:pPr>
            <a:r>
              <a:rPr lang="en-US" sz="1600" dirty="0">
                <a:latin typeface="宋体" panose="02010600030101010101" pitchFamily="2" charset="-122"/>
                <a:ea typeface="宋体" panose="02010600030101010101" pitchFamily="2" charset="-122"/>
                <a:cs typeface="微软雅黑" panose="020B0503020204020204" pitchFamily="34" charset="-122"/>
              </a:rPr>
              <a:t>2. Sources of statistical data: mainly from the following four channels</a:t>
            </a:r>
            <a:endParaRPr lang="en-US" sz="1600" dirty="0">
              <a:latin typeface="宋体" panose="02010600030101010101" pitchFamily="2" charset="-122"/>
              <a:ea typeface="宋体" panose="02010600030101010101" pitchFamily="2" charset="-122"/>
              <a:cs typeface="微软雅黑" panose="020B0503020204020204" pitchFamily="34" charset="-122"/>
            </a:endParaRPr>
          </a:p>
          <a:p>
            <a:pPr indent="0" algn="just" fontAlgn="auto">
              <a:lnSpc>
                <a:spcPct val="150000"/>
              </a:lnSpc>
              <a:buFont typeface="Wingdings" panose="05000000000000000000" charset="0"/>
              <a:buNone/>
            </a:pPr>
            <a:r>
              <a:rPr lang="en-US" sz="1600" dirty="0">
                <a:latin typeface="宋体" panose="02010600030101010101" pitchFamily="2" charset="-122"/>
                <a:ea typeface="宋体" panose="02010600030101010101" pitchFamily="2" charset="-122"/>
                <a:cs typeface="微软雅黑" panose="020B0503020204020204" pitchFamily="34" charset="-122"/>
              </a:rPr>
              <a:t> </a:t>
            </a:r>
            <a:r>
              <a:rPr lang="en-US" sz="1600" b="1" dirty="0">
                <a:latin typeface="宋体" panose="02010600030101010101" pitchFamily="2" charset="-122"/>
                <a:ea typeface="宋体" panose="02010600030101010101" pitchFamily="2" charset="-122"/>
                <a:cs typeface="微软雅黑" panose="020B0503020204020204" pitchFamily="34" charset="-122"/>
              </a:rPr>
              <a:t>(1) Statistical survey of service traders</a:t>
            </a:r>
            <a:r>
              <a:rPr lang="en-US" sz="1600" dirty="0">
                <a:latin typeface="宋体" panose="02010600030101010101" pitchFamily="2" charset="-122"/>
                <a:ea typeface="宋体" panose="02010600030101010101" pitchFamily="2" charset="-122"/>
                <a:cs typeface="微软雅黑" panose="020B0503020204020204" pitchFamily="34" charset="-122"/>
              </a:rPr>
              <a:t>: annually conducted by the Census and Statistics Department of Hong Kong Special Administrative Region to collect the data of service import and export (excluding</a:t>
            </a:r>
            <a:r>
              <a:rPr lang="en-US" sz="1600" dirty="0">
                <a:solidFill>
                  <a:schemeClr val="tx1"/>
                </a:solidFill>
                <a:latin typeface="宋体" panose="02010600030101010101" pitchFamily="2" charset="-122"/>
                <a:ea typeface="宋体" panose="02010600030101010101" pitchFamily="2" charset="-122"/>
                <a:cs typeface="微软雅黑" panose="020B0503020204020204" pitchFamily="34" charset="-122"/>
              </a:rPr>
              <a:t> tourism</a:t>
            </a:r>
            <a:r>
              <a:rPr lang="en-US" sz="1600" dirty="0">
                <a:latin typeface="宋体" panose="02010600030101010101" pitchFamily="2" charset="-122"/>
                <a:ea typeface="宋体" panose="02010600030101010101" pitchFamily="2" charset="-122"/>
                <a:cs typeface="微软雅黑" panose="020B0503020204020204" pitchFamily="34" charset="-122"/>
              </a:rPr>
              <a:t>) of relevant organizations.</a:t>
            </a:r>
            <a:endParaRPr lang="en-US" sz="1600" dirty="0">
              <a:latin typeface="宋体" panose="02010600030101010101" pitchFamily="2" charset="-122"/>
              <a:ea typeface="宋体" panose="02010600030101010101" pitchFamily="2" charset="-122"/>
              <a:cs typeface="微软雅黑" panose="020B0503020204020204" pitchFamily="34" charset="-122"/>
            </a:endParaRPr>
          </a:p>
          <a:p>
            <a:pPr indent="0" algn="just" fontAlgn="auto">
              <a:lnSpc>
                <a:spcPct val="150000"/>
              </a:lnSpc>
              <a:buFont typeface="Wingdings" panose="05000000000000000000" charset="0"/>
              <a:buNone/>
            </a:pPr>
            <a:r>
              <a:rPr lang="en-US" sz="1600" b="1" dirty="0">
                <a:latin typeface="宋体" panose="02010600030101010101" pitchFamily="2" charset="-122"/>
                <a:ea typeface="宋体" panose="02010600030101010101" pitchFamily="2" charset="-122"/>
                <a:cs typeface="微软雅黑" panose="020B0503020204020204" pitchFamily="34" charset="-122"/>
              </a:rPr>
              <a:t>(2) Household survey</a:t>
            </a:r>
            <a:r>
              <a:rPr lang="en-US" sz="1600" dirty="0">
                <a:latin typeface="宋体" panose="02010600030101010101" pitchFamily="2" charset="-122"/>
                <a:ea typeface="宋体" panose="02010600030101010101" pitchFamily="2" charset="-122"/>
                <a:cs typeface="微软雅黑" panose="020B0503020204020204" pitchFamily="34" charset="-122"/>
              </a:rPr>
              <a:t>: The </a:t>
            </a:r>
            <a:r>
              <a:rPr lang="en-US" sz="1600" i="1" dirty="0">
                <a:latin typeface="宋体" panose="02010600030101010101" pitchFamily="2" charset="-122"/>
                <a:ea typeface="宋体" panose="02010600030101010101" pitchFamily="2" charset="-122"/>
                <a:cs typeface="微软雅黑" panose="020B0503020204020204" pitchFamily="34" charset="-122"/>
              </a:rPr>
              <a:t>General Household Survey</a:t>
            </a:r>
            <a:r>
              <a:rPr lang="en-US" sz="1600" dirty="0">
                <a:latin typeface="宋体" panose="02010600030101010101" pitchFamily="2" charset="-122"/>
                <a:ea typeface="宋体" panose="02010600030101010101" pitchFamily="2" charset="-122"/>
                <a:cs typeface="微软雅黑" panose="020B0503020204020204" pitchFamily="34" charset="-122"/>
              </a:rPr>
              <a:t> conducted by the Census and Statistics Department provides information on Hong Kong residents' tourism expenditure.</a:t>
            </a:r>
            <a:endParaRPr lang="en-US" sz="1600" dirty="0">
              <a:latin typeface="宋体" panose="02010600030101010101" pitchFamily="2" charset="-122"/>
              <a:ea typeface="宋体" panose="02010600030101010101" pitchFamily="2" charset="-122"/>
              <a:cs typeface="微软雅黑" panose="020B0503020204020204" pitchFamily="34" charset="-122"/>
            </a:endParaRPr>
          </a:p>
          <a:p>
            <a:pPr indent="0" algn="just" fontAlgn="auto">
              <a:lnSpc>
                <a:spcPct val="150000"/>
              </a:lnSpc>
              <a:buFont typeface="Wingdings" panose="05000000000000000000" charset="0"/>
              <a:buNone/>
            </a:pPr>
            <a:r>
              <a:rPr lang="en-US" sz="1600" b="1" dirty="0">
                <a:latin typeface="宋体" panose="02010600030101010101" pitchFamily="2" charset="-122"/>
                <a:ea typeface="宋体" panose="02010600030101010101" pitchFamily="2" charset="-122"/>
                <a:cs typeface="微软雅黑" panose="020B0503020204020204" pitchFamily="34" charset="-122"/>
              </a:rPr>
              <a:t>(3) Administrative records and other sources of information</a:t>
            </a:r>
            <a:r>
              <a:rPr lang="en-US" sz="1600" dirty="0">
                <a:latin typeface="宋体" panose="02010600030101010101" pitchFamily="2" charset="-122"/>
                <a:ea typeface="宋体" panose="02010600030101010101" pitchFamily="2" charset="-122"/>
                <a:cs typeface="微软雅黑" panose="020B0503020204020204" pitchFamily="34" charset="-122"/>
              </a:rPr>
              <a:t>: including the number of employees of organizations with extraterritorial jurisdiction and their families in Hong Kong, the expenditure of government offices abroad and the expenses of non-Hong Kong residents studying in Hong Kong, etc.</a:t>
            </a:r>
            <a:endParaRPr lang="en-US" sz="1600" dirty="0">
              <a:latin typeface="宋体" panose="02010600030101010101" pitchFamily="2" charset="-122"/>
              <a:ea typeface="宋体" panose="02010600030101010101" pitchFamily="2" charset="-122"/>
              <a:cs typeface="微软雅黑" panose="020B0503020204020204" pitchFamily="34" charset="-122"/>
            </a:endParaRPr>
          </a:p>
          <a:p>
            <a:pPr indent="0" algn="just" fontAlgn="auto">
              <a:lnSpc>
                <a:spcPct val="150000"/>
              </a:lnSpc>
              <a:buFont typeface="Wingdings" panose="05000000000000000000" charset="0"/>
              <a:buNone/>
            </a:pPr>
            <a:r>
              <a:rPr lang="en-US" sz="1600" b="1" dirty="0">
                <a:latin typeface="宋体" panose="02010600030101010101" pitchFamily="2" charset="-122"/>
                <a:ea typeface="宋体" panose="02010600030101010101" pitchFamily="2" charset="-122"/>
                <a:cs typeface="微软雅黑" panose="020B0503020204020204" pitchFamily="34" charset="-122"/>
              </a:rPr>
              <a:t>(4) Other sources</a:t>
            </a:r>
            <a:r>
              <a:rPr lang="en-US" sz="1600" dirty="0">
                <a:latin typeface="宋体" panose="02010600030101010101" pitchFamily="2" charset="-122"/>
                <a:ea typeface="宋体" panose="02010600030101010101" pitchFamily="2" charset="-122"/>
                <a:cs typeface="微软雅黑" panose="020B0503020204020204" pitchFamily="34" charset="-122"/>
              </a:rPr>
              <a:t>: including the expenditure of tourists in Hong Kong provided by the Hong Kong Tourism Board, and the data of cross-border/cross-boundary foreign exchange transactions provided by the Hong Kong Monetary Authority.</a:t>
            </a:r>
            <a:endParaRPr lang="en-US" sz="1600" dirty="0">
              <a:latin typeface="宋体" panose="02010600030101010101" pitchFamily="2" charset="-122"/>
              <a:ea typeface="宋体" panose="02010600030101010101" pitchFamily="2" charset="-122"/>
              <a:cs typeface="微软雅黑" panose="020B0503020204020204" pitchFamily="34" charset="-122"/>
            </a:endParaRPr>
          </a:p>
        </p:txBody>
      </p:sp>
      <p:sp>
        <p:nvSpPr>
          <p:cNvPr id="8" name="标题 1"/>
          <p:cNvSpPr>
            <a:spLocks noGrp="1"/>
          </p:cNvSpPr>
          <p:nvPr>
            <p:ph type="title"/>
          </p:nvPr>
        </p:nvSpPr>
        <p:spPr>
          <a:xfrm>
            <a:off x="669925" y="171447"/>
            <a:ext cx="9774238" cy="442912"/>
          </a:xfrm>
        </p:spPr>
        <p:txBody>
          <a:bodyPr/>
          <a:lstStyle/>
          <a:p>
            <a:pPr algn="l">
              <a:buClrTx/>
              <a:buSzTx/>
              <a:buFontTx/>
            </a:pPr>
            <a:r>
              <a:rPr lang="en-US" sz="3200" dirty="0">
                <a:sym typeface="+mn-ea"/>
              </a:rPr>
              <a:t>III</a:t>
            </a:r>
            <a:r>
              <a:rPr lang="en-US" sz="3200">
                <a:sym typeface="+mn-ea"/>
              </a:rPr>
              <a:t>. International Experience of Statistics on Trade in Services</a:t>
            </a:r>
            <a:endParaRPr lang="en-US" sz="3200" dirty="0">
              <a:sym typeface="+mn-ea"/>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724539" y="1206183"/>
            <a:ext cx="8633778" cy="830997"/>
          </a:xfrm>
          <a:prstGeom prst="rect">
            <a:avLst/>
          </a:prstGeom>
          <a:noFill/>
          <a:ln w="9525">
            <a:noFill/>
          </a:ln>
        </p:spPr>
        <p:txBody>
          <a:bodyPr wrap="square">
            <a:spAutoFit/>
          </a:bodyPr>
          <a:lstStyle/>
          <a:p>
            <a:pPr indent="0"/>
            <a:r>
              <a:rPr lang="en-US" sz="2400" b="1" dirty="0">
                <a:latin typeface="宋体" panose="02010600030101010101" pitchFamily="2" charset="-122"/>
                <a:ea typeface="宋体" panose="02010600030101010101" pitchFamily="2" charset="-122"/>
              </a:rPr>
              <a:t>(iv) Practice</a:t>
            </a:r>
            <a:r>
              <a:rPr lang="en-US" altLang="zh-CN" sz="2400" b="1" dirty="0">
                <a:latin typeface="宋体" panose="02010600030101010101" pitchFamily="2" charset="-122"/>
                <a:ea typeface="宋体" panose="02010600030101010101" pitchFamily="2" charset="-122"/>
              </a:rPr>
              <a:t>s</a:t>
            </a:r>
            <a:r>
              <a:rPr lang="en-US" sz="2400" b="1" dirty="0">
                <a:latin typeface="宋体" panose="02010600030101010101" pitchFamily="2" charset="-122"/>
                <a:ea typeface="宋体" panose="02010600030101010101" pitchFamily="2" charset="-122"/>
              </a:rPr>
              <a:t> of statistics on trade in services in Hong Kong, China</a:t>
            </a:r>
            <a:endParaRPr lang="en-US" sz="2400" b="1" dirty="0">
              <a:latin typeface="宋体" panose="02010600030101010101" pitchFamily="2" charset="-122"/>
              <a:ea typeface="宋体" panose="02010600030101010101" pitchFamily="2" charset="-122"/>
            </a:endParaRPr>
          </a:p>
        </p:txBody>
      </p:sp>
      <p:sp>
        <p:nvSpPr>
          <p:cNvPr id="3" name="文本框 2"/>
          <p:cNvSpPr txBox="1"/>
          <p:nvPr/>
        </p:nvSpPr>
        <p:spPr>
          <a:xfrm>
            <a:off x="772475" y="2032640"/>
            <a:ext cx="11063605" cy="4707890"/>
          </a:xfrm>
          <a:prstGeom prst="rect">
            <a:avLst/>
          </a:prstGeom>
          <a:noFill/>
          <a:ln w="9525">
            <a:noFill/>
          </a:ln>
        </p:spPr>
        <p:txBody>
          <a:bodyPr wrap="square">
            <a:spAutoFit/>
          </a:bodyPr>
          <a:lstStyle/>
          <a:p>
            <a:pPr indent="0" algn="just" fontAlgn="auto">
              <a:lnSpc>
                <a:spcPct val="150000"/>
              </a:lnSpc>
              <a:buFont typeface="Wingdings" panose="05000000000000000000" charset="0"/>
              <a:buNone/>
            </a:pPr>
            <a:r>
              <a:rPr lang="en-US" sz="2000" dirty="0">
                <a:latin typeface="宋体" panose="02010600030101010101" pitchFamily="2" charset="-122"/>
                <a:ea typeface="宋体" panose="02010600030101010101" pitchFamily="2" charset="-122"/>
                <a:cs typeface="微软雅黑" panose="020B0503020204020204" pitchFamily="34" charset="-122"/>
              </a:rPr>
              <a:t>3. Statistical methods and data release</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dirty="0">
                <a:latin typeface="宋体" panose="02010600030101010101" pitchFamily="2" charset="-122"/>
                <a:ea typeface="宋体" panose="02010600030101010101" pitchFamily="2" charset="-122"/>
                <a:cs typeface="微软雅黑" panose="020B0503020204020204" pitchFamily="34" charset="-122"/>
              </a:rPr>
              <a:t>Census and Statistics Department conducts statistical survey of service </a:t>
            </a:r>
            <a:r>
              <a:rPr lang="en-US" sz="2000" dirty="0" err="1">
                <a:latin typeface="宋体" panose="02010600030101010101" pitchFamily="2" charset="-122"/>
                <a:ea typeface="宋体" panose="02010600030101010101" pitchFamily="2" charset="-122"/>
                <a:cs typeface="微软雅黑" panose="020B0503020204020204" pitchFamily="34" charset="-122"/>
              </a:rPr>
              <a:t>import&amp;export</a:t>
            </a:r>
            <a:r>
              <a:rPr lang="en-US" sz="2000" dirty="0">
                <a:latin typeface="宋体" panose="02010600030101010101" pitchFamily="2" charset="-122"/>
                <a:ea typeface="宋体" panose="02010600030101010101" pitchFamily="2" charset="-122"/>
                <a:cs typeface="微软雅黑" panose="020B0503020204020204" pitchFamily="34" charset="-122"/>
              </a:rPr>
              <a:t> by distributing questionnaires to about 7,000 sample enterprises; After all the sampling questionnaires are collected, the Department compiles, reviews and processes the data, prepares detailed statistical data and finally, adjusts the preliminary estimated data.</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dirty="0">
                <a:latin typeface="宋体" panose="02010600030101010101" pitchFamily="2" charset="-122"/>
                <a:ea typeface="宋体" panose="02010600030101010101" pitchFamily="2" charset="-122"/>
                <a:cs typeface="微软雅黑" panose="020B0503020204020204" pitchFamily="34" charset="-122"/>
              </a:rPr>
              <a:t>Hong Kong only publishes detailed classifi</a:t>
            </a: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ed data by items and regions in th</a:t>
            </a:r>
            <a:r>
              <a:rPr lang="en-US" sz="2000" dirty="0">
                <a:latin typeface="宋体" panose="02010600030101010101" pitchFamily="2" charset="-122"/>
                <a:ea typeface="宋体" panose="02010600030101010101" pitchFamily="2" charset="-122"/>
                <a:cs typeface="微软雅黑" panose="020B0503020204020204" pitchFamily="34" charset="-122"/>
              </a:rPr>
              <a:t>e </a:t>
            </a:r>
            <a:r>
              <a:rPr lang="en-US" sz="2000" b="1" dirty="0">
                <a:latin typeface="宋体" panose="02010600030101010101" pitchFamily="2" charset="-122"/>
                <a:ea typeface="宋体" panose="02010600030101010101" pitchFamily="2" charset="-122"/>
                <a:cs typeface="微软雅黑" panose="020B0503020204020204" pitchFamily="34" charset="-122"/>
              </a:rPr>
              <a:t>annual data of trade in services</a:t>
            </a:r>
            <a:r>
              <a:rPr lang="en-US" sz="2000" dirty="0">
                <a:latin typeface="宋体" panose="02010600030101010101" pitchFamily="2" charset="-122"/>
                <a:ea typeface="宋体" panose="02010600030101010101" pitchFamily="2" charset="-122"/>
                <a:cs typeface="微软雅黑" panose="020B0503020204020204" pitchFamily="34" charset="-122"/>
              </a:rPr>
              <a:t>; </a:t>
            </a:r>
            <a:r>
              <a:rPr lang="en-US" sz="2000" b="1" dirty="0">
                <a:latin typeface="宋体" panose="02010600030101010101" pitchFamily="2" charset="-122"/>
                <a:ea typeface="宋体" panose="02010600030101010101" pitchFamily="2" charset="-122"/>
                <a:cs typeface="微软雅黑" panose="020B0503020204020204" pitchFamily="34" charset="-122"/>
              </a:rPr>
              <a:t>Monthly data of trade in services</a:t>
            </a:r>
            <a:r>
              <a:rPr lang="en-US" sz="2000" dirty="0">
                <a:latin typeface="宋体" panose="02010600030101010101" pitchFamily="2" charset="-122"/>
                <a:ea typeface="宋体" panose="02010600030101010101" pitchFamily="2" charset="-122"/>
                <a:cs typeface="微软雅黑" panose="020B0503020204020204" pitchFamily="34" charset="-122"/>
              </a:rPr>
              <a:t> is mainly used by statistical and related departments; Quarterly data of trade in services is published only in aggregate.</a:t>
            </a:r>
            <a:endParaRPr lang="en-US" sz="2000" dirty="0">
              <a:latin typeface="宋体" panose="02010600030101010101" pitchFamily="2" charset="-122"/>
              <a:ea typeface="宋体" panose="02010600030101010101" pitchFamily="2" charset="-122"/>
              <a:cs typeface="微软雅黑" panose="020B0503020204020204" pitchFamily="34" charset="-122"/>
            </a:endParaRPr>
          </a:p>
        </p:txBody>
      </p:sp>
      <p:sp>
        <p:nvSpPr>
          <p:cNvPr id="8" name="标题 1"/>
          <p:cNvSpPr>
            <a:spLocks noGrp="1"/>
          </p:cNvSpPr>
          <p:nvPr>
            <p:ph type="title"/>
          </p:nvPr>
        </p:nvSpPr>
        <p:spPr>
          <a:xfrm>
            <a:off x="669925" y="185729"/>
            <a:ext cx="9559925" cy="442912"/>
          </a:xfrm>
        </p:spPr>
        <p:txBody>
          <a:bodyPr/>
          <a:lstStyle/>
          <a:p>
            <a:pPr algn="l">
              <a:buClrTx/>
              <a:buSzTx/>
              <a:buFontTx/>
            </a:pPr>
            <a:r>
              <a:rPr lang="en-US" sz="3200" dirty="0">
                <a:sym typeface="+mn-ea"/>
              </a:rPr>
              <a:t>III</a:t>
            </a:r>
            <a:r>
              <a:rPr lang="en-US" sz="3200">
                <a:sym typeface="+mn-ea"/>
              </a:rPr>
              <a:t>. International Experience of Statistics on Trade in Services</a:t>
            </a:r>
            <a:endParaRPr lang="en-US" sz="3200" dirty="0">
              <a:sym typeface="+mn-ea"/>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2935605" y="184435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2"/>
            </p:custDataLst>
          </p:nvPr>
        </p:nvCxnSpPr>
        <p:spPr>
          <a:xfrm>
            <a:off x="2935605" y="399764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itle 6"/>
          <p:cNvSpPr txBox="1"/>
          <p:nvPr>
            <p:custDataLst>
              <p:tags r:id="rId3"/>
            </p:custDataLst>
          </p:nvPr>
        </p:nvSpPr>
        <p:spPr>
          <a:xfrm>
            <a:off x="1575616" y="2638231"/>
            <a:ext cx="10013877" cy="565539"/>
          </a:xfrm>
          <a:prstGeom prst="rect">
            <a:avLst/>
          </a:prstGeom>
          <a:noFill/>
          <a:ln w="3175">
            <a:solidFill>
              <a:schemeClr val="tx1"/>
            </a:solid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en-US" sz="3200" dirty="0"/>
              <a:t>Part 1  Development Status of China's Trade in Services</a:t>
            </a:r>
            <a:endParaRPr lang="en-US" sz="3200" dirty="0"/>
          </a:p>
        </p:txBody>
      </p:sp>
    </p:spTree>
    <p:custDataLst>
      <p:tags r:id="rId4"/>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864235" y="1320487"/>
            <a:ext cx="9351328" cy="830997"/>
          </a:xfrm>
          <a:prstGeom prst="rect">
            <a:avLst/>
          </a:prstGeom>
          <a:noFill/>
          <a:ln w="9525">
            <a:noFill/>
          </a:ln>
        </p:spPr>
        <p:txBody>
          <a:bodyPr wrap="square">
            <a:spAutoFit/>
          </a:bodyPr>
          <a:lstStyle/>
          <a:p>
            <a:pPr indent="0"/>
            <a:r>
              <a:rPr lang="en-US" sz="2400" b="1" dirty="0">
                <a:latin typeface="宋体" panose="02010600030101010101" pitchFamily="2" charset="-122"/>
                <a:ea typeface="宋体" panose="02010600030101010101" pitchFamily="2" charset="-122"/>
              </a:rPr>
              <a:t>(v</a:t>
            </a:r>
            <a:r>
              <a:rPr lang="en-US" sz="2400" b="1">
                <a:latin typeface="宋体" panose="02010600030101010101" pitchFamily="2" charset="-122"/>
                <a:ea typeface="宋体" panose="02010600030101010101" pitchFamily="2" charset="-122"/>
              </a:rPr>
              <a:t>) International Experience of Statistics on Trade in Services</a:t>
            </a:r>
            <a:endParaRPr lang="en-US" sz="2400" b="1" dirty="0">
              <a:latin typeface="宋体" panose="02010600030101010101" pitchFamily="2" charset="-122"/>
              <a:ea typeface="宋体" panose="02010600030101010101" pitchFamily="2" charset="-122"/>
            </a:endParaRPr>
          </a:p>
        </p:txBody>
      </p:sp>
      <p:sp>
        <p:nvSpPr>
          <p:cNvPr id="3" name="文本框 2"/>
          <p:cNvSpPr txBox="1"/>
          <p:nvPr/>
        </p:nvSpPr>
        <p:spPr>
          <a:xfrm>
            <a:off x="612773" y="2334268"/>
            <a:ext cx="11031538" cy="4175182"/>
          </a:xfrm>
          <a:prstGeom prst="rect">
            <a:avLst/>
          </a:prstGeom>
          <a:noFill/>
          <a:ln w="9525">
            <a:noFill/>
          </a:ln>
        </p:spPr>
        <p:txBody>
          <a:bodyPr wrap="square">
            <a:spAutoFit/>
          </a:bodyPr>
          <a:lstStyle/>
          <a:p>
            <a:pPr indent="0" algn="just" fontAlgn="auto">
              <a:lnSpc>
                <a:spcPct val="150000"/>
              </a:lnSpc>
              <a:buFont typeface="Wingdings" panose="05000000000000000000" charset="0"/>
              <a:buNone/>
            </a:pPr>
            <a:r>
              <a:rPr lang="en-US" sz="2000" b="1" dirty="0">
                <a:latin typeface="宋体" panose="02010600030101010101" pitchFamily="2" charset="-122"/>
                <a:ea typeface="宋体" panose="02010600030101010101" pitchFamily="2" charset="-122"/>
                <a:cs typeface="微软雅黑" panose="020B0503020204020204" pitchFamily="34" charset="-122"/>
              </a:rPr>
              <a:t>1. Establish a legal system of statistics on trade in services</a:t>
            </a:r>
            <a:endParaRPr lang="en-US" sz="2000" b="1"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dirty="0">
                <a:latin typeface="宋体" panose="02010600030101010101" pitchFamily="2" charset="-122"/>
                <a:ea typeface="宋体" panose="02010600030101010101" pitchFamily="2" charset="-122"/>
                <a:cs typeface="微软雅黑" panose="020B0503020204020204" pitchFamily="34" charset="-122"/>
              </a:rPr>
              <a:t>The </a:t>
            </a:r>
            <a:r>
              <a:rPr lang="en-US" sz="2000" i="1" dirty="0">
                <a:latin typeface="宋体" panose="02010600030101010101" pitchFamily="2" charset="-122"/>
                <a:ea typeface="宋体" panose="02010600030101010101" pitchFamily="2" charset="-122"/>
                <a:cs typeface="微软雅黑" panose="020B0503020204020204" pitchFamily="34" charset="-122"/>
              </a:rPr>
              <a:t>International Investment and Trade in Services Survey</a:t>
            </a:r>
            <a:r>
              <a:rPr lang="en-US" sz="2000" dirty="0">
                <a:latin typeface="宋体" panose="02010600030101010101" pitchFamily="2" charset="-122"/>
                <a:ea typeface="宋体" panose="02010600030101010101" pitchFamily="2" charset="-122"/>
                <a:cs typeface="微软雅黑" panose="020B0503020204020204" pitchFamily="34" charset="-122"/>
              </a:rPr>
              <a:t> promulgated by the United States in 1985 and the </a:t>
            </a:r>
            <a:r>
              <a:rPr lang="en-US" sz="2000" i="1" dirty="0">
                <a:latin typeface="宋体" panose="02010600030101010101" pitchFamily="2" charset="-122"/>
                <a:ea typeface="宋体" panose="02010600030101010101" pitchFamily="2" charset="-122"/>
                <a:cs typeface="微软雅黑" panose="020B0503020204020204" pitchFamily="34" charset="-122"/>
              </a:rPr>
              <a:t>Paperwork Reduction Act</a:t>
            </a:r>
            <a:r>
              <a:rPr lang="en-US" sz="2000" dirty="0">
                <a:latin typeface="宋体" panose="02010600030101010101" pitchFamily="2" charset="-122"/>
                <a:ea typeface="宋体" panose="02010600030101010101" pitchFamily="2" charset="-122"/>
                <a:cs typeface="微软雅黑" panose="020B0503020204020204" pitchFamily="34" charset="-122"/>
              </a:rPr>
              <a:t> in 1995 ensure that the Bureau of Economic Analysis (BEA) of the U.S. Department of Commerce can timely and accurately collect statistical data of trade in services.</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dirty="0">
                <a:latin typeface="宋体" panose="02010600030101010101" pitchFamily="2" charset="-122"/>
                <a:ea typeface="宋体" panose="02010600030101010101" pitchFamily="2" charset="-122"/>
                <a:cs typeface="微软雅黑" panose="020B0503020204020204" pitchFamily="34" charset="-122"/>
              </a:rPr>
              <a:t>Germany's </a:t>
            </a:r>
            <a:r>
              <a:rPr lang="en-US" sz="2000" i="1" dirty="0">
                <a:latin typeface="宋体" panose="02010600030101010101" pitchFamily="2" charset="-122"/>
                <a:ea typeface="宋体" panose="02010600030101010101" pitchFamily="2" charset="-122"/>
                <a:cs typeface="微软雅黑" panose="020B0503020204020204" pitchFamily="34" charset="-122"/>
              </a:rPr>
              <a:t>Statistics Law in Service Industry</a:t>
            </a:r>
            <a:r>
              <a:rPr lang="en-US" sz="2000" dirty="0">
                <a:latin typeface="宋体" panose="02010600030101010101" pitchFamily="2" charset="-122"/>
                <a:ea typeface="宋体" panose="02010600030101010101" pitchFamily="2" charset="-122"/>
                <a:cs typeface="微软雅黑" panose="020B0503020204020204" pitchFamily="34" charset="-122"/>
              </a:rPr>
              <a:t> (December 2000), </a:t>
            </a:r>
            <a:r>
              <a:rPr lang="en-US" sz="2000" i="1" dirty="0">
                <a:latin typeface="宋体" panose="02010600030101010101" pitchFamily="2" charset="-122"/>
                <a:ea typeface="宋体" panose="02010600030101010101" pitchFamily="2" charset="-122"/>
                <a:cs typeface="微软雅黑" panose="020B0503020204020204" pitchFamily="34" charset="-122"/>
              </a:rPr>
              <a:t>Revision of Statistics Law in Service Industry</a:t>
            </a:r>
            <a:r>
              <a:rPr lang="en-US" sz="2000" dirty="0">
                <a:latin typeface="宋体" panose="02010600030101010101" pitchFamily="2" charset="-122"/>
                <a:ea typeface="宋体" panose="02010600030101010101" pitchFamily="2" charset="-122"/>
                <a:cs typeface="微软雅黑" panose="020B0503020204020204" pitchFamily="34" charset="-122"/>
              </a:rPr>
              <a:t> (June 2005), </a:t>
            </a:r>
            <a:r>
              <a:rPr lang="en-US" sz="2000" i="1" dirty="0">
                <a:latin typeface="宋体" panose="02010600030101010101" pitchFamily="2" charset="-122"/>
                <a:ea typeface="宋体" panose="02010600030101010101" pitchFamily="2" charset="-122"/>
                <a:cs typeface="微软雅黑" panose="020B0503020204020204" pitchFamily="34" charset="-122"/>
              </a:rPr>
              <a:t>Federal Statistics Law</a:t>
            </a:r>
            <a:r>
              <a:rPr lang="en-US" sz="2000" dirty="0">
                <a:latin typeface="宋体" panose="02010600030101010101" pitchFamily="2" charset="-122"/>
                <a:ea typeface="宋体" panose="02010600030101010101" pitchFamily="2" charset="-122"/>
                <a:cs typeface="微软雅黑" panose="020B0503020204020204" pitchFamily="34" charset="-122"/>
              </a:rPr>
              <a:t> (January 1987) and </a:t>
            </a:r>
            <a:r>
              <a:rPr lang="en-US" sz="2000" i="1" dirty="0">
                <a:latin typeface="宋体" panose="02010600030101010101" pitchFamily="2" charset="-122"/>
                <a:ea typeface="宋体" panose="02010600030101010101" pitchFamily="2" charset="-122"/>
                <a:cs typeface="微软雅黑" panose="020B0503020204020204" pitchFamily="34" charset="-122"/>
              </a:rPr>
              <a:t>Law of Statistical Survey on Prosperity of Specific Service Industries</a:t>
            </a:r>
            <a:r>
              <a:rPr lang="en-US" sz="2000" dirty="0">
                <a:latin typeface="宋体" panose="02010600030101010101" pitchFamily="2" charset="-122"/>
                <a:ea typeface="宋体" panose="02010600030101010101" pitchFamily="2" charset="-122"/>
                <a:cs typeface="微软雅黑" panose="020B0503020204020204" pitchFamily="34" charset="-122"/>
              </a:rPr>
              <a:t> regulate the statistical work of trade in services.</a:t>
            </a:r>
            <a:endParaRPr lang="en-US" sz="2000" dirty="0">
              <a:latin typeface="宋体" panose="02010600030101010101" pitchFamily="2" charset="-122"/>
              <a:ea typeface="宋体" panose="02010600030101010101" pitchFamily="2" charset="-122"/>
              <a:cs typeface="微软雅黑" panose="020B0503020204020204" pitchFamily="34" charset="-122"/>
            </a:endParaRPr>
          </a:p>
        </p:txBody>
      </p:sp>
      <p:sp>
        <p:nvSpPr>
          <p:cNvPr id="8" name="标题 1"/>
          <p:cNvSpPr>
            <a:spLocks noGrp="1"/>
          </p:cNvSpPr>
          <p:nvPr>
            <p:ph type="title"/>
          </p:nvPr>
        </p:nvSpPr>
        <p:spPr>
          <a:xfrm>
            <a:off x="669925" y="271460"/>
            <a:ext cx="9759950" cy="442912"/>
          </a:xfrm>
        </p:spPr>
        <p:txBody>
          <a:bodyPr/>
          <a:lstStyle/>
          <a:p>
            <a:pPr algn="l">
              <a:buClrTx/>
              <a:buSzTx/>
              <a:buFontTx/>
            </a:pPr>
            <a:r>
              <a:rPr lang="en-US" sz="3200" dirty="0">
                <a:sym typeface="+mn-ea"/>
              </a:rPr>
              <a:t>III</a:t>
            </a:r>
            <a:r>
              <a:rPr lang="en-US" sz="3200">
                <a:sym typeface="+mn-ea"/>
              </a:rPr>
              <a:t>. International Experience of Statistics on Trade in Services</a:t>
            </a:r>
            <a:endParaRPr lang="en-US" sz="3200" dirty="0">
              <a:sym typeface="+mn-ea"/>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864234" y="1206183"/>
            <a:ext cx="10037129" cy="461665"/>
          </a:xfrm>
          <a:prstGeom prst="rect">
            <a:avLst/>
          </a:prstGeom>
          <a:noFill/>
          <a:ln w="9525">
            <a:noFill/>
          </a:ln>
        </p:spPr>
        <p:txBody>
          <a:bodyPr wrap="square">
            <a:spAutoFit/>
          </a:bodyPr>
          <a:lstStyle/>
          <a:p>
            <a:pPr indent="0"/>
            <a:r>
              <a:rPr lang="en-US" sz="2400" b="1" dirty="0">
                <a:latin typeface="宋体" panose="02010600030101010101" pitchFamily="2" charset="-122"/>
                <a:ea typeface="宋体" panose="02010600030101010101" pitchFamily="2" charset="-122"/>
              </a:rPr>
              <a:t>(v</a:t>
            </a:r>
            <a:r>
              <a:rPr lang="en-US" sz="2400" b="1">
                <a:latin typeface="宋体" panose="02010600030101010101" pitchFamily="2" charset="-122"/>
                <a:ea typeface="宋体" panose="02010600030101010101" pitchFamily="2" charset="-122"/>
              </a:rPr>
              <a:t>) </a:t>
            </a:r>
            <a:r>
              <a:rPr lang="en-US" altLang="zh-CN" sz="2400" b="1">
                <a:latin typeface="宋体" panose="02010600030101010101" pitchFamily="2" charset="-122"/>
                <a:ea typeface="宋体" panose="02010600030101010101" pitchFamily="2" charset="-122"/>
              </a:rPr>
              <a:t>International Experience of Statistics on Trade in Services</a:t>
            </a:r>
            <a:endParaRPr lang="en-US" sz="2400" b="1" dirty="0">
              <a:latin typeface="宋体" panose="02010600030101010101" pitchFamily="2" charset="-122"/>
              <a:ea typeface="宋体" panose="02010600030101010101" pitchFamily="2" charset="-122"/>
            </a:endParaRPr>
          </a:p>
        </p:txBody>
      </p:sp>
      <p:sp>
        <p:nvSpPr>
          <p:cNvPr id="3" name="文本框 2"/>
          <p:cNvSpPr txBox="1"/>
          <p:nvPr/>
        </p:nvSpPr>
        <p:spPr>
          <a:xfrm>
            <a:off x="963295" y="1907222"/>
            <a:ext cx="10391775" cy="4707890"/>
          </a:xfrm>
          <a:prstGeom prst="rect">
            <a:avLst/>
          </a:prstGeom>
          <a:noFill/>
          <a:ln w="9525">
            <a:noFill/>
          </a:ln>
        </p:spPr>
        <p:txBody>
          <a:bodyPr wrap="square">
            <a:spAutoFit/>
          </a:bodyPr>
          <a:lstStyle/>
          <a:p>
            <a:pPr algn="just" fontAlgn="auto">
              <a:lnSpc>
                <a:spcPct val="150000"/>
              </a:lnSpc>
            </a:pPr>
            <a:r>
              <a:rPr lang="en-US" sz="2000" b="1" dirty="0">
                <a:latin typeface="宋体" panose="02010600030101010101" pitchFamily="2" charset="-122"/>
                <a:ea typeface="宋体" panose="02010600030101010101" pitchFamily="2" charset="-122"/>
                <a:cs typeface="微软雅黑" panose="020B0503020204020204" pitchFamily="34" charset="-122"/>
              </a:rPr>
              <a:t>2. Adopt diversified data collection methods</a:t>
            </a:r>
            <a:endParaRPr lang="en-US" sz="2000" b="1"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dirty="0">
                <a:latin typeface="宋体" panose="02010600030101010101" pitchFamily="2" charset="-122"/>
                <a:ea typeface="宋体" panose="02010600030101010101" pitchFamily="2" charset="-122"/>
                <a:cs typeface="微软雅黑" panose="020B0503020204020204" pitchFamily="34" charset="-122"/>
              </a:rPr>
              <a:t>In terms of collecting data on trade in services, developed countries have transferred from relying mainly on the ITRS in the past to </a:t>
            </a:r>
            <a:r>
              <a:rPr lang="en-US" sz="2000" b="1" dirty="0">
                <a:latin typeface="宋体" panose="02010600030101010101" pitchFamily="2" charset="-122"/>
                <a:ea typeface="宋体" panose="02010600030101010101" pitchFamily="2" charset="-122"/>
                <a:cs typeface="微软雅黑" panose="020B0503020204020204" pitchFamily="34" charset="-122"/>
              </a:rPr>
              <a:t>a mixed method based on census and survey, supplemented by the ITRS</a:t>
            </a:r>
            <a:r>
              <a:rPr lang="en-US" sz="2000" dirty="0">
                <a:latin typeface="宋体" panose="02010600030101010101" pitchFamily="2" charset="-122"/>
                <a:ea typeface="宋体" panose="02010600030101010101" pitchFamily="2" charset="-122"/>
                <a:cs typeface="微软雅黑" panose="020B0503020204020204" pitchFamily="34" charset="-122"/>
              </a:rPr>
              <a:t>.</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b="1" dirty="0">
                <a:latin typeface="宋体" panose="02010600030101010101" pitchFamily="2" charset="-122"/>
                <a:ea typeface="宋体" panose="02010600030101010101" pitchFamily="2" charset="-122"/>
                <a:cs typeface="微软雅黑" panose="020B0503020204020204" pitchFamily="34" charset="-122"/>
              </a:rPr>
              <a:t>Many countries</a:t>
            </a:r>
            <a:r>
              <a:rPr lang="en-US" sz="2000" dirty="0">
                <a:latin typeface="宋体" panose="02010600030101010101" pitchFamily="2" charset="-122"/>
                <a:ea typeface="宋体" panose="02010600030101010101" pitchFamily="2" charset="-122"/>
                <a:cs typeface="微软雅黑" panose="020B0503020204020204" pitchFamily="34" charset="-122"/>
              </a:rPr>
              <a:t>, such as the United States, Britain, Finland, Denmark, Sweden, Australia, Belgium and Spain, </a:t>
            </a:r>
            <a:r>
              <a:rPr lang="en-US" sz="2000" b="1" dirty="0">
                <a:latin typeface="宋体" panose="02010600030101010101" pitchFamily="2" charset="-122"/>
                <a:ea typeface="宋体" panose="02010600030101010101" pitchFamily="2" charset="-122"/>
                <a:cs typeface="微软雅黑" panose="020B0503020204020204" pitchFamily="34" charset="-122"/>
              </a:rPr>
              <a:t>basically depend on enterprise survey systems instead of ITRS system</a:t>
            </a:r>
            <a:r>
              <a:rPr lang="en-US" sz="2000" dirty="0">
                <a:latin typeface="宋体" panose="02010600030101010101" pitchFamily="2" charset="-122"/>
                <a:ea typeface="宋体" panose="02010600030101010101" pitchFamily="2" charset="-122"/>
                <a:cs typeface="微软雅黑" panose="020B0503020204020204" pitchFamily="34" charset="-122"/>
              </a:rPr>
              <a:t>.</a:t>
            </a:r>
            <a:endParaRPr lang="en-US" sz="2000"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sz="2000" b="1" dirty="0">
                <a:latin typeface="宋体" panose="02010600030101010101" pitchFamily="2" charset="-122"/>
                <a:ea typeface="宋体" panose="02010600030101010101" pitchFamily="2" charset="-122"/>
                <a:cs typeface="微软雅黑" panose="020B0503020204020204" pitchFamily="34" charset="-122"/>
              </a:rPr>
              <a:t>Oth</a:t>
            </a:r>
            <a:r>
              <a:rPr lang="en-US" sz="2000" b="1" dirty="0">
                <a:solidFill>
                  <a:schemeClr val="tx1"/>
                </a:solidFill>
                <a:latin typeface="宋体" panose="02010600030101010101" pitchFamily="2" charset="-122"/>
                <a:ea typeface="宋体" panose="02010600030101010101" pitchFamily="2" charset="-122"/>
                <a:cs typeface="微软雅黑" panose="020B0503020204020204" pitchFamily="34" charset="-122"/>
              </a:rPr>
              <a:t>er methods</a:t>
            </a: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 e.g. extrapolation</a:t>
            </a:r>
            <a:r>
              <a:rPr lang="en-US" sz="2000" b="1" dirty="0">
                <a:solidFill>
                  <a:schemeClr val="tx1"/>
                </a:solidFill>
                <a:latin typeface="宋体" panose="02010600030101010101" pitchFamily="2" charset="-122"/>
                <a:ea typeface="宋体" panose="02010600030101010101" pitchFamily="2" charset="-122"/>
                <a:cs typeface="微软雅黑" panose="020B0503020204020204" pitchFamily="34" charset="-122"/>
              </a:rPr>
              <a:t> by estimation</a:t>
            </a:r>
            <a:r>
              <a:rPr lang="en-US" sz="2000" dirty="0">
                <a:solidFill>
                  <a:schemeClr val="tx1"/>
                </a:solidFill>
                <a:latin typeface="宋体" panose="02010600030101010101" pitchFamily="2" charset="-122"/>
                <a:ea typeface="宋体" panose="02010600030101010101" pitchFamily="2" charset="-122"/>
                <a:cs typeface="微软雅黑" panose="020B0503020204020204" pitchFamily="34" charset="-122"/>
              </a:rPr>
              <a:t>, o</a:t>
            </a:r>
            <a:r>
              <a:rPr lang="en-US" sz="2000" dirty="0">
                <a:latin typeface="宋体" panose="02010600030101010101" pitchFamily="2" charset="-122"/>
                <a:ea typeface="宋体" panose="02010600030101010101" pitchFamily="2" charset="-122"/>
                <a:cs typeface="微软雅黑" panose="020B0503020204020204" pitchFamily="34" charset="-122"/>
              </a:rPr>
              <a:t>btaining data from relevant government authorities, obtaining bilateral data by exchanging data with other countries and obtaining data by purchasing.</a:t>
            </a:r>
            <a:endParaRPr lang="en-US" sz="2000" dirty="0">
              <a:latin typeface="宋体" panose="02010600030101010101" pitchFamily="2" charset="-122"/>
              <a:ea typeface="宋体" panose="02010600030101010101" pitchFamily="2" charset="-122"/>
              <a:cs typeface="微软雅黑" panose="020B0503020204020204" pitchFamily="34" charset="-122"/>
            </a:endParaRPr>
          </a:p>
        </p:txBody>
      </p:sp>
      <p:sp>
        <p:nvSpPr>
          <p:cNvPr id="9" name="标题 1"/>
          <p:cNvSpPr>
            <a:spLocks noGrp="1"/>
          </p:cNvSpPr>
          <p:nvPr>
            <p:ph type="title"/>
          </p:nvPr>
        </p:nvSpPr>
        <p:spPr>
          <a:xfrm>
            <a:off x="669925" y="200022"/>
            <a:ext cx="9708515" cy="442912"/>
          </a:xfrm>
        </p:spPr>
        <p:txBody>
          <a:bodyPr/>
          <a:lstStyle/>
          <a:p>
            <a:pPr algn="l">
              <a:buClrTx/>
              <a:buSzTx/>
              <a:buFontTx/>
            </a:pPr>
            <a:r>
              <a:rPr lang="en-US" sz="3200" dirty="0">
                <a:sym typeface="+mn-ea"/>
              </a:rPr>
              <a:t>III</a:t>
            </a:r>
            <a:r>
              <a:rPr lang="en-US" sz="3200">
                <a:sym typeface="+mn-ea"/>
              </a:rPr>
              <a:t>. International Experience of Statistics on Trade in Services</a:t>
            </a:r>
            <a:endParaRPr lang="en-US" sz="3200" dirty="0">
              <a:sym typeface="+mn-ea"/>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882" y="179961"/>
            <a:ext cx="9645694" cy="441964"/>
          </a:xfrm>
        </p:spPr>
        <p:txBody>
          <a:bodyPr/>
          <a:lstStyle/>
          <a:p>
            <a:pPr algn="l">
              <a:buClrTx/>
              <a:buSzTx/>
              <a:buFontTx/>
            </a:pPr>
            <a:r>
              <a:rPr lang="en-US" sz="3200" dirty="0">
                <a:sym typeface="+mn-ea"/>
              </a:rPr>
              <a:t>III</a:t>
            </a:r>
            <a:r>
              <a:rPr lang="en-US" sz="3200">
                <a:sym typeface="+mn-ea"/>
              </a:rPr>
              <a:t>. </a:t>
            </a:r>
            <a:r>
              <a:rPr lang="en-US" altLang="zh-CN" sz="3200">
                <a:sym typeface="+mn-ea"/>
              </a:rPr>
              <a:t>International Experience of Statistics on Trade in Services</a:t>
            </a:r>
            <a:endParaRPr lang="en-US" sz="3200" dirty="0">
              <a:sym typeface="+mn-ea"/>
            </a:endParaRPr>
          </a:p>
        </p:txBody>
      </p:sp>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864234" y="1206183"/>
            <a:ext cx="10122854" cy="461665"/>
          </a:xfrm>
          <a:prstGeom prst="rect">
            <a:avLst/>
          </a:prstGeom>
          <a:noFill/>
          <a:ln w="9525">
            <a:noFill/>
          </a:ln>
        </p:spPr>
        <p:txBody>
          <a:bodyPr wrap="square">
            <a:spAutoFit/>
          </a:bodyPr>
          <a:lstStyle/>
          <a:p>
            <a:pPr indent="0"/>
            <a:r>
              <a:rPr lang="en-US" sz="2400" b="1" dirty="0">
                <a:latin typeface="宋体" panose="02010600030101010101" pitchFamily="2" charset="-122"/>
                <a:ea typeface="宋体" panose="02010600030101010101" pitchFamily="2" charset="-122"/>
              </a:rPr>
              <a:t>(v</a:t>
            </a:r>
            <a:r>
              <a:rPr lang="en-US" sz="2400" b="1">
                <a:latin typeface="宋体" panose="02010600030101010101" pitchFamily="2" charset="-122"/>
                <a:ea typeface="宋体" panose="02010600030101010101" pitchFamily="2" charset="-122"/>
              </a:rPr>
              <a:t>) </a:t>
            </a:r>
            <a:r>
              <a:rPr lang="en-US" altLang="zh-CN" sz="2400" b="1">
                <a:latin typeface="宋体" panose="02010600030101010101" pitchFamily="2" charset="-122"/>
                <a:ea typeface="宋体" panose="02010600030101010101" pitchFamily="2" charset="-122"/>
              </a:rPr>
              <a:t>International Experience of Statistics on Trade in Services</a:t>
            </a:r>
            <a:endParaRPr lang="en-US" sz="2400" b="1" dirty="0">
              <a:latin typeface="宋体" panose="02010600030101010101" pitchFamily="2" charset="-122"/>
              <a:ea typeface="宋体" panose="02010600030101010101" pitchFamily="2" charset="-122"/>
            </a:endParaRPr>
          </a:p>
        </p:txBody>
      </p:sp>
      <p:sp>
        <p:nvSpPr>
          <p:cNvPr id="4" name="文本框 3"/>
          <p:cNvSpPr txBox="1"/>
          <p:nvPr/>
        </p:nvSpPr>
        <p:spPr>
          <a:xfrm>
            <a:off x="3555999" y="1820101"/>
            <a:ext cx="5080000" cy="369332"/>
          </a:xfrm>
          <a:prstGeom prst="rect">
            <a:avLst/>
          </a:prstGeom>
          <a:noFill/>
          <a:ln w="9525">
            <a:noFill/>
          </a:ln>
        </p:spPr>
        <p:txBody>
          <a:bodyPr>
            <a:spAutoFit/>
          </a:bodyPr>
          <a:lstStyle/>
          <a:p>
            <a:pPr indent="0" algn="ctr"/>
            <a:r>
              <a:rPr lang="en-US" b="1" dirty="0">
                <a:latin typeface="微软雅黑" panose="020B0503020204020204" pitchFamily="34" charset="-122"/>
                <a:ea typeface="微软雅黑" panose="020B0503020204020204" pitchFamily="34" charset="-122"/>
                <a:cs typeface="微软雅黑" panose="020B0503020204020204" pitchFamily="34" charset="-122"/>
              </a:rPr>
              <a:t>Advantages and limitations of ITRS</a:t>
            </a:r>
            <a:endParaRPr 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表格 4"/>
          <p:cNvGraphicFramePr/>
          <p:nvPr>
            <p:custDataLst>
              <p:tags r:id="rId1"/>
            </p:custDataLst>
          </p:nvPr>
        </p:nvGraphicFramePr>
        <p:xfrm>
          <a:off x="782955" y="2320164"/>
          <a:ext cx="10445750" cy="4331016"/>
        </p:xfrm>
        <a:graphic>
          <a:graphicData uri="http://schemas.openxmlformats.org/drawingml/2006/table">
            <a:tbl>
              <a:tblPr firstRow="1" bandRow="1">
                <a:tableStyleId>{5940675A-B579-460E-94D1-54222C63F5DA}</a:tableStyleId>
              </a:tblPr>
              <a:tblGrid>
                <a:gridCol w="5114290"/>
                <a:gridCol w="5331460"/>
              </a:tblGrid>
              <a:tr h="433054">
                <a:tc>
                  <a:txBody>
                    <a:bodyPr/>
                    <a:lstStyle/>
                    <a:p>
                      <a:pPr indent="0" algn="ctr">
                        <a:lnSpc>
                          <a:spcPct val="120000"/>
                        </a:lnSpc>
                        <a:spcBef>
                          <a:spcPts val="0"/>
                        </a:spcBef>
                        <a:spcAft>
                          <a:spcPts val="0"/>
                        </a:spcAft>
                        <a:buNone/>
                      </a:pPr>
                      <a:r>
                        <a:rPr lang="en-US" sz="1400" b="0" dirty="0">
                          <a:solidFill>
                            <a:schemeClr val="tx1"/>
                          </a:solidFill>
                          <a:latin typeface="微软雅黑" panose="020B0503020204020204" pitchFamily="34" charset="-122"/>
                          <a:ea typeface="微软雅黑" panose="020B0503020204020204" pitchFamily="34" charset="-122"/>
                        </a:rPr>
                        <a:t>Advantage</a:t>
                      </a:r>
                      <a:endParaRPr lang="en-US" sz="1400" b="0" dirty="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dirty="0">
                          <a:solidFill>
                            <a:schemeClr val="tx1"/>
                          </a:solidFill>
                          <a:latin typeface="微软雅黑" panose="020B0503020204020204" pitchFamily="34" charset="-122"/>
                          <a:ea typeface="微软雅黑" panose="020B0503020204020204" pitchFamily="34" charset="-122"/>
                        </a:rPr>
                        <a:t>Limitations</a:t>
                      </a:r>
                      <a:endParaRPr lang="en-US" sz="1400" b="0" dirty="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3897962">
                <a:tc>
                  <a:txBody>
                    <a:bodyPr/>
                    <a:lstStyle/>
                    <a:p>
                      <a:pPr indent="0" algn="l">
                        <a:lnSpc>
                          <a:spcPct val="120000"/>
                        </a:lnSpc>
                        <a:spcBef>
                          <a:spcPts val="0"/>
                        </a:spcBef>
                        <a:spcAft>
                          <a:spcPts val="0"/>
                        </a:spcAft>
                        <a:buNone/>
                      </a:pPr>
                      <a: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Timeliness and high frequency, which are conducive to data compilation</a:t>
                      </a:r>
                      <a:b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Detailed (new reporting entities can be easily covered)</a:t>
                      </a:r>
                      <a:b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Stable number of respondents (banks can report on behalf of their customers)</a:t>
                      </a:r>
                      <a:b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Easy data reporting and compilation</a:t>
                      </a:r>
                      <a:b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Regular mandatory reporting</a:t>
                      </a:r>
                      <a:endPar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l">
                        <a:lnSpc>
                          <a:spcPct val="120000"/>
                        </a:lnSpc>
                        <a:spcBef>
                          <a:spcPts val="0"/>
                        </a:spcBef>
                        <a:spcAft>
                          <a:spcPts val="0"/>
                        </a:spcAft>
                        <a:buNone/>
                      </a:pPr>
                      <a: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Simplification or exemption of data may affect the statistical accuracy</a:t>
                      </a:r>
                      <a:b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Transactions can only be counted through the settlement system</a:t>
                      </a:r>
                      <a:b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May lead to wrong classification of service items, especially some sub-items in EBOPS 2010 project</a:t>
                      </a:r>
                      <a:b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Geographical distribution may be skewed (that is, difficult to distinguish settlement countries from transaction countries)</a:t>
                      </a:r>
                      <a:b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Difficulty in data management, with the increase of cross-border transactions and internal settlement of companies</a:t>
                      </a:r>
                      <a:endParaRPr 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bl>
          </a:graphicData>
        </a:graphic>
      </p:graphicFrame>
    </p:spTree>
    <p:custDataLst>
      <p:tags r:id="rId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3" name="文本框 2"/>
          <p:cNvSpPr txBox="1"/>
          <p:nvPr/>
        </p:nvSpPr>
        <p:spPr>
          <a:xfrm>
            <a:off x="1168400" y="2207267"/>
            <a:ext cx="10353675" cy="4175182"/>
          </a:xfrm>
          <a:prstGeom prst="rect">
            <a:avLst/>
          </a:prstGeom>
          <a:noFill/>
          <a:ln w="9525">
            <a:noFill/>
          </a:ln>
        </p:spPr>
        <p:txBody>
          <a:bodyPr wrap="square">
            <a:spAutoFit/>
          </a:bodyPr>
          <a:lstStyle/>
          <a:p>
            <a:pPr indent="0" algn="just" fontAlgn="auto">
              <a:lnSpc>
                <a:spcPct val="150000"/>
              </a:lnSpc>
              <a:buFont typeface="Wingdings" panose="05000000000000000000" charset="0"/>
              <a:buNone/>
            </a:pPr>
            <a:r>
              <a:rPr lang="en-US" sz="2000" dirty="0">
                <a:latin typeface="宋体" panose="02010600030101010101" pitchFamily="2" charset="-122"/>
                <a:ea typeface="宋体" panose="02010600030101010101" pitchFamily="2" charset="-122"/>
                <a:cs typeface="+mj-ea"/>
              </a:rPr>
              <a:t>3. Pay more attention to the FATS statistics</a:t>
            </a:r>
            <a:endParaRPr lang="en-US" sz="2000" dirty="0">
              <a:latin typeface="宋体" panose="02010600030101010101" pitchFamily="2" charset="-122"/>
              <a:ea typeface="宋体" panose="02010600030101010101" pitchFamily="2" charset="-122"/>
              <a:cs typeface="+mj-ea"/>
            </a:endParaRPr>
          </a:p>
          <a:p>
            <a:pPr marL="800100" indent="-342900" algn="just" fontAlgn="auto">
              <a:lnSpc>
                <a:spcPct val="150000"/>
              </a:lnSpc>
              <a:buFont typeface="Wingdings" panose="05000000000000000000" pitchFamily="2" charset="2"/>
              <a:buChar char="p"/>
            </a:pPr>
            <a:r>
              <a:rPr lang="en-US" sz="2000" dirty="0">
                <a:latin typeface="宋体" panose="02010600030101010101" pitchFamily="2" charset="-122"/>
                <a:ea typeface="宋体" panose="02010600030101010101" pitchFamily="2" charset="-122"/>
                <a:cs typeface="+mj-ea"/>
              </a:rPr>
              <a:t>Since 1977, the </a:t>
            </a:r>
            <a:r>
              <a:rPr lang="en-US" sz="2000" b="1" dirty="0">
                <a:latin typeface="宋体" panose="02010600030101010101" pitchFamily="2" charset="-122"/>
                <a:ea typeface="宋体" panose="02010600030101010101" pitchFamily="2" charset="-122"/>
                <a:cs typeface="+mj-ea"/>
              </a:rPr>
              <a:t>United States</a:t>
            </a:r>
            <a:r>
              <a:rPr lang="en-US" sz="2000" dirty="0">
                <a:latin typeface="宋体" panose="02010600030101010101" pitchFamily="2" charset="-122"/>
                <a:ea typeface="宋体" panose="02010600030101010101" pitchFamily="2" charset="-122"/>
                <a:cs typeface="+mj-ea"/>
              </a:rPr>
              <a:t> has continuously collected the statistical data of FATS.</a:t>
            </a:r>
            <a:endParaRPr lang="en-US" sz="2000" dirty="0">
              <a:latin typeface="宋体" panose="02010600030101010101" pitchFamily="2" charset="-122"/>
              <a:ea typeface="宋体" panose="02010600030101010101" pitchFamily="2" charset="-122"/>
              <a:cs typeface="+mj-ea"/>
            </a:endParaRPr>
          </a:p>
          <a:p>
            <a:pPr marL="800100" indent="-342900" algn="just" fontAlgn="auto">
              <a:lnSpc>
                <a:spcPct val="150000"/>
              </a:lnSpc>
              <a:buFont typeface="Wingdings" panose="05000000000000000000" pitchFamily="2" charset="2"/>
              <a:buChar char="p"/>
            </a:pPr>
            <a:r>
              <a:rPr lang="en-US" sz="2000" b="1" dirty="0">
                <a:latin typeface="宋体" panose="02010600030101010101" pitchFamily="2" charset="-122"/>
                <a:ea typeface="宋体" panose="02010600030101010101" pitchFamily="2" charset="-122"/>
                <a:cs typeface="+mj-ea"/>
              </a:rPr>
              <a:t>Japan</a:t>
            </a:r>
            <a:r>
              <a:rPr lang="en-US" sz="2000" dirty="0">
                <a:latin typeface="宋体" panose="02010600030101010101" pitchFamily="2" charset="-122"/>
                <a:ea typeface="宋体" panose="02010600030101010101" pitchFamily="2" charset="-122"/>
                <a:cs typeface="+mj-ea"/>
              </a:rPr>
              <a:t>'s FATS statistics are conducted once a year by means of questionnaires.</a:t>
            </a:r>
            <a:endParaRPr lang="en-US" sz="2000" dirty="0">
              <a:latin typeface="宋体" panose="02010600030101010101" pitchFamily="2" charset="-122"/>
              <a:ea typeface="宋体" panose="02010600030101010101" pitchFamily="2" charset="-122"/>
              <a:cs typeface="+mj-ea"/>
            </a:endParaRPr>
          </a:p>
          <a:p>
            <a:pPr marL="800100" indent="-342900" algn="just" fontAlgn="auto">
              <a:lnSpc>
                <a:spcPct val="150000"/>
              </a:lnSpc>
              <a:buFont typeface="Wingdings" panose="05000000000000000000" pitchFamily="2" charset="2"/>
              <a:buChar char="p"/>
            </a:pPr>
            <a:r>
              <a:rPr lang="en-US" sz="2000" dirty="0">
                <a:latin typeface="宋体" panose="02010600030101010101" pitchFamily="2" charset="-122"/>
                <a:ea typeface="宋体" panose="02010600030101010101" pitchFamily="2" charset="-122"/>
                <a:cs typeface="+mj-ea"/>
              </a:rPr>
              <a:t>The </a:t>
            </a:r>
            <a:r>
              <a:rPr lang="en-US" sz="2000" b="1" dirty="0">
                <a:latin typeface="宋体" panose="02010600030101010101" pitchFamily="2" charset="-122"/>
                <a:ea typeface="宋体" panose="02010600030101010101" pitchFamily="2" charset="-122"/>
                <a:cs typeface="+mj-ea"/>
              </a:rPr>
              <a:t>European Union</a:t>
            </a:r>
            <a:r>
              <a:rPr lang="en-US" sz="2000" dirty="0">
                <a:latin typeface="宋体" panose="02010600030101010101" pitchFamily="2" charset="-122"/>
                <a:ea typeface="宋体" panose="02010600030101010101" pitchFamily="2" charset="-122"/>
                <a:cs typeface="+mj-ea"/>
              </a:rPr>
              <a:t> has promulgated </a:t>
            </a:r>
            <a:r>
              <a:rPr lang="en-US" sz="2000" i="1" dirty="0">
                <a:latin typeface="宋体" panose="02010600030101010101" pitchFamily="2" charset="-122"/>
                <a:ea typeface="宋体" panose="02010600030101010101" pitchFamily="2" charset="-122"/>
                <a:cs typeface="+mj-ea"/>
              </a:rPr>
              <a:t>Basic Law on Statistical Provisions of Foreign Affiliates</a:t>
            </a:r>
            <a:r>
              <a:rPr lang="en-US" sz="2000" dirty="0">
                <a:latin typeface="宋体" panose="02010600030101010101" pitchFamily="2" charset="-122"/>
                <a:ea typeface="宋体" panose="02010600030101010101" pitchFamily="2" charset="-122"/>
                <a:cs typeface="+mj-ea"/>
              </a:rPr>
              <a:t> (716/2007), and issued a suggestion manual for FATS. EU member states and candidate countries are required to provide relevant statistical data on FATS to Eurostat every year.</a:t>
            </a:r>
            <a:endParaRPr lang="en-US" sz="2000" dirty="0">
              <a:latin typeface="宋体" panose="02010600030101010101" pitchFamily="2" charset="-122"/>
              <a:ea typeface="宋体" panose="02010600030101010101" pitchFamily="2" charset="-122"/>
              <a:cs typeface="+mj-ea"/>
            </a:endParaRPr>
          </a:p>
        </p:txBody>
      </p:sp>
      <p:sp>
        <p:nvSpPr>
          <p:cNvPr id="11" name="标题 1"/>
          <p:cNvSpPr>
            <a:spLocks noGrp="1"/>
          </p:cNvSpPr>
          <p:nvPr>
            <p:ph type="title"/>
          </p:nvPr>
        </p:nvSpPr>
        <p:spPr>
          <a:xfrm>
            <a:off x="669925" y="214310"/>
            <a:ext cx="9617075" cy="442912"/>
          </a:xfrm>
        </p:spPr>
        <p:txBody>
          <a:bodyPr/>
          <a:lstStyle/>
          <a:p>
            <a:pPr algn="l">
              <a:buClrTx/>
              <a:buSzTx/>
              <a:buFontTx/>
            </a:pPr>
            <a:r>
              <a:rPr lang="en-US" sz="3200" dirty="0">
                <a:sym typeface="+mn-ea"/>
              </a:rPr>
              <a:t>III</a:t>
            </a:r>
            <a:r>
              <a:rPr lang="en-US" sz="3200">
                <a:sym typeface="+mn-ea"/>
              </a:rPr>
              <a:t>. International Experience of Statistics on Trade in Services</a:t>
            </a:r>
            <a:endParaRPr lang="en-US" sz="3200" dirty="0">
              <a:sym typeface="+mn-ea"/>
            </a:endParaRPr>
          </a:p>
        </p:txBody>
      </p:sp>
      <p:sp>
        <p:nvSpPr>
          <p:cNvPr id="12" name="文本框 99"/>
          <p:cNvSpPr txBox="1"/>
          <p:nvPr/>
        </p:nvSpPr>
        <p:spPr>
          <a:xfrm>
            <a:off x="855979" y="1393620"/>
            <a:ext cx="10073959" cy="46166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en-US" sz="2400" b="1" dirty="0">
                <a:latin typeface="宋体" panose="02010600030101010101" pitchFamily="2" charset="-122"/>
                <a:ea typeface="宋体" panose="02010600030101010101" pitchFamily="2" charset="-122"/>
              </a:rPr>
              <a:t>(v</a:t>
            </a:r>
            <a:r>
              <a:rPr lang="en-US" sz="2400" b="1">
                <a:latin typeface="宋体" panose="02010600030101010101" pitchFamily="2" charset="-122"/>
                <a:ea typeface="宋体" panose="02010600030101010101" pitchFamily="2" charset="-122"/>
              </a:rPr>
              <a:t>) </a:t>
            </a:r>
            <a:r>
              <a:rPr lang="en-US" altLang="zh-CN" sz="2400" b="1">
                <a:latin typeface="宋体" panose="02010600030101010101" pitchFamily="2" charset="-122"/>
                <a:ea typeface="宋体" panose="02010600030101010101" pitchFamily="2" charset="-122"/>
              </a:rPr>
              <a:t>International Experience of Statistics on Trade in Services</a:t>
            </a:r>
            <a:endParaRPr lang="en-US" sz="2400" b="1"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3" name="文本框 2"/>
          <p:cNvSpPr txBox="1"/>
          <p:nvPr/>
        </p:nvSpPr>
        <p:spPr>
          <a:xfrm>
            <a:off x="548954" y="1692911"/>
            <a:ext cx="11228705" cy="5013360"/>
          </a:xfrm>
          <a:prstGeom prst="rect">
            <a:avLst/>
          </a:prstGeom>
          <a:noFill/>
          <a:ln w="9525">
            <a:noFill/>
          </a:ln>
        </p:spPr>
        <p:txBody>
          <a:bodyPr wrap="square">
            <a:spAutoFit/>
          </a:bodyPr>
          <a:lstStyle/>
          <a:p>
            <a:pPr algn="just" fontAlgn="auto">
              <a:lnSpc>
                <a:spcPct val="150000"/>
              </a:lnSpc>
            </a:pPr>
            <a:r>
              <a:rPr lang="en-US" dirty="0">
                <a:latin typeface="宋体" panose="02010600030101010101" pitchFamily="2" charset="-122"/>
                <a:ea typeface="宋体" panose="02010600030101010101" pitchFamily="2" charset="-122"/>
                <a:cs typeface="微软雅黑" panose="020B0503020204020204" pitchFamily="34" charset="-122"/>
              </a:rPr>
              <a:t>4. Establish a statistical monitoring system of trade in services</a:t>
            </a:r>
            <a:endParaRPr lang="en-US"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b="1" dirty="0">
                <a:latin typeface="宋体" panose="02010600030101010101" pitchFamily="2" charset="-122"/>
                <a:ea typeface="宋体" panose="02010600030101010101" pitchFamily="2" charset="-122"/>
                <a:cs typeface="微软雅黑" panose="020B0503020204020204" pitchFamily="34" charset="-122"/>
              </a:rPr>
              <a:t>Learn from the data collection and usages</a:t>
            </a:r>
            <a:r>
              <a:rPr lang="en-US" dirty="0">
                <a:latin typeface="宋体" panose="02010600030101010101" pitchFamily="2" charset="-122"/>
                <a:ea typeface="宋体" panose="02010600030101010101" pitchFamily="2" charset="-122"/>
                <a:cs typeface="微软雅黑" panose="020B0503020204020204" pitchFamily="34" charset="-122"/>
              </a:rPr>
              <a:t>: collect data of trade in services directly from enterprises by means of modern information technologies(SISCOSERV system of Brazil).</a:t>
            </a:r>
            <a:endParaRPr lang="en-US"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b="1" dirty="0">
                <a:latin typeface="宋体" panose="02010600030101010101" pitchFamily="2" charset="-122"/>
                <a:ea typeface="宋体" panose="02010600030101010101" pitchFamily="2" charset="-122"/>
                <a:cs typeface="微软雅黑" panose="020B0503020204020204" pitchFamily="34" charset="-122"/>
              </a:rPr>
              <a:t>Strengthen inter-departmental cooperation to realize data sharing</a:t>
            </a:r>
            <a:r>
              <a:rPr lang="en-US" dirty="0">
                <a:latin typeface="宋体" panose="02010600030101010101" pitchFamily="2" charset="-122"/>
                <a:ea typeface="宋体" panose="02010600030101010101" pitchFamily="2" charset="-122"/>
                <a:cs typeface="微软雅黑" panose="020B0503020204020204" pitchFamily="34" charset="-122"/>
              </a:rPr>
              <a:t>: departments, such as commerce, foreign exchange, taxation and customs, cooperate with each other to share basic information of enterprises in the field of trade in services (Brazil).</a:t>
            </a:r>
            <a:endParaRPr lang="en-US"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b="1" dirty="0">
                <a:latin typeface="宋体" panose="02010600030101010101" pitchFamily="2" charset="-122"/>
                <a:ea typeface="宋体" panose="02010600030101010101" pitchFamily="2" charset="-122"/>
                <a:cs typeface="微软雅黑" panose="020B0503020204020204" pitchFamily="34" charset="-122"/>
              </a:rPr>
              <a:t>Set up an effective constraint mechanism for data reporting</a:t>
            </a:r>
            <a:r>
              <a:rPr lang="en-US" dirty="0">
                <a:latin typeface="宋体" panose="02010600030101010101" pitchFamily="2" charset="-122"/>
                <a:ea typeface="宋体" panose="02010600030101010101" pitchFamily="2" charset="-122"/>
                <a:cs typeface="微软雅黑" panose="020B0503020204020204" pitchFamily="34" charset="-122"/>
              </a:rPr>
              <a:t>: enterprises must register in the statistical monitoring system and report data before enjoying various supportive policies in the field of trade in services.</a:t>
            </a:r>
            <a:endParaRPr lang="en-US" dirty="0">
              <a:latin typeface="宋体" panose="02010600030101010101" pitchFamily="2" charset="-122"/>
              <a:ea typeface="宋体" panose="02010600030101010101" pitchFamily="2" charset="-122"/>
              <a:cs typeface="微软雅黑" panose="020B0503020204020204" pitchFamily="34" charset="-122"/>
            </a:endParaRPr>
          </a:p>
          <a:p>
            <a:pPr marL="800100" indent="-342900" algn="just" fontAlgn="auto">
              <a:lnSpc>
                <a:spcPct val="150000"/>
              </a:lnSpc>
              <a:buFont typeface="Wingdings" panose="05000000000000000000" pitchFamily="2" charset="2"/>
              <a:buChar char="p"/>
            </a:pPr>
            <a:r>
              <a:rPr lang="en-US" b="1" dirty="0">
                <a:latin typeface="宋体" panose="02010600030101010101" pitchFamily="2" charset="-122"/>
                <a:ea typeface="宋体" panose="02010600030101010101" pitchFamily="2" charset="-122"/>
                <a:cs typeface="微软雅黑" panose="020B0503020204020204" pitchFamily="34" charset="-122"/>
              </a:rPr>
              <a:t>Optimize system functions to facilitate users to fill in</a:t>
            </a:r>
            <a:r>
              <a:rPr lang="en-US" dirty="0">
                <a:latin typeface="宋体" panose="02010600030101010101" pitchFamily="2" charset="-122"/>
                <a:ea typeface="宋体" panose="02010600030101010101" pitchFamily="2" charset="-122"/>
                <a:cs typeface="微软雅黑" panose="020B0503020204020204" pitchFamily="34" charset="-122"/>
              </a:rPr>
              <a:t>: strengthen statistical training, popularize basic knowledge of trade in services, and guide key monitored enterprises to fill in the data.</a:t>
            </a:r>
            <a:endParaRPr lang="en-US" altLang="zh-CN" dirty="0">
              <a:latin typeface="宋体" panose="02010600030101010101" pitchFamily="2" charset="-122"/>
              <a:ea typeface="宋体" panose="02010600030101010101" pitchFamily="2" charset="-122"/>
              <a:cs typeface="微软雅黑" panose="020B0503020204020204" pitchFamily="34" charset="-122"/>
            </a:endParaRPr>
          </a:p>
        </p:txBody>
      </p:sp>
      <p:sp>
        <p:nvSpPr>
          <p:cNvPr id="8" name="标题 1"/>
          <p:cNvSpPr>
            <a:spLocks noGrp="1"/>
          </p:cNvSpPr>
          <p:nvPr>
            <p:ph type="title"/>
          </p:nvPr>
        </p:nvSpPr>
        <p:spPr>
          <a:xfrm>
            <a:off x="669925" y="214310"/>
            <a:ext cx="9988550" cy="442912"/>
          </a:xfrm>
        </p:spPr>
        <p:txBody>
          <a:bodyPr/>
          <a:lstStyle/>
          <a:p>
            <a:pPr algn="l">
              <a:buClrTx/>
              <a:buSzTx/>
              <a:buFontTx/>
            </a:pPr>
            <a:r>
              <a:rPr lang="en-US" sz="3200" dirty="0">
                <a:sym typeface="+mn-ea"/>
              </a:rPr>
              <a:t>III. International Experience of Statistics on Trade in Services</a:t>
            </a:r>
            <a:endParaRPr lang="en-US" sz="3200" dirty="0">
              <a:sym typeface="+mn-ea"/>
            </a:endParaRPr>
          </a:p>
        </p:txBody>
      </p:sp>
      <p:sp>
        <p:nvSpPr>
          <p:cNvPr id="11" name="文本框 99"/>
          <p:cNvSpPr txBox="1"/>
          <p:nvPr/>
        </p:nvSpPr>
        <p:spPr>
          <a:xfrm>
            <a:off x="855979" y="1250741"/>
            <a:ext cx="10331134" cy="46166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en-US" sz="2400" b="1" dirty="0">
                <a:latin typeface="宋体" panose="02010600030101010101" pitchFamily="2" charset="-122"/>
                <a:ea typeface="宋体" panose="02010600030101010101" pitchFamily="2" charset="-122"/>
              </a:rPr>
              <a:t>(v</a:t>
            </a:r>
            <a:r>
              <a:rPr lang="en-US" sz="2400" b="1">
                <a:latin typeface="宋体" panose="02010600030101010101" pitchFamily="2" charset="-122"/>
                <a:ea typeface="宋体" panose="02010600030101010101" pitchFamily="2" charset="-122"/>
              </a:rPr>
              <a:t>) </a:t>
            </a:r>
            <a:r>
              <a:rPr lang="en-US" altLang="zh-CN" sz="2400" b="1">
                <a:latin typeface="宋体" panose="02010600030101010101" pitchFamily="2" charset="-122"/>
                <a:ea typeface="宋体" panose="02010600030101010101" pitchFamily="2" charset="-122"/>
              </a:rPr>
              <a:t>International Experience of Statistics on Trade in Services</a:t>
            </a:r>
            <a:endParaRPr lang="en-US" sz="2400" b="1"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100" name="文本框 99"/>
          <p:cNvSpPr txBox="1"/>
          <p:nvPr/>
        </p:nvSpPr>
        <p:spPr>
          <a:xfrm>
            <a:off x="669924" y="1341120"/>
            <a:ext cx="10174289" cy="461665"/>
          </a:xfrm>
          <a:prstGeom prst="rect">
            <a:avLst/>
          </a:prstGeom>
          <a:noFill/>
          <a:ln w="9525">
            <a:noFill/>
          </a:ln>
        </p:spPr>
        <p:txBody>
          <a:bodyPr wrap="square">
            <a:spAutoFit/>
          </a:bodyPr>
          <a:lstStyle/>
          <a:p>
            <a:pPr indent="0"/>
            <a:r>
              <a:rPr lang="en-US" sz="2400" b="1" dirty="0">
                <a:latin typeface="宋体" panose="02010600030101010101" pitchFamily="2" charset="-122"/>
                <a:ea typeface="宋体" panose="02010600030101010101" pitchFamily="2" charset="-122"/>
              </a:rPr>
              <a:t>(v</a:t>
            </a:r>
            <a:r>
              <a:rPr lang="en-US" sz="2400" b="1">
                <a:latin typeface="宋体" panose="02010600030101010101" pitchFamily="2" charset="-122"/>
                <a:ea typeface="宋体" panose="02010600030101010101" pitchFamily="2" charset="-122"/>
              </a:rPr>
              <a:t>) </a:t>
            </a:r>
            <a:r>
              <a:rPr lang="en-US" altLang="zh-CN" sz="2400" b="1">
                <a:latin typeface="宋体" panose="02010600030101010101" pitchFamily="2" charset="-122"/>
                <a:ea typeface="宋体" panose="02010600030101010101" pitchFamily="2" charset="-122"/>
              </a:rPr>
              <a:t>International Experience of Statistics on Trade in Services</a:t>
            </a:r>
            <a:endParaRPr lang="en-US" sz="2400" b="1" dirty="0">
              <a:latin typeface="宋体" panose="02010600030101010101" pitchFamily="2" charset="-122"/>
              <a:ea typeface="宋体" panose="02010600030101010101" pitchFamily="2" charset="-122"/>
            </a:endParaRPr>
          </a:p>
        </p:txBody>
      </p:sp>
      <p:sp>
        <p:nvSpPr>
          <p:cNvPr id="3" name="文本框 2"/>
          <p:cNvSpPr txBox="1"/>
          <p:nvPr/>
        </p:nvSpPr>
        <p:spPr>
          <a:xfrm>
            <a:off x="696152" y="2059943"/>
            <a:ext cx="11092070" cy="4399915"/>
          </a:xfrm>
          <a:prstGeom prst="rect">
            <a:avLst/>
          </a:prstGeom>
          <a:noFill/>
          <a:ln w="9525">
            <a:noFill/>
          </a:ln>
        </p:spPr>
        <p:txBody>
          <a:bodyPr wrap="square">
            <a:spAutoFit/>
          </a:bodyPr>
          <a:lstStyle/>
          <a:p>
            <a:pPr indent="0" algn="just" fontAlgn="auto">
              <a:lnSpc>
                <a:spcPct val="150000"/>
              </a:lnSpc>
              <a:buFont typeface="Wingdings" panose="05000000000000000000" charset="0"/>
              <a:buNone/>
            </a:pPr>
            <a:r>
              <a:rPr lang="en-US" sz="1600" dirty="0">
                <a:latin typeface="宋体" panose="02010600030101010101" pitchFamily="2" charset="-122"/>
                <a:ea typeface="宋体" panose="02010600030101010101" pitchFamily="2" charset="-122"/>
              </a:rPr>
              <a:t>5. Manage data by electronic means</a:t>
            </a:r>
            <a:endParaRPr lang="en-US" sz="1600" dirty="0">
              <a:latin typeface="宋体" panose="02010600030101010101" pitchFamily="2" charset="-122"/>
              <a:ea typeface="宋体" panose="02010600030101010101" pitchFamily="2" charset="-122"/>
            </a:endParaRPr>
          </a:p>
          <a:p>
            <a:pPr marL="800100" indent="-342900" algn="just" fontAlgn="auto">
              <a:lnSpc>
                <a:spcPct val="200000"/>
              </a:lnSpc>
              <a:buFont typeface="Wingdings" panose="05000000000000000000" pitchFamily="2" charset="2"/>
              <a:buChar char="p"/>
            </a:pPr>
            <a:r>
              <a:rPr lang="en-US" sz="1600" b="1" dirty="0">
                <a:latin typeface="宋体" panose="02010600030101010101" pitchFamily="2" charset="-122"/>
                <a:ea typeface="宋体" panose="02010600030101010101" pitchFamily="2" charset="-122"/>
                <a:cs typeface="+mn-ea"/>
              </a:rPr>
              <a:t>Electronic questionnaire, online survey, network data collection, electronic data transmission and release.</a:t>
            </a:r>
            <a:endParaRPr lang="en-US" sz="1600" b="1" dirty="0">
              <a:latin typeface="宋体" panose="02010600030101010101" pitchFamily="2" charset="-122"/>
              <a:ea typeface="宋体" panose="02010600030101010101" pitchFamily="2" charset="-122"/>
              <a:cs typeface="+mn-ea"/>
            </a:endParaRPr>
          </a:p>
          <a:p>
            <a:pPr marL="800100" indent="-342900" algn="just" fontAlgn="auto">
              <a:lnSpc>
                <a:spcPct val="200000"/>
              </a:lnSpc>
              <a:buFont typeface="Wingdings" panose="05000000000000000000" pitchFamily="2" charset="2"/>
              <a:buChar char="p"/>
            </a:pPr>
            <a:r>
              <a:rPr lang="en-US" sz="1600" b="1" dirty="0">
                <a:latin typeface="宋体" panose="02010600030101010101" pitchFamily="2" charset="-122"/>
                <a:ea typeface="宋体" panose="02010600030101010101" pitchFamily="2" charset="-122"/>
                <a:cs typeface="+mn-ea"/>
              </a:rPr>
              <a:t>America</a:t>
            </a:r>
            <a:r>
              <a:rPr lang="en-US" sz="1600" dirty="0">
                <a:latin typeface="宋体" panose="02010600030101010101" pitchFamily="2" charset="-122"/>
                <a:ea typeface="宋体" panose="02010600030101010101" pitchFamily="2" charset="-122"/>
                <a:cs typeface="+mn-ea"/>
              </a:rPr>
              <a:t>: The </a:t>
            </a:r>
            <a:r>
              <a:rPr lang="en-US" sz="1600" dirty="0" err="1">
                <a:latin typeface="宋体" panose="02010600030101010101" pitchFamily="2" charset="-122"/>
                <a:ea typeface="宋体" panose="02010600030101010101" pitchFamily="2" charset="-122"/>
                <a:cs typeface="+mn-ea"/>
              </a:rPr>
              <a:t>eFile</a:t>
            </a:r>
            <a:r>
              <a:rPr lang="en-US" sz="1600" dirty="0">
                <a:latin typeface="宋体" panose="02010600030101010101" pitchFamily="2" charset="-122"/>
                <a:ea typeface="宋体" panose="02010600030101010101" pitchFamily="2" charset="-122"/>
                <a:cs typeface="+mn-ea"/>
              </a:rPr>
              <a:t> system can be supported and maintained internally, without outsourcing the work to an external contractor, resulting in lower maintenance costs. At the same time, more accurate data can be collected, so as to greatly improve the data security.</a:t>
            </a:r>
            <a:endParaRPr lang="en-US" sz="1600" dirty="0">
              <a:latin typeface="宋体" panose="02010600030101010101" pitchFamily="2" charset="-122"/>
              <a:ea typeface="宋体" panose="02010600030101010101" pitchFamily="2" charset="-122"/>
              <a:cs typeface="+mn-ea"/>
            </a:endParaRPr>
          </a:p>
          <a:p>
            <a:pPr marL="800100" indent="-342900" algn="just" fontAlgn="auto">
              <a:lnSpc>
                <a:spcPct val="200000"/>
              </a:lnSpc>
              <a:buFont typeface="Wingdings" panose="05000000000000000000" pitchFamily="2" charset="2"/>
              <a:buChar char="p"/>
            </a:pPr>
            <a:r>
              <a:rPr lang="en-US" sz="1600" b="1" dirty="0">
                <a:solidFill>
                  <a:schemeClr val="tx1"/>
                </a:solidFill>
                <a:latin typeface="宋体" panose="02010600030101010101" pitchFamily="2" charset="-122"/>
                <a:ea typeface="宋体" panose="02010600030101010101" pitchFamily="2" charset="-122"/>
                <a:cs typeface="+mn-ea"/>
              </a:rPr>
              <a:t>Germany</a:t>
            </a:r>
            <a:r>
              <a:rPr lang="en-US" sz="1600" dirty="0">
                <a:solidFill>
                  <a:schemeClr val="tx1"/>
                </a:solidFill>
                <a:latin typeface="宋体" panose="02010600030101010101" pitchFamily="2" charset="-122"/>
                <a:ea typeface="宋体" panose="02010600030101010101" pitchFamily="2" charset="-122"/>
                <a:cs typeface="+mn-ea"/>
              </a:rPr>
              <a:t>: Wi</a:t>
            </a:r>
            <a:r>
              <a:rPr lang="en-US" sz="1600" dirty="0">
                <a:latin typeface="宋体" panose="02010600030101010101" pitchFamily="2" charset="-122"/>
                <a:ea typeface="宋体" panose="02010600030101010101" pitchFamily="2" charset="-122"/>
                <a:cs typeface="+mn-ea"/>
              </a:rPr>
              <a:t>th the advancement of e-Government plan, data collection is becoming increasingly electronic and networked. The German Federal Statistical Office and state statistical offices are vigorously driving the construction and promotion of </a:t>
            </a:r>
            <a:r>
              <a:rPr lang="en-US" sz="1600" dirty="0" err="1">
                <a:latin typeface="宋体" panose="02010600030101010101" pitchFamily="2" charset="-122"/>
                <a:ea typeface="宋体" panose="02010600030101010101" pitchFamily="2" charset="-122"/>
                <a:cs typeface="+mn-ea"/>
              </a:rPr>
              <a:t>eStatistik.core</a:t>
            </a:r>
            <a:r>
              <a:rPr lang="en-US" sz="1600" dirty="0">
                <a:latin typeface="宋体" panose="02010600030101010101" pitchFamily="2" charset="-122"/>
                <a:ea typeface="宋体" panose="02010600030101010101" pitchFamily="2" charset="-122"/>
                <a:cs typeface="+mn-ea"/>
              </a:rPr>
              <a:t> system.</a:t>
            </a:r>
            <a:endParaRPr lang="en-US" sz="1600" dirty="0">
              <a:latin typeface="宋体" panose="02010600030101010101" pitchFamily="2" charset="-122"/>
              <a:ea typeface="宋体" panose="02010600030101010101" pitchFamily="2" charset="-122"/>
              <a:cs typeface="+mn-ea"/>
            </a:endParaRPr>
          </a:p>
        </p:txBody>
      </p:sp>
      <p:sp>
        <p:nvSpPr>
          <p:cNvPr id="8" name="标题 1"/>
          <p:cNvSpPr>
            <a:spLocks noGrp="1"/>
          </p:cNvSpPr>
          <p:nvPr>
            <p:ph type="title"/>
          </p:nvPr>
        </p:nvSpPr>
        <p:spPr>
          <a:xfrm>
            <a:off x="669925" y="185734"/>
            <a:ext cx="9788525" cy="442912"/>
          </a:xfrm>
        </p:spPr>
        <p:txBody>
          <a:bodyPr/>
          <a:lstStyle/>
          <a:p>
            <a:pPr algn="l">
              <a:buClrTx/>
              <a:buSzTx/>
              <a:buFontTx/>
            </a:pPr>
            <a:r>
              <a:rPr lang="en-US" sz="3200" dirty="0">
                <a:sym typeface="+mn-ea"/>
              </a:rPr>
              <a:t>III. International Experience of Statistics on Trade in Services</a:t>
            </a:r>
            <a:endParaRPr lang="en-US" sz="3200" dirty="0">
              <a:sym typeface="+mn-ea"/>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2935605" y="184435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2"/>
            </p:custDataLst>
          </p:nvPr>
        </p:nvCxnSpPr>
        <p:spPr>
          <a:xfrm>
            <a:off x="2935605" y="399764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p:cNvSpPr txBox="1"/>
          <p:nvPr>
            <p:custDataLst>
              <p:tags r:id="rId3"/>
            </p:custDataLst>
          </p:nvPr>
        </p:nvSpPr>
        <p:spPr>
          <a:xfrm>
            <a:off x="857345" y="2673241"/>
            <a:ext cx="11106056" cy="495520"/>
          </a:xfrm>
          <a:prstGeom prst="rect">
            <a:avLst/>
          </a:prstGeom>
          <a:noFill/>
          <a:ln w="3175">
            <a:solidFill>
              <a:schemeClr val="accent1"/>
            </a:solid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nSpc>
                <a:spcPct val="100000"/>
              </a:lnSpc>
              <a:spcBef>
                <a:spcPts val="800"/>
              </a:spcBef>
              <a:buSzPct val="100000"/>
            </a:pPr>
            <a:r>
              <a:rPr lang="en-US" dirty="0"/>
              <a:t>Part 3  China's Framework and Practice of Statistics on Trade in Services</a:t>
            </a:r>
            <a:endParaRPr lang="en-US" dirty="0"/>
          </a:p>
        </p:txBody>
      </p:sp>
    </p:spTree>
    <p:custDataLst>
      <p:tags r:id="rId4"/>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custDataLst>
              <p:tags r:id="rId1"/>
            </p:custDataLst>
          </p:nvPr>
        </p:nvSpPr>
        <p:spPr>
          <a:xfrm>
            <a:off x="1060520" y="2051762"/>
            <a:ext cx="3262481" cy="3262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45" name="椭圆 44"/>
          <p:cNvSpPr/>
          <p:nvPr>
            <p:custDataLst>
              <p:tags r:id="rId2"/>
            </p:custDataLst>
          </p:nvPr>
        </p:nvSpPr>
        <p:spPr>
          <a:xfrm>
            <a:off x="3648724" y="3079042"/>
            <a:ext cx="550647" cy="550647"/>
          </a:xfrm>
          <a:prstGeom prst="ellipse">
            <a:avLst/>
          </a:prstGeom>
          <a:gradFill>
            <a:gsLst>
              <a:gs pos="0">
                <a:schemeClr val="accent1">
                  <a:lumMod val="60000"/>
                  <a:lumOff val="40000"/>
                </a:schemeClr>
              </a:gs>
              <a:gs pos="100000">
                <a:schemeClr val="accent1">
                  <a:alpha val="93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5" name="任意多边形 4"/>
          <p:cNvSpPr/>
          <p:nvPr>
            <p:custDataLst>
              <p:tags r:id="rId3"/>
            </p:custDataLst>
          </p:nvPr>
        </p:nvSpPr>
        <p:spPr>
          <a:xfrm rot="21391627">
            <a:off x="1071030" y="3079043"/>
            <a:ext cx="1359537" cy="168910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100000">
                <a:schemeClr val="accent1">
                  <a:alpha val="91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7" name="文本框 6"/>
          <p:cNvSpPr txBox="1"/>
          <p:nvPr>
            <p:custDataLst>
              <p:tags r:id="rId4"/>
            </p:custDataLst>
          </p:nvPr>
        </p:nvSpPr>
        <p:spPr>
          <a:xfrm>
            <a:off x="1371602" y="2985275"/>
            <a:ext cx="2643187" cy="1446550"/>
          </a:xfrm>
          <a:prstGeom prst="rect">
            <a:avLst/>
          </a:prstGeom>
          <a:noFill/>
        </p:spPr>
        <p:txBody>
          <a:bodyPr wrap="square" rtlCol="0">
            <a:spAutoFit/>
          </a:bodyPr>
          <a:lstStyle/>
          <a:p>
            <a:pPr algn="ctr"/>
            <a:r>
              <a:rPr lang="en-US" sz="4400" dirty="0">
                <a:solidFill>
                  <a:schemeClr val="bg1"/>
                </a:solidFill>
                <a:latin typeface="汉仪落花诗W" panose="00020600040101010101" charset="-122"/>
                <a:ea typeface="汉仪落花诗W" panose="00020600040101010101" charset="-122"/>
              </a:rPr>
              <a:t>Main content</a:t>
            </a:r>
            <a:endParaRPr lang="en-US" sz="4400" dirty="0">
              <a:solidFill>
                <a:schemeClr val="bg1"/>
              </a:solidFill>
              <a:latin typeface="汉仪落花诗W" panose="00020600040101010101" charset="-122"/>
              <a:ea typeface="汉仪落花诗W" panose="00020600040101010101" charset="-122"/>
            </a:endParaRPr>
          </a:p>
        </p:txBody>
      </p:sp>
      <p:sp>
        <p:nvSpPr>
          <p:cNvPr id="49" name="椭圆 48"/>
          <p:cNvSpPr/>
          <p:nvPr>
            <p:custDataLst>
              <p:tags r:id="rId5"/>
            </p:custDataLst>
          </p:nvPr>
        </p:nvSpPr>
        <p:spPr>
          <a:xfrm flipV="1">
            <a:off x="3727548" y="4807165"/>
            <a:ext cx="650179" cy="650179"/>
          </a:xfrm>
          <a:prstGeom prst="ellipse">
            <a:avLst/>
          </a:prstGeom>
          <a:gradFill>
            <a:gsLst>
              <a:gs pos="0">
                <a:schemeClr val="accent1">
                  <a:lumMod val="60000"/>
                  <a:lumOff val="40000"/>
                </a:schemeClr>
              </a:gs>
              <a:gs pos="100000">
                <a:schemeClr val="accent1">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53" name="椭圆 52"/>
          <p:cNvSpPr/>
          <p:nvPr>
            <p:custDataLst>
              <p:tags r:id="rId6"/>
            </p:custDataLst>
          </p:nvPr>
        </p:nvSpPr>
        <p:spPr>
          <a:xfrm flipV="1">
            <a:off x="3096882" y="5339136"/>
            <a:ext cx="352769" cy="352769"/>
          </a:xfrm>
          <a:prstGeom prst="ellipse">
            <a:avLst/>
          </a:prstGeom>
          <a:gradFill>
            <a:gsLst>
              <a:gs pos="0">
                <a:schemeClr val="accent1">
                  <a:lumMod val="60000"/>
                  <a:lumOff val="40000"/>
                </a:schemeClr>
              </a:gs>
              <a:gs pos="100000">
                <a:schemeClr val="accent1">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29" name="平行四边形 28"/>
          <p:cNvSpPr/>
          <p:nvPr>
            <p:custDataLst>
              <p:tags r:id="rId7"/>
            </p:custDataLst>
          </p:nvPr>
        </p:nvSpPr>
        <p:spPr bwMode="auto">
          <a:xfrm>
            <a:off x="4895793" y="2740089"/>
            <a:ext cx="828092" cy="595554"/>
          </a:xfrm>
          <a:prstGeom prst="parallelogram">
            <a:avLst/>
          </a:prstGeom>
          <a:solidFill>
            <a:schemeClr val="accent1">
              <a:lumMod val="100000"/>
            </a:schemeClr>
          </a:solidFill>
          <a:ln w="12700" cap="flat" cmpd="sng" algn="ctr">
            <a:solidFill>
              <a:schemeClr val="accent1">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r>
              <a:rPr lang="en-US" sz="2000">
                <a:solidFill>
                  <a:schemeClr val="bg1"/>
                </a:solidFill>
                <a:latin typeface="微软雅黑" panose="020B0503020204020204" pitchFamily="34" charset="-122"/>
                <a:ea typeface="微软雅黑" panose="020B0503020204020204" pitchFamily="34" charset="-122"/>
              </a:rPr>
              <a:t>I</a:t>
            </a:r>
            <a:endParaRPr lang="en-US" sz="2000">
              <a:solidFill>
                <a:schemeClr val="bg1"/>
              </a:solidFill>
              <a:latin typeface="微软雅黑" panose="020B0503020204020204" pitchFamily="34" charset="-122"/>
              <a:ea typeface="微软雅黑" panose="020B0503020204020204" pitchFamily="34" charset="-122"/>
            </a:endParaRPr>
          </a:p>
        </p:txBody>
      </p:sp>
      <p:sp>
        <p:nvSpPr>
          <p:cNvPr id="8" name="平行四边形 7"/>
          <p:cNvSpPr/>
          <p:nvPr>
            <p:custDataLst>
              <p:tags r:id="rId8"/>
            </p:custDataLst>
          </p:nvPr>
        </p:nvSpPr>
        <p:spPr bwMode="auto">
          <a:xfrm>
            <a:off x="5453455" y="2740089"/>
            <a:ext cx="5346994" cy="595554"/>
          </a:xfrm>
          <a:prstGeom prst="parallelogram">
            <a:avLst/>
          </a:prstGeom>
          <a:noFill/>
          <a:ln w="12700" cap="flat" cmpd="sng" algn="ctr">
            <a:solidFill>
              <a:schemeClr val="accent1">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endParaRPr lang="zh-CN" altLang="en-US" sz="1400" b="1" dirty="0">
              <a:solidFill>
                <a:schemeClr val="accent1">
                  <a:lumMod val="100000"/>
                </a:schemeClr>
              </a:solidFill>
              <a:latin typeface="微软雅黑" panose="020B0503020204020204" pitchFamily="34" charset="-122"/>
              <a:ea typeface="微软雅黑" panose="020B0503020204020204" pitchFamily="34" charset="-122"/>
              <a:cs typeface="+mj-cs"/>
            </a:endParaRPr>
          </a:p>
        </p:txBody>
      </p:sp>
      <p:sp>
        <p:nvSpPr>
          <p:cNvPr id="13" name="平行四边形 12"/>
          <p:cNvSpPr/>
          <p:nvPr>
            <p:custDataLst>
              <p:tags r:id="rId9"/>
            </p:custDataLst>
          </p:nvPr>
        </p:nvSpPr>
        <p:spPr bwMode="auto">
          <a:xfrm>
            <a:off x="4895793" y="3560980"/>
            <a:ext cx="828092" cy="595554"/>
          </a:xfrm>
          <a:prstGeom prst="parallelogram">
            <a:avLst/>
          </a:prstGeom>
          <a:solidFill>
            <a:schemeClr val="accent2">
              <a:lumMod val="100000"/>
            </a:schemeClr>
          </a:solidFill>
          <a:ln w="12700" cap="flat" cmpd="sng" algn="ctr">
            <a:solidFill>
              <a:schemeClr val="accent2">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r>
              <a:rPr lang="en-US" sz="2000">
                <a:solidFill>
                  <a:schemeClr val="bg1"/>
                </a:solidFill>
                <a:latin typeface="微软雅黑" panose="020B0503020204020204" pitchFamily="34" charset="-122"/>
                <a:ea typeface="微软雅黑" panose="020B0503020204020204" pitchFamily="34" charset="-122"/>
              </a:rPr>
              <a:t>II</a:t>
            </a:r>
            <a:endParaRPr lang="en-US" sz="2000">
              <a:solidFill>
                <a:schemeClr val="bg1"/>
              </a:solidFill>
              <a:latin typeface="微软雅黑" panose="020B0503020204020204" pitchFamily="34" charset="-122"/>
              <a:ea typeface="微软雅黑" panose="020B0503020204020204" pitchFamily="34" charset="-122"/>
            </a:endParaRPr>
          </a:p>
        </p:txBody>
      </p:sp>
      <p:sp>
        <p:nvSpPr>
          <p:cNvPr id="14" name="平行四边形 13"/>
          <p:cNvSpPr/>
          <p:nvPr>
            <p:custDataLst>
              <p:tags r:id="rId10"/>
            </p:custDataLst>
          </p:nvPr>
        </p:nvSpPr>
        <p:spPr bwMode="auto">
          <a:xfrm>
            <a:off x="5453455" y="3560980"/>
            <a:ext cx="5346994" cy="595554"/>
          </a:xfrm>
          <a:prstGeom prst="parallelogram">
            <a:avLst/>
          </a:prstGeom>
          <a:noFill/>
          <a:ln w="12700" cap="flat" cmpd="sng" algn="ctr">
            <a:solidFill>
              <a:schemeClr val="accent2">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endParaRPr lang="zh-CN" altLang="en-US" sz="1400" b="1" dirty="0">
              <a:solidFill>
                <a:schemeClr val="accent2">
                  <a:lumMod val="100000"/>
                </a:schemeClr>
              </a:solidFill>
              <a:latin typeface="微软雅黑" panose="020B0503020204020204" pitchFamily="34" charset="-122"/>
              <a:ea typeface="微软雅黑" panose="020B0503020204020204" pitchFamily="34" charset="-122"/>
              <a:cs typeface="+mj-cs"/>
            </a:endParaRPr>
          </a:p>
        </p:txBody>
      </p:sp>
      <p:sp>
        <p:nvSpPr>
          <p:cNvPr id="15" name="平行四边形 14"/>
          <p:cNvSpPr/>
          <p:nvPr>
            <p:custDataLst>
              <p:tags r:id="rId11"/>
            </p:custDataLst>
          </p:nvPr>
        </p:nvSpPr>
        <p:spPr bwMode="auto">
          <a:xfrm>
            <a:off x="4895793" y="4381871"/>
            <a:ext cx="828092" cy="595554"/>
          </a:xfrm>
          <a:prstGeom prst="parallelogram">
            <a:avLst/>
          </a:prstGeom>
          <a:solidFill>
            <a:schemeClr val="accent3">
              <a:lumMod val="100000"/>
            </a:schemeClr>
          </a:solidFill>
          <a:ln w="12700" cap="flat" cmpd="sng" algn="ctr">
            <a:solidFill>
              <a:schemeClr val="accent3">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r>
              <a:rPr lang="en-US" sz="2000">
                <a:solidFill>
                  <a:schemeClr val="bg1"/>
                </a:solidFill>
                <a:latin typeface="微软雅黑" panose="020B0503020204020204" pitchFamily="34" charset="-122"/>
                <a:ea typeface="微软雅黑" panose="020B0503020204020204" pitchFamily="34" charset="-122"/>
              </a:rPr>
              <a:t>III</a:t>
            </a:r>
            <a:endParaRPr lang="en-US" sz="2000">
              <a:solidFill>
                <a:schemeClr val="bg1"/>
              </a:solidFill>
              <a:latin typeface="微软雅黑" panose="020B0503020204020204" pitchFamily="34" charset="-122"/>
              <a:ea typeface="微软雅黑" panose="020B0503020204020204" pitchFamily="34" charset="-122"/>
            </a:endParaRPr>
          </a:p>
        </p:txBody>
      </p:sp>
      <p:sp>
        <p:nvSpPr>
          <p:cNvPr id="34" name="平行四边形 33"/>
          <p:cNvSpPr/>
          <p:nvPr>
            <p:custDataLst>
              <p:tags r:id="rId12"/>
            </p:custDataLst>
          </p:nvPr>
        </p:nvSpPr>
        <p:spPr bwMode="auto">
          <a:xfrm>
            <a:off x="5453455" y="4381871"/>
            <a:ext cx="5346994" cy="595554"/>
          </a:xfrm>
          <a:prstGeom prst="parallelogram">
            <a:avLst/>
          </a:prstGeom>
          <a:noFill/>
          <a:ln w="12700" cap="flat" cmpd="sng" algn="ctr">
            <a:solidFill>
              <a:schemeClr val="accent3">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endParaRPr lang="zh-CN" altLang="en-US" sz="1400" b="1" dirty="0">
              <a:solidFill>
                <a:schemeClr val="accent3">
                  <a:lumMod val="100000"/>
                </a:schemeClr>
              </a:solidFill>
              <a:latin typeface="微软雅黑" panose="020B0503020204020204" pitchFamily="34" charset="-122"/>
              <a:ea typeface="微软雅黑" panose="020B0503020204020204" pitchFamily="34" charset="-122"/>
              <a:cs typeface="+mj-cs"/>
            </a:endParaRPr>
          </a:p>
        </p:txBody>
      </p:sp>
      <p:sp>
        <p:nvSpPr>
          <p:cNvPr id="41" name="文本框 40"/>
          <p:cNvSpPr txBox="1"/>
          <p:nvPr>
            <p:custDataLst>
              <p:tags r:id="rId13"/>
            </p:custDataLst>
          </p:nvPr>
        </p:nvSpPr>
        <p:spPr>
          <a:xfrm>
            <a:off x="6571771" y="2777806"/>
            <a:ext cx="2905125" cy="523220"/>
          </a:xfrm>
          <a:prstGeom prst="rect">
            <a:avLst/>
          </a:prstGeom>
          <a:noFill/>
        </p:spPr>
        <p:txBody>
          <a:bodyPr wrap="square" rtlCol="0" anchor="ctr" anchorCtr="1">
            <a:normAutofit fontScale="90000" lnSpcReduction="10000"/>
          </a:bodyPr>
          <a:lstStyle/>
          <a:p>
            <a:pPr algn="ctr">
              <a:lnSpc>
                <a:spcPct val="120000"/>
              </a:lnSpc>
              <a:buSzPct val="100000"/>
            </a:pPr>
            <a:r>
              <a:rPr lang="en-US" sz="1400" b="1" dirty="0">
                <a:solidFill>
                  <a:schemeClr val="accent1">
                    <a:lumMod val="100000"/>
                  </a:schemeClr>
                </a:solidFill>
                <a:latin typeface="微软雅黑" panose="020B0503020204020204" pitchFamily="34" charset="-122"/>
                <a:ea typeface="微软雅黑" panose="020B0503020204020204" pitchFamily="34" charset="-122"/>
                <a:sym typeface="Arial" panose="020B0604020202020204" pitchFamily="34" charset="0"/>
              </a:rPr>
              <a:t>China's Institutions </a:t>
            </a:r>
            <a:r>
              <a:rPr lang="en-US" altLang="zh-CN" sz="1400" b="1" dirty="0">
                <a:solidFill>
                  <a:schemeClr val="accent1">
                    <a:lumMod val="100000"/>
                  </a:schemeClr>
                </a:solidFill>
                <a:latin typeface="微软雅黑" panose="020B0503020204020204" pitchFamily="34" charset="-122"/>
                <a:ea typeface="微软雅黑" panose="020B0503020204020204" pitchFamily="34" charset="-122"/>
                <a:sym typeface="Arial" panose="020B0604020202020204" pitchFamily="34" charset="0"/>
              </a:rPr>
              <a:t>a</a:t>
            </a:r>
            <a:r>
              <a:rPr lang="en-US" sz="1400" b="1" dirty="0">
                <a:solidFill>
                  <a:schemeClr val="accent1">
                    <a:lumMod val="100000"/>
                  </a:schemeClr>
                </a:solidFill>
                <a:latin typeface="微软雅黑" panose="020B0503020204020204" pitchFamily="34" charset="-122"/>
                <a:ea typeface="微软雅黑" panose="020B0503020204020204" pitchFamily="34" charset="-122"/>
                <a:sym typeface="Arial" panose="020B0604020202020204" pitchFamily="34" charset="0"/>
              </a:rPr>
              <a:t>nd Systems Of Statistics on Trade In Services</a:t>
            </a:r>
            <a:endParaRPr lang="en-US" sz="1400" b="1" dirty="0">
              <a:solidFill>
                <a:schemeClr val="accent1">
                  <a:lumMod val="10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文本框 41"/>
          <p:cNvSpPr txBox="1"/>
          <p:nvPr>
            <p:custDataLst>
              <p:tags r:id="rId14"/>
            </p:custDataLst>
          </p:nvPr>
        </p:nvSpPr>
        <p:spPr>
          <a:xfrm>
            <a:off x="6086477" y="3597147"/>
            <a:ext cx="4200524" cy="523220"/>
          </a:xfrm>
          <a:prstGeom prst="rect">
            <a:avLst/>
          </a:prstGeom>
          <a:noFill/>
        </p:spPr>
        <p:txBody>
          <a:bodyPr wrap="square" rtlCol="0" anchor="ctr" anchorCtr="1">
            <a:noAutofit/>
          </a:bodyPr>
          <a:lstStyle/>
          <a:p>
            <a:pPr algn="ctr">
              <a:lnSpc>
                <a:spcPct val="120000"/>
              </a:lnSpc>
              <a:buSzPct val="100000"/>
            </a:pPr>
            <a:r>
              <a:rPr 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 Trade in Services Statistical Monitoring and Management Information System</a:t>
            </a:r>
            <a:endParaRPr lang="en-US" sz="13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文本框 42"/>
          <p:cNvSpPr txBox="1"/>
          <p:nvPr>
            <p:custDataLst>
              <p:tags r:id="rId15"/>
            </p:custDataLst>
          </p:nvPr>
        </p:nvSpPr>
        <p:spPr>
          <a:xfrm>
            <a:off x="5972176" y="4425629"/>
            <a:ext cx="4409089" cy="523220"/>
          </a:xfrm>
          <a:prstGeom prst="rect">
            <a:avLst/>
          </a:prstGeom>
          <a:noFill/>
        </p:spPr>
        <p:txBody>
          <a:bodyPr wrap="square" rtlCol="0" anchor="ctr" anchorCtr="1">
            <a:noAutofit/>
          </a:bodyPr>
          <a:lstStyle/>
          <a:p>
            <a:pPr algn="ctr">
              <a:lnSpc>
                <a:spcPct val="120000"/>
              </a:lnSpc>
              <a:buSzPct val="100000"/>
            </a:pPr>
            <a:r>
              <a:rPr lang="en-US" sz="1300" b="1" dirty="0">
                <a:solidFill>
                  <a:schemeClr val="accent3"/>
                </a:solidFill>
                <a:latin typeface="微软雅黑" panose="020B0503020204020204" pitchFamily="34" charset="-122"/>
                <a:ea typeface="微软雅黑" panose="020B0503020204020204" pitchFamily="34" charset="-122"/>
                <a:sym typeface="Arial" panose="020B0604020202020204" pitchFamily="34" charset="0"/>
              </a:rPr>
              <a:t>Exploration of Statistics on Trade in Services from Relevant Departments and Local Governments</a:t>
            </a:r>
            <a:endParaRPr lang="en-US" sz="1300" b="1" dirty="0">
              <a:solidFill>
                <a:schemeClr val="accent3"/>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平行四边形 16"/>
          <p:cNvSpPr/>
          <p:nvPr>
            <p:custDataLst>
              <p:tags r:id="rId16"/>
            </p:custDataLst>
          </p:nvPr>
        </p:nvSpPr>
        <p:spPr bwMode="auto">
          <a:xfrm>
            <a:off x="4895793" y="5339136"/>
            <a:ext cx="828092" cy="595554"/>
          </a:xfrm>
          <a:prstGeom prst="parallelogram">
            <a:avLst/>
          </a:prstGeom>
          <a:solidFill>
            <a:schemeClr val="accent3">
              <a:lumMod val="100000"/>
            </a:schemeClr>
          </a:solidFill>
          <a:ln w="12700" cap="flat" cmpd="sng" algn="ctr">
            <a:solidFill>
              <a:schemeClr val="accent3">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r>
              <a:rPr lang="en-US" sz="2000">
                <a:solidFill>
                  <a:schemeClr val="bg1"/>
                </a:solidFill>
                <a:latin typeface="微软雅黑" panose="020B0503020204020204" pitchFamily="34" charset="-122"/>
                <a:ea typeface="微软雅黑" panose="020B0503020204020204" pitchFamily="34" charset="-122"/>
              </a:rPr>
              <a:t>IV</a:t>
            </a:r>
            <a:endParaRPr lang="en-US" sz="2000">
              <a:solidFill>
                <a:schemeClr val="bg1"/>
              </a:solidFill>
              <a:latin typeface="微软雅黑" panose="020B0503020204020204" pitchFamily="34" charset="-122"/>
              <a:ea typeface="微软雅黑" panose="020B0503020204020204" pitchFamily="34" charset="-122"/>
            </a:endParaRPr>
          </a:p>
        </p:txBody>
      </p:sp>
      <p:sp>
        <p:nvSpPr>
          <p:cNvPr id="18" name="平行四边形 17"/>
          <p:cNvSpPr/>
          <p:nvPr>
            <p:custDataLst>
              <p:tags r:id="rId17"/>
            </p:custDataLst>
          </p:nvPr>
        </p:nvSpPr>
        <p:spPr bwMode="auto">
          <a:xfrm>
            <a:off x="5453455" y="5339136"/>
            <a:ext cx="5346994" cy="595554"/>
          </a:xfrm>
          <a:prstGeom prst="parallelogram">
            <a:avLst/>
          </a:prstGeom>
          <a:noFill/>
          <a:ln w="12700" cap="flat" cmpd="sng" algn="ctr">
            <a:solidFill>
              <a:schemeClr val="accent3">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endParaRPr lang="zh-CN" altLang="en-US" sz="1400" b="1" dirty="0">
              <a:solidFill>
                <a:schemeClr val="accent3">
                  <a:lumMod val="100000"/>
                </a:schemeClr>
              </a:solidFill>
              <a:latin typeface="微软雅黑" panose="020B0503020204020204" pitchFamily="34" charset="-122"/>
              <a:ea typeface="微软雅黑" panose="020B0503020204020204" pitchFamily="34" charset="-122"/>
              <a:cs typeface="+mj-cs"/>
            </a:endParaRPr>
          </a:p>
        </p:txBody>
      </p:sp>
      <p:sp>
        <p:nvSpPr>
          <p:cNvPr id="19" name="文本框 18"/>
          <p:cNvSpPr txBox="1"/>
          <p:nvPr>
            <p:custDataLst>
              <p:tags r:id="rId18"/>
            </p:custDataLst>
          </p:nvPr>
        </p:nvSpPr>
        <p:spPr>
          <a:xfrm>
            <a:off x="6323962" y="5382894"/>
            <a:ext cx="3753011" cy="523220"/>
          </a:xfrm>
          <a:prstGeom prst="rect">
            <a:avLst/>
          </a:prstGeom>
          <a:noFill/>
        </p:spPr>
        <p:txBody>
          <a:bodyPr wrap="square" rtlCol="0" anchor="ctr" anchorCtr="1">
            <a:normAutofit/>
          </a:bodyPr>
          <a:lstStyle/>
          <a:p>
            <a:pPr algn="ctr">
              <a:lnSpc>
                <a:spcPct val="120000"/>
              </a:lnSpc>
              <a:buSzPct val="100000"/>
            </a:pPr>
            <a:r>
              <a:rPr lang="en-US" sz="1300" b="1" dirty="0">
                <a:solidFill>
                  <a:schemeClr val="accent3"/>
                </a:solidFill>
                <a:latin typeface="微软雅黑" panose="020B0503020204020204" pitchFamily="34" charset="-122"/>
                <a:ea typeface="微软雅黑" panose="020B0503020204020204" pitchFamily="34" charset="-122"/>
                <a:sym typeface="Arial" panose="020B0604020202020204" pitchFamily="34" charset="0"/>
              </a:rPr>
              <a:t>Existing Statistical Results and Problems</a:t>
            </a:r>
            <a:endParaRPr lang="en-US" sz="1300" b="1" dirty="0">
              <a:solidFill>
                <a:schemeClr val="accent3"/>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9"/>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4" name="文本框 3"/>
          <p:cNvSpPr txBox="1"/>
          <p:nvPr/>
        </p:nvSpPr>
        <p:spPr>
          <a:xfrm>
            <a:off x="463296" y="173862"/>
            <a:ext cx="9566529" cy="1077218"/>
          </a:xfrm>
          <a:prstGeom prst="rect">
            <a:avLst/>
          </a:prstGeom>
          <a:noFill/>
          <a:ln w="9525">
            <a:noFill/>
          </a:ln>
        </p:spPr>
        <p:txBody>
          <a:bodyPr wrap="square">
            <a:spAutoFit/>
          </a:bodyPr>
          <a:lstStyle/>
          <a:p>
            <a:pPr indent="0"/>
            <a:r>
              <a:rPr lang="en-US" sz="3200" b="1" dirty="0"/>
              <a:t>I. China's Institutions and Systems Of Statistics on Trade In Services</a:t>
            </a:r>
            <a:endParaRPr lang="en-US" sz="3200" b="1" dirty="0"/>
          </a:p>
        </p:txBody>
      </p:sp>
      <p:sp>
        <p:nvSpPr>
          <p:cNvPr id="5" name="文本框 4"/>
          <p:cNvSpPr txBox="1"/>
          <p:nvPr/>
        </p:nvSpPr>
        <p:spPr>
          <a:xfrm>
            <a:off x="463296" y="1077151"/>
            <a:ext cx="11465945" cy="5846445"/>
          </a:xfrm>
          <a:prstGeom prst="rect">
            <a:avLst/>
          </a:prstGeom>
          <a:noFill/>
          <a:ln w="9525">
            <a:noFill/>
          </a:ln>
        </p:spPr>
        <p:txBody>
          <a:bodyPr wrap="square">
            <a:spAutoFit/>
          </a:bodyPr>
          <a:lstStyle/>
          <a:p>
            <a:pPr algn="just" fontAlgn="auto">
              <a:lnSpc>
                <a:spcPct val="200000"/>
              </a:lnSpc>
              <a:buFont typeface="Wingdings" panose="05000000000000000000" charset="0"/>
              <a:buNone/>
            </a:pPr>
            <a:r>
              <a:rPr lang="en-US" sz="1700" dirty="0">
                <a:latin typeface="宋体" panose="02010600030101010101" pitchFamily="2" charset="-122"/>
                <a:ea typeface="宋体" panose="02010600030101010101" pitchFamily="2" charset="-122"/>
                <a:cs typeface="+mn-ea"/>
              </a:rPr>
              <a:t>1. </a:t>
            </a:r>
            <a:r>
              <a:rPr lang="en-US" sz="1700" i="1" dirty="0">
                <a:latin typeface="宋体" panose="02010600030101010101" pitchFamily="2" charset="-122"/>
                <a:ea typeface="宋体" panose="02010600030101010101" pitchFamily="2" charset="-122"/>
                <a:cs typeface="+mn-ea"/>
              </a:rPr>
              <a:t>Statistical Monitoring System for International Trade in Services</a:t>
            </a:r>
            <a:endParaRPr lang="en-US" sz="1700" i="1" dirty="0">
              <a:latin typeface="宋体" panose="02010600030101010101" pitchFamily="2" charset="-122"/>
              <a:ea typeface="宋体" panose="02010600030101010101" pitchFamily="2" charset="-122"/>
              <a:cs typeface="+mn-ea"/>
            </a:endParaRPr>
          </a:p>
          <a:p>
            <a:pPr marL="628650" indent="-285750" algn="just" fontAlgn="auto">
              <a:lnSpc>
                <a:spcPct val="200000"/>
              </a:lnSpc>
              <a:buFont typeface="Wingdings" panose="05000000000000000000" pitchFamily="2" charset="2"/>
              <a:buChar char="p"/>
            </a:pPr>
            <a:r>
              <a:rPr lang="en-US" sz="1700" b="1" dirty="0">
                <a:latin typeface="宋体" panose="02010600030101010101" pitchFamily="2" charset="-122"/>
                <a:ea typeface="宋体" panose="02010600030101010101" pitchFamily="2" charset="-122"/>
                <a:cs typeface="+mn-ea"/>
              </a:rPr>
              <a:t>Legal basis</a:t>
            </a:r>
            <a:r>
              <a:rPr lang="en-US" sz="1700" dirty="0">
                <a:latin typeface="宋体" panose="02010600030101010101" pitchFamily="2" charset="-122"/>
                <a:ea typeface="宋体" panose="02010600030101010101" pitchFamily="2" charset="-122"/>
                <a:cs typeface="+mn-ea"/>
              </a:rPr>
              <a:t>: formulated based on the </a:t>
            </a:r>
            <a:r>
              <a:rPr lang="en-US" sz="1700" i="1" dirty="0">
                <a:latin typeface="宋体" panose="02010600030101010101" pitchFamily="2" charset="-122"/>
                <a:ea typeface="宋体" panose="02010600030101010101" pitchFamily="2" charset="-122"/>
                <a:cs typeface="+mn-ea"/>
              </a:rPr>
              <a:t>Foreign Trade Law of the People's Republic of China</a:t>
            </a:r>
            <a:r>
              <a:rPr lang="en-US" sz="1700" dirty="0">
                <a:latin typeface="宋体" panose="02010600030101010101" pitchFamily="2" charset="-122"/>
                <a:ea typeface="宋体" panose="02010600030101010101" pitchFamily="2" charset="-122"/>
                <a:cs typeface="+mn-ea"/>
              </a:rPr>
              <a:t>, </a:t>
            </a:r>
            <a:r>
              <a:rPr lang="en-US" sz="1700" i="1" dirty="0">
                <a:latin typeface="宋体" panose="02010600030101010101" pitchFamily="2" charset="-122"/>
                <a:ea typeface="宋体" panose="02010600030101010101" pitchFamily="2" charset="-122"/>
                <a:cs typeface="+mn-ea"/>
              </a:rPr>
              <a:t>Statistics Law of the People’s Republic of China</a:t>
            </a:r>
            <a:r>
              <a:rPr lang="en-US" sz="1700" dirty="0">
                <a:latin typeface="宋体" panose="02010600030101010101" pitchFamily="2" charset="-122"/>
                <a:ea typeface="宋体" panose="02010600030101010101" pitchFamily="2" charset="-122"/>
                <a:cs typeface="+mn-ea"/>
              </a:rPr>
              <a:t> and relevant regulations.</a:t>
            </a:r>
            <a:endParaRPr lang="en-US" sz="1700" dirty="0">
              <a:latin typeface="宋体" panose="02010600030101010101" pitchFamily="2" charset="-122"/>
              <a:ea typeface="宋体" panose="02010600030101010101" pitchFamily="2" charset="-122"/>
              <a:cs typeface="+mn-ea"/>
            </a:endParaRPr>
          </a:p>
          <a:p>
            <a:pPr marL="628650" indent="-285750" algn="just" fontAlgn="auto">
              <a:lnSpc>
                <a:spcPct val="200000"/>
              </a:lnSpc>
              <a:buFont typeface="Wingdings" panose="05000000000000000000" pitchFamily="2" charset="2"/>
              <a:buChar char="p"/>
            </a:pPr>
            <a:r>
              <a:rPr lang="en-US" sz="1700" b="1" dirty="0">
                <a:latin typeface="宋体" panose="02010600030101010101" pitchFamily="2" charset="-122"/>
                <a:ea typeface="宋体" panose="02010600030101010101" pitchFamily="2" charset="-122"/>
                <a:cs typeface="+mn-ea"/>
              </a:rPr>
              <a:t>Standard compliance</a:t>
            </a:r>
            <a:r>
              <a:rPr lang="en-US" sz="1700" dirty="0">
                <a:latin typeface="宋体" panose="02010600030101010101" pitchFamily="2" charset="-122"/>
                <a:ea typeface="宋体" panose="02010600030101010101" pitchFamily="2" charset="-122"/>
                <a:cs typeface="+mn-ea"/>
              </a:rPr>
              <a:t>: it follows the classification standards determined by the </a:t>
            </a:r>
            <a:r>
              <a:rPr lang="en-US" sz="1700" i="1" dirty="0">
                <a:latin typeface="宋体" panose="02010600030101010101" pitchFamily="2" charset="-122"/>
                <a:ea typeface="宋体" panose="02010600030101010101" pitchFamily="2" charset="-122"/>
                <a:cs typeface="+mn-ea"/>
              </a:rPr>
              <a:t>Manual on Statistics of International Trade in Services</a:t>
            </a:r>
            <a:r>
              <a:rPr lang="en-US" sz="1700" dirty="0">
                <a:latin typeface="宋体" panose="02010600030101010101" pitchFamily="2" charset="-122"/>
                <a:ea typeface="宋体" panose="02010600030101010101" pitchFamily="2" charset="-122"/>
                <a:cs typeface="+mn-ea"/>
              </a:rPr>
              <a:t>, and some items are</a:t>
            </a:r>
            <a:r>
              <a:rPr lang="en-US" sz="1700" dirty="0">
                <a:solidFill>
                  <a:srgbClr val="FF0000"/>
                </a:solidFill>
                <a:latin typeface="宋体" panose="02010600030101010101" pitchFamily="2" charset="-122"/>
                <a:ea typeface="宋体" panose="02010600030101010101" pitchFamily="2" charset="-122"/>
                <a:cs typeface="+mn-ea"/>
              </a:rPr>
              <a:t> adjusted</a:t>
            </a:r>
            <a:r>
              <a:rPr lang="en-US" sz="1700" dirty="0">
                <a:latin typeface="宋体" panose="02010600030101010101" pitchFamily="2" charset="-122"/>
                <a:ea typeface="宋体" panose="02010600030101010101" pitchFamily="2" charset="-122"/>
                <a:cs typeface="+mn-ea"/>
              </a:rPr>
              <a:t> according to the actual situation in China.</a:t>
            </a:r>
            <a:endParaRPr lang="en-US" sz="1700" dirty="0">
              <a:latin typeface="宋体" panose="02010600030101010101" pitchFamily="2" charset="-122"/>
              <a:ea typeface="宋体" panose="02010600030101010101" pitchFamily="2" charset="-122"/>
              <a:cs typeface="+mn-ea"/>
            </a:endParaRPr>
          </a:p>
          <a:p>
            <a:pPr marL="628650" indent="-285750" algn="just" fontAlgn="auto">
              <a:lnSpc>
                <a:spcPct val="200000"/>
              </a:lnSpc>
              <a:buFont typeface="Wingdings" panose="05000000000000000000" pitchFamily="2" charset="2"/>
              <a:buChar char="p"/>
            </a:pPr>
            <a:r>
              <a:rPr lang="en-US" sz="1700" b="1" dirty="0">
                <a:latin typeface="宋体" panose="02010600030101010101" pitchFamily="2" charset="-122"/>
                <a:ea typeface="宋体" panose="02010600030101010101" pitchFamily="2" charset="-122"/>
                <a:cs typeface="+mn-ea"/>
              </a:rPr>
              <a:t>Content of statistics on trade in services</a:t>
            </a:r>
            <a:r>
              <a:rPr lang="en-US" sz="1700" dirty="0">
                <a:latin typeface="宋体" panose="02010600030101010101" pitchFamily="2" charset="-122"/>
                <a:ea typeface="宋体" panose="02010600030101010101" pitchFamily="2" charset="-122"/>
                <a:cs typeface="+mn-ea"/>
              </a:rPr>
              <a:t>: mainly including the import and export of services and the trade in services of foreign affiliates.</a:t>
            </a:r>
            <a:endParaRPr lang="en-US" sz="1700" dirty="0">
              <a:latin typeface="宋体" panose="02010600030101010101" pitchFamily="2" charset="-122"/>
              <a:ea typeface="宋体" panose="02010600030101010101" pitchFamily="2" charset="-122"/>
              <a:cs typeface="+mn-ea"/>
            </a:endParaRPr>
          </a:p>
          <a:p>
            <a:pPr algn="just">
              <a:lnSpc>
                <a:spcPct val="200000"/>
              </a:lnSpc>
            </a:pPr>
            <a:r>
              <a:rPr lang="en-US" sz="1700" dirty="0">
                <a:latin typeface="宋体" panose="02010600030101010101" pitchFamily="2" charset="-122"/>
                <a:ea typeface="宋体" panose="02010600030101010101" pitchFamily="2" charset="-122"/>
                <a:cs typeface="+mn-ea"/>
              </a:rPr>
              <a:t>2. Sources of statistics on service import and export</a:t>
            </a:r>
            <a:endParaRPr lang="en-US" sz="1700" dirty="0">
              <a:latin typeface="宋体" panose="02010600030101010101" pitchFamily="2" charset="-122"/>
              <a:ea typeface="宋体" panose="02010600030101010101" pitchFamily="2" charset="-122"/>
              <a:cs typeface="+mn-ea"/>
            </a:endParaRPr>
          </a:p>
          <a:p>
            <a:pPr marL="628650" indent="-285750" algn="just">
              <a:lnSpc>
                <a:spcPct val="200000"/>
              </a:lnSpc>
              <a:buFont typeface="Wingdings" panose="05000000000000000000" pitchFamily="2" charset="2"/>
              <a:buChar char="p"/>
            </a:pPr>
            <a:r>
              <a:rPr lang="en-US" sz="1700" dirty="0">
                <a:latin typeface="宋体" panose="02010600030101010101" pitchFamily="2" charset="-122"/>
                <a:ea typeface="宋体" panose="02010600030101010101" pitchFamily="2" charset="-122"/>
                <a:cs typeface="+mn-ea"/>
              </a:rPr>
              <a:t>Mainly relying on the balance of payments statistics system. Part of industry data are obtained through other channels or estimation.</a:t>
            </a:r>
            <a:endParaRPr lang="zh-CN" altLang="en-US" sz="1700" dirty="0">
              <a:latin typeface="+mn-ea"/>
              <a:cs typeface="+mn-ea"/>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295" y="4018915"/>
            <a:ext cx="8743950" cy="521970"/>
          </a:xfrm>
          <a:prstGeom prst="rect">
            <a:avLst/>
          </a:prstGeom>
          <a:noFill/>
        </p:spPr>
        <p:txBody>
          <a:bodyPr wrap="square" rtlCol="0" anchor="t">
            <a:spAutoFit/>
          </a:bodyPr>
          <a:lstStyle/>
          <a:p>
            <a:r>
              <a:rPr lang="en-US" sz="2800">
                <a:ea typeface="仿宋" panose="02010609060101010101" charset="-122"/>
              </a:rPr>
              <a:t>  </a:t>
            </a:r>
            <a:endParaRPr lang="en-US" sz="2800">
              <a:ea typeface="仿宋" panose="02010609060101010101" charset="-122"/>
            </a:endParaRPr>
          </a:p>
        </p:txBody>
      </p:sp>
      <p:sp>
        <p:nvSpPr>
          <p:cNvPr id="5" name="文本框 4"/>
          <p:cNvSpPr txBox="1"/>
          <p:nvPr/>
        </p:nvSpPr>
        <p:spPr>
          <a:xfrm>
            <a:off x="677366" y="1038796"/>
            <a:ext cx="10521569" cy="5574603"/>
          </a:xfrm>
          <a:prstGeom prst="rect">
            <a:avLst/>
          </a:prstGeom>
          <a:noFill/>
          <a:ln w="9525">
            <a:noFill/>
          </a:ln>
        </p:spPr>
        <p:txBody>
          <a:bodyPr wrap="square">
            <a:spAutoFit/>
          </a:bodyPr>
          <a:lstStyle/>
          <a:p>
            <a:pPr indent="0" algn="just">
              <a:lnSpc>
                <a:spcPct val="150000"/>
              </a:lnSpc>
              <a:buFont typeface="Wingdings" panose="05000000000000000000" charset="0"/>
              <a:buNone/>
            </a:pPr>
            <a:r>
              <a:rPr lang="en-US" sz="1600" dirty="0">
                <a:latin typeface="宋体" panose="02010600030101010101" pitchFamily="2" charset="-122"/>
                <a:ea typeface="宋体" panose="02010600030101010101" pitchFamily="2" charset="-122"/>
                <a:cs typeface="+mn-ea"/>
              </a:rPr>
              <a:t>3. Sources of FATS statistics</a:t>
            </a:r>
            <a:endParaRPr lang="en-US" sz="1600" dirty="0">
              <a:latin typeface="宋体" panose="02010600030101010101" pitchFamily="2" charset="-122"/>
              <a:ea typeface="宋体" panose="02010600030101010101" pitchFamily="2" charset="-122"/>
              <a:cs typeface="+mn-ea"/>
            </a:endParaRPr>
          </a:p>
          <a:p>
            <a:pPr marL="628650" indent="-285750" algn="just">
              <a:lnSpc>
                <a:spcPct val="150000"/>
              </a:lnSpc>
              <a:buFont typeface="Wingdings" panose="05000000000000000000" pitchFamily="2" charset="2"/>
              <a:buChar char="p"/>
            </a:pPr>
            <a:r>
              <a:rPr lang="en-US" sz="1600" dirty="0">
                <a:latin typeface="宋体" panose="02010600030101010101" pitchFamily="2" charset="-122"/>
                <a:ea typeface="宋体" panose="02010600030101010101" pitchFamily="2" charset="-122"/>
                <a:cs typeface="+mn-ea"/>
              </a:rPr>
              <a:t>Currently, for FATS statistics, China counts sales of service businesses in which more than 50% of the stock is owned instead of whole service businesses.</a:t>
            </a:r>
            <a:endParaRPr lang="en-US" sz="1600" dirty="0">
              <a:latin typeface="宋体" panose="02010600030101010101" pitchFamily="2" charset="-122"/>
              <a:ea typeface="宋体" panose="02010600030101010101" pitchFamily="2" charset="-122"/>
              <a:cs typeface="+mn-ea"/>
            </a:endParaRPr>
          </a:p>
          <a:p>
            <a:pPr marL="628650" indent="-285750" algn="just">
              <a:lnSpc>
                <a:spcPct val="150000"/>
              </a:lnSpc>
              <a:buFont typeface="Wingdings" panose="05000000000000000000" pitchFamily="2" charset="2"/>
              <a:buChar char="p"/>
            </a:pPr>
            <a:r>
              <a:rPr lang="en-US" sz="1600" dirty="0">
                <a:latin typeface="宋体" panose="02010600030101010101" pitchFamily="2" charset="-122"/>
                <a:ea typeface="宋体" panose="02010600030101010101" pitchFamily="2" charset="-122"/>
                <a:cs typeface="+mn-ea"/>
              </a:rPr>
              <a:t>Non-financial inward FATS data are obtained from </a:t>
            </a:r>
            <a:r>
              <a:rPr lang="en-US" sz="1600" i="1" dirty="0">
                <a:latin typeface="宋体" panose="02010600030101010101" pitchFamily="2" charset="-122"/>
                <a:ea typeface="宋体" panose="02010600030101010101" pitchFamily="2" charset="-122"/>
                <a:cs typeface="+mn-ea"/>
              </a:rPr>
              <a:t>Joint Report of Annual Investment and Operation Information of Foreign-invested Enterprises</a:t>
            </a:r>
            <a:r>
              <a:rPr lang="en-US" sz="1600" dirty="0">
                <a:latin typeface="宋体" panose="02010600030101010101" pitchFamily="2" charset="-122"/>
                <a:ea typeface="宋体" panose="02010600030101010101" pitchFamily="2" charset="-122"/>
                <a:cs typeface="+mn-ea"/>
              </a:rPr>
              <a:t>;</a:t>
            </a:r>
            <a:endParaRPr lang="en-US" sz="1600" dirty="0">
              <a:latin typeface="宋体" panose="02010600030101010101" pitchFamily="2" charset="-122"/>
              <a:ea typeface="宋体" panose="02010600030101010101" pitchFamily="2" charset="-122"/>
              <a:cs typeface="+mn-ea"/>
            </a:endParaRPr>
          </a:p>
          <a:p>
            <a:pPr marL="628650" indent="-285750" algn="just">
              <a:lnSpc>
                <a:spcPct val="150000"/>
              </a:lnSpc>
              <a:buFont typeface="Wingdings" panose="05000000000000000000" pitchFamily="2" charset="2"/>
              <a:buChar char="p"/>
            </a:pPr>
            <a:r>
              <a:rPr lang="en-US" sz="1600" dirty="0">
                <a:latin typeface="宋体" panose="02010600030101010101" pitchFamily="2" charset="-122"/>
                <a:ea typeface="宋体" panose="02010600030101010101" pitchFamily="2" charset="-122"/>
                <a:cs typeface="+mn-ea"/>
              </a:rPr>
              <a:t>Non-financial outward FATS data are obtained from </a:t>
            </a:r>
            <a:r>
              <a:rPr lang="en-US" sz="1600" i="1" dirty="0">
                <a:latin typeface="宋体" panose="02010600030101010101" pitchFamily="2" charset="-122"/>
                <a:ea typeface="宋体" panose="02010600030101010101" pitchFamily="2" charset="-122"/>
                <a:cs typeface="+mn-ea"/>
              </a:rPr>
              <a:t>Data on Outward Foreign Direct Investment</a:t>
            </a:r>
            <a:r>
              <a:rPr lang="en-US" sz="1600" dirty="0">
                <a:latin typeface="宋体" panose="02010600030101010101" pitchFamily="2" charset="-122"/>
                <a:ea typeface="宋体" panose="02010600030101010101" pitchFamily="2" charset="-122"/>
                <a:cs typeface="+mn-ea"/>
              </a:rPr>
              <a:t>; Industries are classified according to the </a:t>
            </a:r>
            <a:r>
              <a:rPr lang="en-US" sz="1600" i="1" dirty="0">
                <a:latin typeface="宋体" panose="02010600030101010101" pitchFamily="2" charset="-122"/>
                <a:ea typeface="宋体" panose="02010600030101010101" pitchFamily="2" charset="-122"/>
                <a:cs typeface="+mn-ea"/>
              </a:rPr>
              <a:t>Industrial classification for national economic activities.</a:t>
            </a:r>
            <a:endParaRPr lang="en-US" sz="1600" i="1" dirty="0">
              <a:latin typeface="宋体" panose="02010600030101010101" pitchFamily="2" charset="-122"/>
              <a:ea typeface="宋体" panose="02010600030101010101" pitchFamily="2" charset="-122"/>
              <a:cs typeface="+mn-ea"/>
            </a:endParaRPr>
          </a:p>
          <a:p>
            <a:pPr marL="628650" indent="-285750" algn="just">
              <a:lnSpc>
                <a:spcPct val="150000"/>
              </a:lnSpc>
              <a:buFont typeface="Wingdings" panose="05000000000000000000" pitchFamily="2" charset="2"/>
              <a:buChar char="p"/>
            </a:pPr>
            <a:r>
              <a:rPr lang="en-US" sz="1600" dirty="0">
                <a:latin typeface="宋体" panose="02010600030101010101" pitchFamily="2" charset="-122"/>
                <a:ea typeface="宋体" panose="02010600030101010101" pitchFamily="2" charset="-122"/>
                <a:cs typeface="+mn-ea"/>
              </a:rPr>
              <a:t>Financial inward and outward FATS data are provided by relevant authorities respectively.</a:t>
            </a:r>
            <a:endParaRPr lang="en-US" sz="1600" dirty="0">
              <a:latin typeface="宋体" panose="02010600030101010101" pitchFamily="2" charset="-122"/>
              <a:ea typeface="宋体" panose="02010600030101010101" pitchFamily="2" charset="-122"/>
              <a:cs typeface="+mn-ea"/>
            </a:endParaRPr>
          </a:p>
          <a:p>
            <a:pPr indent="0" algn="just">
              <a:lnSpc>
                <a:spcPct val="150000"/>
              </a:lnSpc>
              <a:buFont typeface="Wingdings" panose="05000000000000000000" charset="0"/>
              <a:buNone/>
            </a:pPr>
            <a:r>
              <a:rPr lang="en-US" sz="1600" dirty="0">
                <a:latin typeface="宋体" panose="02010600030101010101" pitchFamily="2" charset="-122"/>
                <a:ea typeface="宋体" panose="02010600030101010101" pitchFamily="2" charset="-122"/>
                <a:cs typeface="+mn-ea"/>
              </a:rPr>
              <a:t>4. Release of statistics data on trade in services</a:t>
            </a:r>
            <a:endParaRPr lang="en-US" sz="1600" dirty="0">
              <a:latin typeface="宋体" panose="02010600030101010101" pitchFamily="2" charset="-122"/>
              <a:ea typeface="宋体" panose="02010600030101010101" pitchFamily="2" charset="-122"/>
              <a:cs typeface="+mn-ea"/>
            </a:endParaRPr>
          </a:p>
          <a:p>
            <a:pPr marL="628650" indent="-285750" algn="just" fontAlgn="auto">
              <a:lnSpc>
                <a:spcPct val="150000"/>
              </a:lnSpc>
              <a:buFont typeface="Wingdings" panose="05000000000000000000" pitchFamily="2" charset="2"/>
              <a:buChar char="p"/>
            </a:pPr>
            <a:r>
              <a:rPr lang="en-US" sz="1600" dirty="0">
                <a:latin typeface="宋体" panose="02010600030101010101" pitchFamily="2" charset="-122"/>
                <a:ea typeface="宋体" panose="02010600030101010101" pitchFamily="2" charset="-122"/>
                <a:cs typeface="+mn-ea"/>
              </a:rPr>
              <a:t>Implement a regular public release system. Where, the statistics report of service import and export is a monthly report; The FATS statistics report is the annual report.</a:t>
            </a:r>
            <a:endParaRPr lang="en-US" sz="1600" dirty="0">
              <a:latin typeface="宋体" panose="02010600030101010101" pitchFamily="2" charset="-122"/>
              <a:ea typeface="宋体" panose="02010600030101010101" pitchFamily="2" charset="-122"/>
              <a:cs typeface="+mn-ea"/>
            </a:endParaRPr>
          </a:p>
          <a:p>
            <a:pPr marL="628650" indent="-285750" algn="just" fontAlgn="auto">
              <a:lnSpc>
                <a:spcPct val="150000"/>
              </a:lnSpc>
              <a:buFont typeface="Wingdings" panose="05000000000000000000" pitchFamily="2" charset="2"/>
              <a:buChar char="p"/>
            </a:pPr>
            <a:r>
              <a:rPr lang="en-US" sz="1600" dirty="0">
                <a:latin typeface="宋体" panose="02010600030101010101" pitchFamily="2" charset="-122"/>
                <a:ea typeface="宋体" panose="02010600030101010101" pitchFamily="2" charset="-122"/>
                <a:cs typeface="+mn-ea"/>
              </a:rPr>
              <a:t>The statistical data of China's service import and export and FATS will be published by the Ministry of Commerce through </a:t>
            </a:r>
            <a:r>
              <a:rPr lang="en-US" sz="1600" i="1" dirty="0">
                <a:latin typeface="宋体" panose="02010600030101010101" pitchFamily="2" charset="-122"/>
                <a:ea typeface="宋体" panose="02010600030101010101" pitchFamily="2" charset="-122"/>
                <a:cs typeface="+mn-ea"/>
              </a:rPr>
              <a:t>China Statistics of Trade in Services</a:t>
            </a:r>
            <a:r>
              <a:rPr lang="en-US" sz="1600" dirty="0">
                <a:latin typeface="宋体" panose="02010600030101010101" pitchFamily="2" charset="-122"/>
                <a:ea typeface="宋体" panose="02010600030101010101" pitchFamily="2" charset="-122"/>
                <a:cs typeface="+mn-ea"/>
              </a:rPr>
              <a:t> report, government website or press conference.</a:t>
            </a:r>
            <a:endParaRPr lang="en-US" sz="1600" dirty="0">
              <a:latin typeface="宋体" panose="02010600030101010101" pitchFamily="2" charset="-122"/>
              <a:ea typeface="宋体" panose="02010600030101010101" pitchFamily="2" charset="-122"/>
              <a:cs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custDataLst>
              <p:tags r:id="rId1"/>
            </p:custDataLst>
          </p:nvPr>
        </p:nvSpPr>
        <p:spPr>
          <a:xfrm>
            <a:off x="1060520" y="2051762"/>
            <a:ext cx="3262481" cy="3262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45" name="椭圆 44"/>
          <p:cNvSpPr/>
          <p:nvPr>
            <p:custDataLst>
              <p:tags r:id="rId2"/>
            </p:custDataLst>
          </p:nvPr>
        </p:nvSpPr>
        <p:spPr>
          <a:xfrm>
            <a:off x="3648724" y="3079042"/>
            <a:ext cx="550647" cy="550647"/>
          </a:xfrm>
          <a:prstGeom prst="ellipse">
            <a:avLst/>
          </a:prstGeom>
          <a:gradFill>
            <a:gsLst>
              <a:gs pos="0">
                <a:schemeClr val="accent1">
                  <a:lumMod val="60000"/>
                  <a:lumOff val="40000"/>
                </a:schemeClr>
              </a:gs>
              <a:gs pos="100000">
                <a:schemeClr val="accent1">
                  <a:alpha val="93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5" name="任意多边形 4"/>
          <p:cNvSpPr/>
          <p:nvPr>
            <p:custDataLst>
              <p:tags r:id="rId3"/>
            </p:custDataLst>
          </p:nvPr>
        </p:nvSpPr>
        <p:spPr>
          <a:xfrm rot="21391627">
            <a:off x="1071030" y="3079043"/>
            <a:ext cx="1359537" cy="168910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100000">
                <a:schemeClr val="accent1">
                  <a:alpha val="91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7" name="文本框 6"/>
          <p:cNvSpPr txBox="1"/>
          <p:nvPr>
            <p:custDataLst>
              <p:tags r:id="rId4"/>
            </p:custDataLst>
          </p:nvPr>
        </p:nvSpPr>
        <p:spPr>
          <a:xfrm>
            <a:off x="1484462" y="2967969"/>
            <a:ext cx="2414595" cy="1323439"/>
          </a:xfrm>
          <a:prstGeom prst="rect">
            <a:avLst/>
          </a:prstGeom>
          <a:noFill/>
        </p:spPr>
        <p:txBody>
          <a:bodyPr wrap="square" rtlCol="0">
            <a:spAutoFit/>
          </a:bodyPr>
          <a:lstStyle/>
          <a:p>
            <a:pPr algn="dist"/>
            <a:r>
              <a:rPr lang="en-US" sz="4000" dirty="0">
                <a:solidFill>
                  <a:schemeClr val="bg1"/>
                </a:solidFill>
                <a:latin typeface="汉仪落花诗W" panose="00020600040101010101" charset="-122"/>
                <a:ea typeface="汉仪落花诗W" panose="00020600040101010101" charset="-122"/>
              </a:rPr>
              <a:t>Principal content</a:t>
            </a:r>
            <a:endParaRPr lang="en-US" sz="4000" dirty="0">
              <a:solidFill>
                <a:schemeClr val="bg1"/>
              </a:solidFill>
              <a:latin typeface="汉仪落花诗W" panose="00020600040101010101" charset="-122"/>
              <a:ea typeface="汉仪落花诗W" panose="00020600040101010101" charset="-122"/>
            </a:endParaRPr>
          </a:p>
        </p:txBody>
      </p:sp>
      <p:sp>
        <p:nvSpPr>
          <p:cNvPr id="49" name="椭圆 48"/>
          <p:cNvSpPr/>
          <p:nvPr>
            <p:custDataLst>
              <p:tags r:id="rId5"/>
            </p:custDataLst>
          </p:nvPr>
        </p:nvSpPr>
        <p:spPr>
          <a:xfrm flipV="1">
            <a:off x="3727548" y="4807165"/>
            <a:ext cx="650179" cy="650179"/>
          </a:xfrm>
          <a:prstGeom prst="ellipse">
            <a:avLst/>
          </a:prstGeom>
          <a:gradFill>
            <a:gsLst>
              <a:gs pos="0">
                <a:schemeClr val="accent1">
                  <a:lumMod val="60000"/>
                  <a:lumOff val="40000"/>
                </a:schemeClr>
              </a:gs>
              <a:gs pos="100000">
                <a:schemeClr val="accent1">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53" name="椭圆 52"/>
          <p:cNvSpPr/>
          <p:nvPr>
            <p:custDataLst>
              <p:tags r:id="rId6"/>
            </p:custDataLst>
          </p:nvPr>
        </p:nvSpPr>
        <p:spPr>
          <a:xfrm flipV="1">
            <a:off x="3096882" y="5339136"/>
            <a:ext cx="352769" cy="352769"/>
          </a:xfrm>
          <a:prstGeom prst="ellipse">
            <a:avLst/>
          </a:prstGeom>
          <a:gradFill>
            <a:gsLst>
              <a:gs pos="0">
                <a:schemeClr val="accent1">
                  <a:lumMod val="60000"/>
                  <a:lumOff val="40000"/>
                </a:schemeClr>
              </a:gs>
              <a:gs pos="100000">
                <a:schemeClr val="accent1">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sp>
        <p:nvSpPr>
          <p:cNvPr id="29" name="平行四边形 28"/>
          <p:cNvSpPr/>
          <p:nvPr>
            <p:custDataLst>
              <p:tags r:id="rId7"/>
            </p:custDataLst>
          </p:nvPr>
        </p:nvSpPr>
        <p:spPr bwMode="auto">
          <a:xfrm>
            <a:off x="4997275" y="2870971"/>
            <a:ext cx="828092" cy="595554"/>
          </a:xfrm>
          <a:prstGeom prst="parallelogram">
            <a:avLst/>
          </a:prstGeom>
          <a:solidFill>
            <a:schemeClr val="accent1">
              <a:lumMod val="100000"/>
            </a:schemeClr>
          </a:solidFill>
          <a:ln w="12700" cap="flat" cmpd="sng" algn="ctr">
            <a:solidFill>
              <a:schemeClr val="accent1">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r>
              <a:rPr lang="en-US" sz="2000">
                <a:solidFill>
                  <a:schemeClr val="bg1"/>
                </a:solidFill>
                <a:latin typeface="微软雅黑" panose="020B0503020204020204" pitchFamily="34" charset="-122"/>
                <a:ea typeface="微软雅黑" panose="020B0503020204020204" pitchFamily="34" charset="-122"/>
              </a:rPr>
              <a:t>I</a:t>
            </a:r>
            <a:endParaRPr lang="en-US" sz="2000">
              <a:solidFill>
                <a:schemeClr val="bg1"/>
              </a:solidFill>
              <a:latin typeface="微软雅黑" panose="020B0503020204020204" pitchFamily="34" charset="-122"/>
              <a:ea typeface="微软雅黑" panose="020B0503020204020204" pitchFamily="34" charset="-122"/>
            </a:endParaRPr>
          </a:p>
        </p:txBody>
      </p:sp>
      <p:sp>
        <p:nvSpPr>
          <p:cNvPr id="8" name="平行四边形 7"/>
          <p:cNvSpPr/>
          <p:nvPr>
            <p:custDataLst>
              <p:tags r:id="rId8"/>
            </p:custDataLst>
          </p:nvPr>
        </p:nvSpPr>
        <p:spPr bwMode="auto">
          <a:xfrm>
            <a:off x="5554937" y="2870971"/>
            <a:ext cx="5346994" cy="595554"/>
          </a:xfrm>
          <a:prstGeom prst="parallelogram">
            <a:avLst/>
          </a:prstGeom>
          <a:noFill/>
          <a:ln w="12700" cap="flat" cmpd="sng" algn="ctr">
            <a:solidFill>
              <a:schemeClr val="accent1">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endParaRPr lang="zh-CN" altLang="en-US" sz="1400" b="1" dirty="0">
              <a:solidFill>
                <a:schemeClr val="accent1">
                  <a:lumMod val="100000"/>
                </a:schemeClr>
              </a:solidFill>
              <a:latin typeface="微软雅黑" panose="020B0503020204020204" pitchFamily="34" charset="-122"/>
              <a:ea typeface="微软雅黑" panose="020B0503020204020204" pitchFamily="34" charset="-122"/>
              <a:cs typeface="+mj-cs"/>
            </a:endParaRPr>
          </a:p>
        </p:txBody>
      </p:sp>
      <p:sp>
        <p:nvSpPr>
          <p:cNvPr id="13" name="平行四边形 12"/>
          <p:cNvSpPr/>
          <p:nvPr>
            <p:custDataLst>
              <p:tags r:id="rId9"/>
            </p:custDataLst>
          </p:nvPr>
        </p:nvSpPr>
        <p:spPr bwMode="auto">
          <a:xfrm>
            <a:off x="4997275" y="3691862"/>
            <a:ext cx="828092" cy="595554"/>
          </a:xfrm>
          <a:prstGeom prst="parallelogram">
            <a:avLst/>
          </a:prstGeom>
          <a:solidFill>
            <a:schemeClr val="accent2">
              <a:lumMod val="100000"/>
            </a:schemeClr>
          </a:solidFill>
          <a:ln w="12700" cap="flat" cmpd="sng" algn="ctr">
            <a:solidFill>
              <a:schemeClr val="accent2">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r>
              <a:rPr lang="en-US" sz="2000">
                <a:solidFill>
                  <a:schemeClr val="bg1"/>
                </a:solidFill>
                <a:latin typeface="微软雅黑" panose="020B0503020204020204" pitchFamily="34" charset="-122"/>
                <a:ea typeface="微软雅黑" panose="020B0503020204020204" pitchFamily="34" charset="-122"/>
              </a:rPr>
              <a:t>II</a:t>
            </a:r>
            <a:endParaRPr lang="en-US" sz="2000">
              <a:solidFill>
                <a:schemeClr val="bg1"/>
              </a:solidFill>
              <a:latin typeface="微软雅黑" panose="020B0503020204020204" pitchFamily="34" charset="-122"/>
              <a:ea typeface="微软雅黑" panose="020B0503020204020204" pitchFamily="34" charset="-122"/>
            </a:endParaRPr>
          </a:p>
        </p:txBody>
      </p:sp>
      <p:sp>
        <p:nvSpPr>
          <p:cNvPr id="14" name="平行四边形 13"/>
          <p:cNvSpPr/>
          <p:nvPr>
            <p:custDataLst>
              <p:tags r:id="rId10"/>
            </p:custDataLst>
          </p:nvPr>
        </p:nvSpPr>
        <p:spPr bwMode="auto">
          <a:xfrm>
            <a:off x="5554937" y="3691862"/>
            <a:ext cx="5346994" cy="595554"/>
          </a:xfrm>
          <a:prstGeom prst="parallelogram">
            <a:avLst/>
          </a:prstGeom>
          <a:noFill/>
          <a:ln w="12700" cap="flat" cmpd="sng" algn="ctr">
            <a:solidFill>
              <a:schemeClr val="accent2">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endParaRPr lang="zh-CN" altLang="en-US" sz="1400" b="1" dirty="0">
              <a:solidFill>
                <a:schemeClr val="accent2">
                  <a:lumMod val="100000"/>
                </a:schemeClr>
              </a:solidFill>
              <a:latin typeface="微软雅黑" panose="020B0503020204020204" pitchFamily="34" charset="-122"/>
              <a:ea typeface="微软雅黑" panose="020B0503020204020204" pitchFamily="34" charset="-122"/>
              <a:cs typeface="+mj-cs"/>
            </a:endParaRPr>
          </a:p>
        </p:txBody>
      </p:sp>
      <p:sp>
        <p:nvSpPr>
          <p:cNvPr id="41" name="文本框 40"/>
          <p:cNvSpPr txBox="1"/>
          <p:nvPr>
            <p:custDataLst>
              <p:tags r:id="rId11"/>
            </p:custDataLst>
          </p:nvPr>
        </p:nvSpPr>
        <p:spPr>
          <a:xfrm>
            <a:off x="6673253" y="2908688"/>
            <a:ext cx="2905125" cy="523220"/>
          </a:xfrm>
          <a:prstGeom prst="rect">
            <a:avLst/>
          </a:prstGeom>
          <a:noFill/>
        </p:spPr>
        <p:txBody>
          <a:bodyPr wrap="square" rtlCol="0" anchor="ctr" anchorCtr="1">
            <a:normAutofit lnSpcReduction="10000"/>
          </a:bodyPr>
          <a:lstStyle/>
          <a:p>
            <a:pPr marL="0" indent="0" algn="ctr">
              <a:lnSpc>
                <a:spcPct val="120000"/>
              </a:lnSpc>
              <a:spcBef>
                <a:spcPts val="0"/>
              </a:spcBef>
              <a:spcAft>
                <a:spcPts val="0"/>
              </a:spcAft>
              <a:buSzPct val="100000"/>
            </a:pPr>
            <a:r>
              <a:rPr lang="en-US" sz="1300" b="1">
                <a:solidFill>
                  <a:schemeClr val="accent1">
                    <a:lumMod val="100000"/>
                  </a:schemeClr>
                </a:solidFill>
                <a:latin typeface="微软雅黑" panose="020B0503020204020204" pitchFamily="34" charset="-122"/>
                <a:ea typeface="微软雅黑" panose="020B0503020204020204" pitchFamily="34" charset="-122"/>
                <a:sym typeface="Arial" panose="020B0604020202020204" pitchFamily="34" charset="0"/>
              </a:rPr>
              <a:t>   Achievements of the 13th Five-Year Plan</a:t>
            </a:r>
            <a:endParaRPr lang="en-US" sz="1300" b="1">
              <a:solidFill>
                <a:schemeClr val="accent1">
                  <a:lumMod val="10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文本框 41"/>
          <p:cNvSpPr txBox="1"/>
          <p:nvPr>
            <p:custDataLst>
              <p:tags r:id="rId12"/>
            </p:custDataLst>
          </p:nvPr>
        </p:nvSpPr>
        <p:spPr>
          <a:xfrm>
            <a:off x="6673253" y="3728029"/>
            <a:ext cx="2905125" cy="523220"/>
          </a:xfrm>
          <a:prstGeom prst="rect">
            <a:avLst/>
          </a:prstGeom>
          <a:noFill/>
        </p:spPr>
        <p:txBody>
          <a:bodyPr wrap="square" rtlCol="0" anchor="ctr" anchorCtr="1">
            <a:normAutofit/>
          </a:bodyPr>
          <a:lstStyle/>
          <a:p>
            <a:pPr marL="0" indent="0" algn="ctr">
              <a:lnSpc>
                <a:spcPct val="120000"/>
              </a:lnSpc>
              <a:spcBef>
                <a:spcPts val="0"/>
              </a:spcBef>
              <a:spcAft>
                <a:spcPts val="0"/>
              </a:spcAft>
              <a:buSzPct val="100000"/>
            </a:pPr>
            <a:r>
              <a:rPr lang="en-US" sz="1300" b="1">
                <a:solidFill>
                  <a:schemeClr val="accent2"/>
                </a:solidFill>
                <a:latin typeface="微软雅黑" panose="020B0503020204020204" pitchFamily="34" charset="-122"/>
                <a:ea typeface="微软雅黑" panose="020B0503020204020204" pitchFamily="34" charset="-122"/>
                <a:sym typeface="Arial" panose="020B0604020202020204" pitchFamily="34" charset="0"/>
              </a:rPr>
              <a:t>Major Contributions</a:t>
            </a:r>
            <a:endParaRPr lang="en-US" sz="1300"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平行四边形 14"/>
          <p:cNvSpPr/>
          <p:nvPr>
            <p:custDataLst>
              <p:tags r:id="rId13"/>
            </p:custDataLst>
          </p:nvPr>
        </p:nvSpPr>
        <p:spPr bwMode="auto">
          <a:xfrm>
            <a:off x="5138056" y="4624206"/>
            <a:ext cx="828092" cy="595554"/>
          </a:xfrm>
          <a:prstGeom prst="parallelogram">
            <a:avLst/>
          </a:prstGeom>
          <a:solidFill>
            <a:schemeClr val="accent2">
              <a:lumMod val="100000"/>
            </a:schemeClr>
          </a:solidFill>
          <a:ln w="12700" cap="flat" cmpd="sng" algn="ctr">
            <a:solidFill>
              <a:schemeClr val="accent2">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r>
              <a:rPr lang="en-US" sz="2000">
                <a:solidFill>
                  <a:schemeClr val="bg1"/>
                </a:solidFill>
                <a:latin typeface="微软雅黑" panose="020B0503020204020204" pitchFamily="34" charset="-122"/>
                <a:ea typeface="微软雅黑" panose="020B0503020204020204" pitchFamily="34" charset="-122"/>
              </a:rPr>
              <a:t>III</a:t>
            </a:r>
            <a:endParaRPr lang="en-US" sz="2000">
              <a:solidFill>
                <a:schemeClr val="bg1"/>
              </a:solidFill>
              <a:latin typeface="微软雅黑" panose="020B0503020204020204" pitchFamily="34" charset="-122"/>
              <a:ea typeface="微软雅黑" panose="020B0503020204020204" pitchFamily="34" charset="-122"/>
            </a:endParaRPr>
          </a:p>
        </p:txBody>
      </p:sp>
      <p:sp>
        <p:nvSpPr>
          <p:cNvPr id="16" name="平行四边形 15"/>
          <p:cNvSpPr/>
          <p:nvPr>
            <p:custDataLst>
              <p:tags r:id="rId14"/>
            </p:custDataLst>
          </p:nvPr>
        </p:nvSpPr>
        <p:spPr bwMode="auto">
          <a:xfrm>
            <a:off x="5695718" y="4624206"/>
            <a:ext cx="5346994" cy="595554"/>
          </a:xfrm>
          <a:prstGeom prst="parallelogram">
            <a:avLst/>
          </a:prstGeom>
          <a:noFill/>
          <a:ln w="12700" cap="flat" cmpd="sng" algn="ctr">
            <a:solidFill>
              <a:schemeClr val="accent2">
                <a:lumMod val="100000"/>
              </a:schemeClr>
            </a:solidFill>
            <a:prstDash val="solid"/>
            <a:round/>
            <a:headEnd type="none" w="med" len="med"/>
            <a:tailEnd type="none" w="med" len="med"/>
          </a:ln>
        </p:spPr>
        <p:txBody>
          <a:bodyPr rot="0" spcFirstLastPara="0" vert="horz" wrap="square" lIns="91440" tIns="0" rIns="91440" bIns="0" anchor="ctr" anchorCtr="1" forceAA="0" compatLnSpc="1">
            <a:normAutofit/>
          </a:bodyPr>
          <a:lstStyle/>
          <a:p>
            <a:pPr algn="ctr">
              <a:lnSpc>
                <a:spcPct val="130000"/>
              </a:lnSpc>
            </a:pPr>
            <a:endParaRPr lang="zh-CN" altLang="en-US" sz="1400" b="1" dirty="0">
              <a:solidFill>
                <a:schemeClr val="accent2">
                  <a:lumMod val="100000"/>
                </a:schemeClr>
              </a:solidFill>
              <a:latin typeface="微软雅黑" panose="020B0503020204020204" pitchFamily="34" charset="-122"/>
              <a:ea typeface="微软雅黑" panose="020B0503020204020204" pitchFamily="34" charset="-122"/>
              <a:cs typeface="+mj-cs"/>
            </a:endParaRPr>
          </a:p>
        </p:txBody>
      </p:sp>
      <p:sp>
        <p:nvSpPr>
          <p:cNvPr id="17" name="文本框 16"/>
          <p:cNvSpPr txBox="1"/>
          <p:nvPr>
            <p:custDataLst>
              <p:tags r:id="rId15"/>
            </p:custDataLst>
          </p:nvPr>
        </p:nvSpPr>
        <p:spPr>
          <a:xfrm>
            <a:off x="6814034" y="4660373"/>
            <a:ext cx="2905125" cy="523220"/>
          </a:xfrm>
          <a:prstGeom prst="rect">
            <a:avLst/>
          </a:prstGeom>
          <a:noFill/>
        </p:spPr>
        <p:txBody>
          <a:bodyPr wrap="square" rtlCol="0" anchor="ctr" anchorCtr="1">
            <a:normAutofit/>
          </a:bodyPr>
          <a:lstStyle/>
          <a:p>
            <a:pPr marL="0" indent="0" algn="ctr">
              <a:lnSpc>
                <a:spcPct val="120000"/>
              </a:lnSpc>
              <a:spcBef>
                <a:spcPts val="0"/>
              </a:spcBef>
              <a:spcAft>
                <a:spcPts val="0"/>
              </a:spcAft>
              <a:buSzPct val="100000"/>
            </a:pPr>
            <a:r>
              <a:rPr lang="en-US" sz="1300" b="1">
                <a:solidFill>
                  <a:schemeClr val="accent2"/>
                </a:solidFill>
                <a:latin typeface="微软雅黑" panose="020B0503020204020204" pitchFamily="34" charset="-122"/>
                <a:ea typeface="微软雅黑" panose="020B0503020204020204" pitchFamily="34" charset="-122"/>
                <a:sym typeface="Arial" panose="020B0604020202020204" pitchFamily="34" charset="0"/>
              </a:rPr>
              <a:t>Existing Problems</a:t>
            </a:r>
            <a:endParaRPr lang="en-US" sz="1300"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6"/>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60553" y="150871"/>
            <a:ext cx="10427620" cy="1076325"/>
          </a:xfrm>
          <a:prstGeom prst="rect">
            <a:avLst/>
          </a:prstGeom>
          <a:noFill/>
          <a:ln w="9525">
            <a:noFill/>
          </a:ln>
        </p:spPr>
        <p:txBody>
          <a:bodyPr wrap="square">
            <a:spAutoFit/>
          </a:bodyPr>
          <a:lstStyle/>
          <a:p>
            <a:pPr indent="0"/>
            <a:r>
              <a:rPr lang="en-US" sz="3200" b="1" dirty="0">
                <a:solidFill>
                  <a:schemeClr val="tx1"/>
                </a:solidFill>
                <a:latin typeface="微软雅黑" panose="020B0503020204020204" pitchFamily="34" charset="-122"/>
                <a:ea typeface="微软雅黑" panose="020B0503020204020204" pitchFamily="34" charset="-122"/>
              </a:rPr>
              <a:t>II.</a:t>
            </a:r>
            <a:r>
              <a:rPr lang="en-US" sz="3200" b="1" dirty="0">
                <a:solidFill>
                  <a:schemeClr val="tx1"/>
                </a:solidFill>
                <a:latin typeface="微软雅黑" panose="020B0503020204020204" pitchFamily="34" charset="-122"/>
                <a:ea typeface="微软雅黑" panose="020B0503020204020204" pitchFamily="34" charset="-122"/>
                <a:sym typeface="+mn-ea"/>
              </a:rPr>
              <a:t> Trade in Services </a:t>
            </a:r>
            <a:r>
              <a:rPr lang="en-US" sz="3200" b="1" dirty="0">
                <a:solidFill>
                  <a:schemeClr val="tx1"/>
                </a:solidFill>
                <a:latin typeface="微软雅黑" panose="020B0503020204020204" pitchFamily="34" charset="-122"/>
                <a:ea typeface="微软雅黑" panose="020B0503020204020204" pitchFamily="34" charset="-122"/>
              </a:rPr>
              <a:t>Statistical Monitoring and Management </a:t>
            </a:r>
            <a:r>
              <a:rPr lang="en-US" sz="3200" b="1" dirty="0">
                <a:solidFill>
                  <a:schemeClr val="tx1"/>
                </a:solidFill>
                <a:latin typeface="微软雅黑" panose="020B0503020204020204" pitchFamily="34" charset="-122"/>
                <a:ea typeface="微软雅黑" panose="020B0503020204020204" pitchFamily="34" charset="-122"/>
                <a:sym typeface="+mn-ea"/>
              </a:rPr>
              <a:t> Information System</a:t>
            </a:r>
            <a:endParaRPr 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23776" y="3181454"/>
            <a:ext cx="7279005" cy="400110"/>
          </a:xfrm>
          <a:prstGeom prst="rect">
            <a:avLst/>
          </a:prstGeom>
          <a:noFill/>
          <a:ln w="9525">
            <a:noFill/>
          </a:ln>
        </p:spPr>
        <p:txBody>
          <a:bodyPr wrap="square">
            <a:spAutoFit/>
          </a:bodyPr>
          <a:lstStyle/>
          <a:p>
            <a:pPr indent="0"/>
            <a:r>
              <a:rPr lang="en-US" sz="2000" b="1" dirty="0"/>
              <a:t>(</a:t>
            </a:r>
            <a:r>
              <a:rPr lang="en-US" sz="2000" b="1" dirty="0" err="1"/>
              <a:t>i</a:t>
            </a:r>
            <a:r>
              <a:rPr lang="en-US" sz="2000" b="1" dirty="0"/>
              <a:t>) Construction objectives</a:t>
            </a:r>
            <a:endParaRPr lang="en-US" sz="2000" b="1" dirty="0"/>
          </a:p>
        </p:txBody>
      </p:sp>
      <p:sp>
        <p:nvSpPr>
          <p:cNvPr id="5" name="文本框 4"/>
          <p:cNvSpPr txBox="1"/>
          <p:nvPr/>
        </p:nvSpPr>
        <p:spPr>
          <a:xfrm>
            <a:off x="1023776" y="3700838"/>
            <a:ext cx="8320249" cy="706755"/>
          </a:xfrm>
          <a:prstGeom prst="rect">
            <a:avLst/>
          </a:prstGeom>
          <a:noFill/>
          <a:ln w="9525">
            <a:noFill/>
          </a:ln>
        </p:spPr>
        <p:txBody>
          <a:bodyPr wrap="square">
            <a:spAutoFit/>
          </a:bodyPr>
          <a:lstStyle/>
          <a:p>
            <a:pPr indent="0" algn="just" fontAlgn="auto">
              <a:buFont typeface="Wingdings" panose="05000000000000000000" charset="0"/>
              <a:buNone/>
            </a:pPr>
            <a:r>
              <a:rPr lang="en-US" sz="2000" dirty="0">
                <a:solidFill>
                  <a:schemeClr val="tx1"/>
                </a:solidFill>
                <a:latin typeface="宋体" panose="02010600030101010101" pitchFamily="2" charset="-122"/>
                <a:ea typeface="宋体" panose="02010600030101010101" pitchFamily="2" charset="-122"/>
                <a:cs typeface="+mn-ea"/>
              </a:rPr>
              <a:t>Ensure that trade in services is monitored, industry statistics are available, and policy making  is informed in principle.</a:t>
            </a:r>
            <a:endParaRPr lang="en-US" sz="2000" dirty="0">
              <a:solidFill>
                <a:schemeClr val="tx1"/>
              </a:solidFill>
              <a:latin typeface="宋体" panose="02010600030101010101" pitchFamily="2" charset="-122"/>
              <a:ea typeface="宋体" panose="02010600030101010101" pitchFamily="2" charset="-122"/>
              <a:cs typeface="+mn-ea"/>
            </a:endParaRPr>
          </a:p>
        </p:txBody>
      </p:sp>
      <p:sp>
        <p:nvSpPr>
          <p:cNvPr id="6" name="文本框 5"/>
          <p:cNvSpPr txBox="1"/>
          <p:nvPr/>
        </p:nvSpPr>
        <p:spPr>
          <a:xfrm>
            <a:off x="493987" y="1153805"/>
            <a:ext cx="10948416" cy="1938020"/>
          </a:xfrm>
          <a:prstGeom prst="rect">
            <a:avLst/>
          </a:prstGeom>
          <a:noFill/>
        </p:spPr>
        <p:txBody>
          <a:bodyPr wrap="square" rtlCol="0" anchor="t">
            <a:spAutoFit/>
          </a:bodyPr>
          <a:lstStyle/>
          <a:p>
            <a:pPr indent="457200" algn="just" fontAlgn="auto"/>
            <a:r>
              <a:rPr lang="en-US" sz="2000" dirty="0">
                <a:solidFill>
                  <a:schemeClr val="tx1"/>
                </a:solidFill>
                <a:latin typeface="宋体" panose="02010600030101010101" pitchFamily="2" charset="-122"/>
                <a:ea typeface="宋体" panose="02010600030101010101" pitchFamily="2" charset="-122"/>
                <a:cs typeface="+mn-ea"/>
              </a:rPr>
              <a:t>  The Ministry of Commerce has made every effort to promote the construction of </a:t>
            </a:r>
            <a:r>
              <a:rPr lang="en-US" sz="2000" dirty="0">
                <a:solidFill>
                  <a:schemeClr val="tx1"/>
                </a:solidFill>
                <a:latin typeface="宋体" panose="02010600030101010101" pitchFamily="2" charset="-122"/>
                <a:ea typeface="宋体" panose="02010600030101010101" pitchFamily="2" charset="-122"/>
                <a:cs typeface="+mn-ea"/>
                <a:sym typeface="+mn-ea"/>
              </a:rPr>
              <a:t>trade in services statistics</a:t>
            </a:r>
            <a:r>
              <a:rPr lang="en-US" sz="2000" dirty="0">
                <a:solidFill>
                  <a:schemeClr val="tx1"/>
                </a:solidFill>
                <a:latin typeface="宋体" panose="02010600030101010101" pitchFamily="2" charset="-122"/>
                <a:ea typeface="宋体" panose="02010600030101010101" pitchFamily="2" charset="-122"/>
                <a:cs typeface="+mn-ea"/>
              </a:rPr>
              <a:t> monitoring and management </a:t>
            </a:r>
            <a:r>
              <a:rPr lang="en-US" sz="2000" dirty="0">
                <a:solidFill>
                  <a:schemeClr val="tx1"/>
                </a:solidFill>
                <a:latin typeface="宋体" panose="02010600030101010101" pitchFamily="2" charset="-122"/>
                <a:ea typeface="宋体" panose="02010600030101010101" pitchFamily="2" charset="-122"/>
                <a:cs typeface="+mn-ea"/>
                <a:sym typeface="+mn-ea"/>
              </a:rPr>
              <a:t>information system in order to </a:t>
            </a:r>
            <a:r>
              <a:rPr lang="en-US" sz="2000" dirty="0">
                <a:solidFill>
                  <a:schemeClr val="tx1"/>
                </a:solidFill>
                <a:latin typeface="宋体" panose="02010600030101010101" pitchFamily="2" charset="-122"/>
                <a:ea typeface="宋体" panose="02010600030101010101" pitchFamily="2" charset="-122"/>
                <a:cs typeface="+mn-ea"/>
              </a:rPr>
              <a:t>carry out the operation monitoring of key enterprises in trade in services.</a:t>
            </a:r>
            <a:r>
              <a:rPr lang="en-US" sz="2000" dirty="0">
                <a:latin typeface="宋体" panose="02010600030101010101" pitchFamily="2" charset="-122"/>
                <a:ea typeface="宋体" panose="02010600030101010101" pitchFamily="2" charset="-122"/>
                <a:cs typeface="+mn-ea"/>
              </a:rPr>
              <a:t> It also initially established the data source and enterprise database for direct report of the data of trade in services, providing data support for the development of various work of trade in services.</a:t>
            </a:r>
            <a:endParaRPr lang="en-US" sz="2000" dirty="0">
              <a:latin typeface="宋体" panose="02010600030101010101" pitchFamily="2" charset="-122"/>
              <a:ea typeface="宋体" panose="02010600030101010101" pitchFamily="2" charset="-122"/>
              <a:cs typeface="+mn-ea"/>
            </a:endParaRPr>
          </a:p>
        </p:txBody>
      </p:sp>
      <p:sp>
        <p:nvSpPr>
          <p:cNvPr id="8" name="文本框 7"/>
          <p:cNvSpPr txBox="1"/>
          <p:nvPr/>
        </p:nvSpPr>
        <p:spPr>
          <a:xfrm>
            <a:off x="1023776" y="4590075"/>
            <a:ext cx="8743950" cy="400110"/>
          </a:xfrm>
          <a:prstGeom prst="rect">
            <a:avLst/>
          </a:prstGeom>
          <a:noFill/>
        </p:spPr>
        <p:txBody>
          <a:bodyPr wrap="square" rtlCol="0" anchor="t">
            <a:spAutoFit/>
          </a:bodyPr>
          <a:lstStyle/>
          <a:p>
            <a:r>
              <a:rPr lang="en-US" sz="2000" b="1" dirty="0"/>
              <a:t>(ii) Construction content</a:t>
            </a:r>
            <a:endParaRPr lang="en-US" sz="2000" b="1" dirty="0"/>
          </a:p>
        </p:txBody>
      </p:sp>
      <p:sp>
        <p:nvSpPr>
          <p:cNvPr id="9" name="文本框 8"/>
          <p:cNvSpPr txBox="1"/>
          <p:nvPr/>
        </p:nvSpPr>
        <p:spPr>
          <a:xfrm>
            <a:off x="1080928" y="5075913"/>
            <a:ext cx="9707245" cy="1630045"/>
          </a:xfrm>
          <a:prstGeom prst="rect">
            <a:avLst/>
          </a:prstGeom>
          <a:noFill/>
          <a:ln w="9525">
            <a:noFill/>
          </a:ln>
        </p:spPr>
        <p:txBody>
          <a:bodyPr wrap="square">
            <a:spAutoFit/>
          </a:bodyPr>
          <a:lstStyle/>
          <a:p>
            <a:pPr indent="0" algn="just" fontAlgn="auto"/>
            <a:r>
              <a:rPr lang="en-US" sz="2000" dirty="0">
                <a:solidFill>
                  <a:schemeClr val="tx1"/>
                </a:solidFill>
                <a:latin typeface="宋体" panose="02010600030101010101" pitchFamily="2" charset="-122"/>
                <a:ea typeface="宋体" panose="02010600030101010101" pitchFamily="2" charset="-122"/>
                <a:cs typeface="+mn-ea"/>
              </a:rPr>
              <a:t>(1) Integrate the original business.</a:t>
            </a:r>
            <a:endParaRPr lang="en-US" sz="2000" dirty="0">
              <a:solidFill>
                <a:schemeClr val="tx1"/>
              </a:solidFill>
              <a:latin typeface="宋体" panose="02010600030101010101" pitchFamily="2" charset="-122"/>
              <a:ea typeface="宋体" panose="02010600030101010101" pitchFamily="2" charset="-122"/>
              <a:cs typeface="+mn-ea"/>
            </a:endParaRPr>
          </a:p>
          <a:p>
            <a:pPr indent="0" algn="just" fontAlgn="auto"/>
            <a:r>
              <a:rPr lang="en-US" sz="2000" dirty="0">
                <a:solidFill>
                  <a:schemeClr val="tx1"/>
                </a:solidFill>
                <a:latin typeface="宋体" panose="02010600030101010101" pitchFamily="2" charset="-122"/>
                <a:ea typeface="宋体" panose="02010600030101010101" pitchFamily="2" charset="-122"/>
                <a:cs typeface="+mn-ea"/>
              </a:rPr>
              <a:t>(2) Establish a direct report of statistics on trade in services.</a:t>
            </a:r>
            <a:endParaRPr lang="en-US" sz="2000" dirty="0">
              <a:solidFill>
                <a:schemeClr val="tx1"/>
              </a:solidFill>
              <a:latin typeface="宋体" panose="02010600030101010101" pitchFamily="2" charset="-122"/>
              <a:ea typeface="宋体" panose="02010600030101010101" pitchFamily="2" charset="-122"/>
              <a:cs typeface="+mn-ea"/>
            </a:endParaRPr>
          </a:p>
          <a:p>
            <a:pPr indent="0" algn="just" fontAlgn="auto"/>
            <a:r>
              <a:rPr lang="en-US" sz="2000" dirty="0">
                <a:solidFill>
                  <a:schemeClr val="tx1"/>
                </a:solidFill>
                <a:latin typeface="宋体" panose="02010600030101010101" pitchFamily="2" charset="-122"/>
                <a:ea typeface="宋体" panose="02010600030101010101" pitchFamily="2" charset="-122"/>
                <a:cs typeface="+mn-ea"/>
              </a:rPr>
              <a:t>(3) Promote the data sharing across departments.</a:t>
            </a:r>
            <a:endParaRPr lang="en-US" sz="2000" dirty="0">
              <a:solidFill>
                <a:schemeClr val="tx1"/>
              </a:solidFill>
              <a:latin typeface="宋体" panose="02010600030101010101" pitchFamily="2" charset="-122"/>
              <a:ea typeface="宋体" panose="02010600030101010101" pitchFamily="2" charset="-122"/>
              <a:cs typeface="+mn-ea"/>
            </a:endParaRPr>
          </a:p>
          <a:p>
            <a:pPr indent="0" algn="just" fontAlgn="auto"/>
            <a:r>
              <a:rPr lang="en-US" sz="2000" dirty="0">
                <a:solidFill>
                  <a:schemeClr val="tx1"/>
                </a:solidFill>
                <a:latin typeface="宋体" panose="02010600030101010101" pitchFamily="2" charset="-122"/>
                <a:ea typeface="宋体" panose="02010600030101010101" pitchFamily="2" charset="-122"/>
                <a:cs typeface="+mn-ea"/>
              </a:rPr>
              <a:t>(4) Strengthen mid- and post-event supervision.</a:t>
            </a:r>
            <a:endParaRPr lang="en-US" sz="2000" dirty="0">
              <a:solidFill>
                <a:schemeClr val="tx1"/>
              </a:solidFill>
              <a:latin typeface="宋体" panose="02010600030101010101" pitchFamily="2" charset="-122"/>
              <a:ea typeface="宋体" panose="02010600030101010101" pitchFamily="2" charset="-122"/>
              <a:cs typeface="+mn-ea"/>
            </a:endParaRPr>
          </a:p>
          <a:p>
            <a:pPr indent="0" algn="just" fontAlgn="auto"/>
            <a:r>
              <a:rPr lang="en-US" sz="2000" dirty="0">
                <a:latin typeface="宋体" panose="02010600030101010101" pitchFamily="2" charset="-122"/>
                <a:ea typeface="宋体" panose="02010600030101010101" pitchFamily="2" charset="-122"/>
                <a:cs typeface="+mn-ea"/>
              </a:rPr>
              <a:t>(5) Provide perfect public services.</a:t>
            </a:r>
            <a:endParaRPr lang="en-US" sz="2000" dirty="0">
              <a:latin typeface="宋体" panose="02010600030101010101" pitchFamily="2" charset="-122"/>
              <a:ea typeface="宋体" panose="02010600030101010101" pitchFamily="2" charset="-122"/>
              <a:cs typeface="+mn-ea"/>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03402" y="405762"/>
            <a:ext cx="10212197" cy="1076325"/>
          </a:xfrm>
          <a:prstGeom prst="rect">
            <a:avLst/>
          </a:prstGeom>
          <a:noFill/>
          <a:ln w="9525">
            <a:noFill/>
          </a:ln>
        </p:spPr>
        <p:txBody>
          <a:bodyPr wrap="square">
            <a:spAutoFit/>
          </a:bodyPr>
          <a:lstStyle/>
          <a:p>
            <a:pPr indent="0"/>
            <a:r>
              <a:rPr lang="en-US" sz="3200" b="1" dirty="0">
                <a:solidFill>
                  <a:schemeClr val="tx1"/>
                </a:solidFill>
                <a:latin typeface="微软雅黑" panose="020B0503020204020204" pitchFamily="34" charset="-122"/>
                <a:ea typeface="微软雅黑" panose="020B0503020204020204" pitchFamily="34" charset="-122"/>
              </a:rPr>
              <a:t>II. </a:t>
            </a:r>
            <a:r>
              <a:rPr lang="en-US" sz="3200" b="1" dirty="0">
                <a:solidFill>
                  <a:schemeClr val="tx1"/>
                </a:solidFill>
                <a:latin typeface="微软雅黑" panose="020B0503020204020204" pitchFamily="34" charset="-122"/>
                <a:ea typeface="微软雅黑" panose="020B0503020204020204" pitchFamily="34" charset="-122"/>
                <a:sym typeface="+mn-ea"/>
              </a:rPr>
              <a:t>Trade in Services Statistical Monitoring and Management  Information System</a:t>
            </a:r>
            <a:endParaRPr 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585784" y="1825956"/>
            <a:ext cx="10948416" cy="3230245"/>
          </a:xfrm>
          <a:prstGeom prst="rect">
            <a:avLst/>
          </a:prstGeom>
          <a:noFill/>
        </p:spPr>
        <p:txBody>
          <a:bodyPr wrap="square" rtlCol="0" anchor="t">
            <a:spAutoFit/>
          </a:bodyPr>
          <a:lstStyle/>
          <a:p>
            <a:pPr indent="457200" algn="just">
              <a:lnSpc>
                <a:spcPct val="150000"/>
              </a:lnSpc>
            </a:pPr>
            <a:r>
              <a:rPr lang="en-US" sz="2400" dirty="0">
                <a:solidFill>
                  <a:schemeClr val="tx1"/>
                </a:solidFill>
                <a:latin typeface="宋体" panose="02010600030101010101" pitchFamily="2" charset="-122"/>
                <a:ea typeface="宋体" panose="02010600030101010101" pitchFamily="2" charset="-122"/>
                <a:cs typeface="+mn-ea"/>
              </a:rPr>
              <a:t>  (iii) Operational effectiveness</a:t>
            </a:r>
            <a:endParaRPr lang="en-US" sz="2400" dirty="0">
              <a:solidFill>
                <a:schemeClr val="tx1"/>
              </a:solidFill>
              <a:latin typeface="宋体" panose="02010600030101010101" pitchFamily="2" charset="-122"/>
              <a:ea typeface="宋体" panose="02010600030101010101" pitchFamily="2" charset="-122"/>
              <a:cs typeface="+mn-ea"/>
            </a:endParaRPr>
          </a:p>
          <a:p>
            <a:pPr indent="457200" algn="just" fontAlgn="auto"/>
            <a:r>
              <a:rPr lang="en-US" sz="2400" dirty="0">
                <a:solidFill>
                  <a:schemeClr val="tx1"/>
                </a:solidFill>
                <a:latin typeface="宋体" panose="02010600030101010101" pitchFamily="2" charset="-122"/>
                <a:ea typeface="宋体" panose="02010600030101010101" pitchFamily="2" charset="-122"/>
                <a:cs typeface="+mn-ea"/>
                <a:sym typeface="+mn-ea"/>
              </a:rPr>
              <a:t> The Ministry of Commerce has made every effort to promote the construction of trade in services statistics monitoring and management information system in order to carry out the operation monitoring of key enterprises in trade in services. I</a:t>
            </a:r>
            <a:r>
              <a:rPr lang="en-US" sz="2400" dirty="0">
                <a:latin typeface="宋体" panose="02010600030101010101" pitchFamily="2" charset="-122"/>
                <a:ea typeface="宋体" panose="02010600030101010101" pitchFamily="2" charset="-122"/>
                <a:cs typeface="+mn-ea"/>
                <a:sym typeface="+mn-ea"/>
              </a:rPr>
              <a:t>t also initially established the data source and enterprise database for direct report of the data of trade in services, providing data support for the development of various work of trade in services.</a:t>
            </a:r>
            <a:endParaRPr lang="en-US" sz="2400" dirty="0">
              <a:latin typeface="宋体" panose="02010600030101010101" pitchFamily="2" charset="-122"/>
              <a:ea typeface="宋体" panose="02010600030101010101" pitchFamily="2" charset="-122"/>
              <a:cs typeface="+mn-ea"/>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881" y="257492"/>
            <a:ext cx="10852237" cy="441964"/>
          </a:xfrm>
        </p:spPr>
        <p:txBody>
          <a:bodyPr/>
          <a:lstStyle/>
          <a:p>
            <a:r>
              <a:rPr lang="en-US" dirty="0"/>
              <a:t>III. Exploration of Statistics on Trade in Services from Relevant Departments and Local Governments</a:t>
            </a:r>
            <a:br>
              <a:rPr lang="en-US" dirty="0"/>
            </a:br>
            <a:endParaRPr lang="en-US" dirty="0"/>
          </a:p>
        </p:txBody>
      </p:sp>
      <p:sp>
        <p:nvSpPr>
          <p:cNvPr id="3" name="TextBox 2"/>
          <p:cNvSpPr txBox="1"/>
          <p:nvPr/>
        </p:nvSpPr>
        <p:spPr>
          <a:xfrm>
            <a:off x="640736" y="1318849"/>
            <a:ext cx="11071609" cy="5215890"/>
          </a:xfrm>
          <a:prstGeom prst="rect">
            <a:avLst/>
          </a:prstGeom>
          <a:noFill/>
        </p:spPr>
        <p:txBody>
          <a:bodyPr wrap="square" rtlCol="0">
            <a:spAutoFit/>
          </a:bodyPr>
          <a:lstStyle/>
          <a:p>
            <a:r>
              <a:rPr lang="en-US" b="1" dirty="0">
                <a:latin typeface="微软雅黑" panose="020B0503020204020204" pitchFamily="34" charset="-122"/>
                <a:ea typeface="微软雅黑" panose="020B0503020204020204" pitchFamily="34" charset="-122"/>
              </a:rPr>
              <a:t>Statistical exploration of relevant departments</a:t>
            </a:r>
            <a:endParaRPr lang="en-US" b="1" dirty="0">
              <a:latin typeface="微软雅黑" panose="020B0503020204020204" pitchFamily="34" charset="-122"/>
              <a:ea typeface="微软雅黑" panose="020B0503020204020204" pitchFamily="34" charset="-122"/>
            </a:endParaRPr>
          </a:p>
          <a:p>
            <a:endParaRPr lang="en-US" altLang="zh-CN" dirty="0"/>
          </a:p>
          <a:p>
            <a:pPr marL="285750" indent="-285750">
              <a:lnSpc>
                <a:spcPct val="150000"/>
              </a:lnSpc>
              <a:buFont typeface="Wingdings" panose="05000000000000000000" pitchFamily="2" charset="2"/>
              <a:buChar char="p"/>
            </a:pPr>
            <a:r>
              <a:rPr lang="en-US" dirty="0">
                <a:latin typeface="宋体" panose="02010600030101010101" pitchFamily="2" charset="-122"/>
                <a:ea typeface="宋体" panose="02010600030101010101" pitchFamily="2" charset="-122"/>
              </a:rPr>
              <a:t>The Ministry of Education: statistics on international students studying in China</a:t>
            </a:r>
            <a:endParaRPr lang="en-US"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en-US" dirty="0">
                <a:latin typeface="宋体" panose="02010600030101010101" pitchFamily="2" charset="-122"/>
                <a:ea typeface="宋体" panose="02010600030101010101" pitchFamily="2" charset="-122"/>
              </a:rPr>
              <a:t>Customs: Statistics on manufacturing services such as processing and maintenance of incoming materials</a:t>
            </a:r>
            <a:endParaRPr lang="en-US"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en-US" dirty="0">
                <a:solidFill>
                  <a:schemeClr val="tx1"/>
                </a:solidFill>
                <a:latin typeface="宋体" panose="02010600030101010101" pitchFamily="2" charset="-122"/>
                <a:ea typeface="宋体" panose="02010600030101010101" pitchFamily="2" charset="-122"/>
              </a:rPr>
              <a:t>The Ministry of Culture and Tourism: investigate the consumption and the number of tourists in international tourism</a:t>
            </a:r>
            <a:endParaRPr lang="en-US" dirty="0">
              <a:solidFill>
                <a:schemeClr val="tx1"/>
              </a:solidFill>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en-US" dirty="0">
                <a:solidFill>
                  <a:schemeClr val="tx1"/>
                </a:solidFill>
                <a:latin typeface="宋体" panose="02010600030101010101" pitchFamily="2" charset="-122"/>
                <a:ea typeface="宋体" panose="02010600030101010101" pitchFamily="2" charset="-122"/>
              </a:rPr>
              <a:t>China National Intellectual Property Administration: take export of charges for IPR usage as an indicator of the five-year plan</a:t>
            </a:r>
            <a:endParaRPr lang="en-US" dirty="0">
              <a:solidFill>
                <a:schemeClr val="tx1"/>
              </a:solidFill>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en-US" dirty="0">
                <a:latin typeface="宋体" panose="02010600030101010101" pitchFamily="2" charset="-122"/>
                <a:ea typeface="宋体" panose="02010600030101010101" pitchFamily="2" charset="-122"/>
              </a:rPr>
              <a:t>China State Railway Group Co., Ltd.: statistics on the number of China Railway Express</a:t>
            </a:r>
            <a:endParaRPr lang="en-US"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en-US" dirty="0">
                <a:latin typeface="宋体" panose="02010600030101010101" pitchFamily="2" charset="-122"/>
                <a:ea typeface="宋体" panose="02010600030101010101" pitchFamily="2" charset="-122"/>
              </a:rPr>
              <a:t>The Ministry of Commerce: statistics on service outsourcing</a:t>
            </a:r>
            <a:endParaRPr lang="en-US"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en-US" dirty="0">
                <a:latin typeface="宋体" panose="02010600030101010101" pitchFamily="2" charset="-122"/>
                <a:ea typeface="宋体" panose="02010600030101010101" pitchFamily="2" charset="-122"/>
              </a:rPr>
              <a:t>National Administration of Traditional Chinese Medicine and the Ministry of Commerce: pilot project of statistics on trade in traditional Chinese medicine service</a:t>
            </a:r>
            <a:endParaRPr lang="en-US"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9265" y="312377"/>
            <a:ext cx="11481478" cy="703671"/>
          </a:xfrm>
        </p:spPr>
        <p:txBody>
          <a:bodyPr/>
          <a:lstStyle/>
          <a:p>
            <a:r>
              <a:rPr lang="en-US" sz="2000" dirty="0"/>
              <a:t>Local government's exploration of statistics on trade in services</a:t>
            </a:r>
            <a:endParaRPr lang="en-US" sz="2000" dirty="0"/>
          </a:p>
        </p:txBody>
      </p:sp>
      <p:sp>
        <p:nvSpPr>
          <p:cNvPr id="3" name="TextBox 2"/>
          <p:cNvSpPr txBox="1"/>
          <p:nvPr/>
        </p:nvSpPr>
        <p:spPr>
          <a:xfrm>
            <a:off x="904142" y="783594"/>
            <a:ext cx="10383715" cy="3646170"/>
          </a:xfrm>
          <a:prstGeom prst="rect">
            <a:avLst/>
          </a:prstGeom>
          <a:noFill/>
        </p:spPr>
        <p:txBody>
          <a:bodyPr wrap="square" rtlCol="0">
            <a:spAutoFit/>
          </a:bodyPr>
          <a:lstStyle/>
          <a:p>
            <a:pPr indent="457200">
              <a:lnSpc>
                <a:spcPct val="150000"/>
              </a:lnSpc>
            </a:pPr>
            <a:r>
              <a:rPr lang="en-US" sz="1400" dirty="0">
                <a:latin typeface="宋体" panose="02010600030101010101" pitchFamily="2" charset="-122"/>
                <a:ea typeface="宋体" panose="02010600030101010101" pitchFamily="2" charset="-122"/>
                <a:cs typeface="Times New Roman" panose="02020603050405020304" pitchFamily="18" charset="0"/>
              </a:rPr>
              <a:t>Local governments have strengthened the assessment  of the development of trade in services. Especially in the new stage of high-quality development, the demand for statistics on trade in services has increased. As a result, local exploration of statistics on trade in services has generally increased around the world.</a:t>
            </a:r>
            <a:endParaRPr lang="en-US" sz="1400" dirty="0">
              <a:latin typeface="宋体" panose="02010600030101010101" pitchFamily="2" charset="-122"/>
              <a:ea typeface="宋体" panose="02010600030101010101" pitchFamily="2" charset="-122"/>
              <a:cs typeface="Times New Roman" panose="02020603050405020304" pitchFamily="18" charset="0"/>
            </a:endParaRPr>
          </a:p>
          <a:p>
            <a:pPr indent="457200">
              <a:lnSpc>
                <a:spcPct val="150000"/>
              </a:lnSpc>
            </a:pPr>
            <a:endParaRPr lang="en-US" altLang="zh-CN" sz="1400" dirty="0">
              <a:latin typeface="宋体" panose="02010600030101010101" pitchFamily="2" charset="-122"/>
              <a:ea typeface="宋体" panose="02010600030101010101" pitchFamily="2" charset="-122"/>
              <a:cs typeface="Times New Roman" panose="02020603050405020304" pitchFamily="18" charset="0"/>
            </a:endParaRPr>
          </a:p>
          <a:p>
            <a:pPr indent="457200">
              <a:lnSpc>
                <a:spcPct val="150000"/>
              </a:lnSpc>
            </a:pPr>
            <a:endParaRPr lang="en-US" altLang="zh-CN" sz="1400" dirty="0">
              <a:latin typeface="宋体" panose="02010600030101010101" pitchFamily="2" charset="-122"/>
              <a:ea typeface="宋体" panose="02010600030101010101" pitchFamily="2" charset="-122"/>
              <a:cs typeface="Times New Roman" panose="02020603050405020304" pitchFamily="18" charset="0"/>
            </a:endParaRPr>
          </a:p>
          <a:p>
            <a:pPr indent="457200">
              <a:lnSpc>
                <a:spcPct val="150000"/>
              </a:lnSpc>
            </a:pPr>
            <a:endParaRPr lang="en-US" altLang="zh-CN" sz="1400" dirty="0">
              <a:latin typeface="宋体" panose="02010600030101010101" pitchFamily="2" charset="-122"/>
              <a:ea typeface="宋体" panose="02010600030101010101" pitchFamily="2" charset="-122"/>
              <a:cs typeface="Times New Roman" panose="02020603050405020304" pitchFamily="18" charset="0"/>
            </a:endParaRPr>
          </a:p>
          <a:p>
            <a:pPr indent="457200">
              <a:lnSpc>
                <a:spcPct val="150000"/>
              </a:lnSpc>
            </a:pPr>
            <a:endParaRPr lang="en-US" altLang="zh-CN" sz="1400" dirty="0">
              <a:latin typeface="宋体" panose="02010600030101010101" pitchFamily="2" charset="-122"/>
              <a:ea typeface="宋体" panose="02010600030101010101" pitchFamily="2" charset="-122"/>
              <a:cs typeface="Times New Roman" panose="02020603050405020304" pitchFamily="18" charset="0"/>
            </a:endParaRPr>
          </a:p>
          <a:p>
            <a:pPr indent="457200">
              <a:lnSpc>
                <a:spcPct val="150000"/>
              </a:lnSpc>
            </a:pPr>
            <a:endParaRPr lang="en-US" altLang="zh-CN" sz="1400" dirty="0">
              <a:latin typeface="宋体" panose="02010600030101010101" pitchFamily="2" charset="-122"/>
              <a:ea typeface="宋体" panose="02010600030101010101" pitchFamily="2" charset="-122"/>
              <a:cs typeface="Times New Roman" panose="02020603050405020304" pitchFamily="18" charset="0"/>
            </a:endParaRPr>
          </a:p>
          <a:p>
            <a:pPr indent="457200">
              <a:lnSpc>
                <a:spcPct val="150000"/>
              </a:lnSpc>
            </a:pPr>
            <a:endParaRPr lang="en-US" altLang="zh-CN" sz="1400" dirty="0">
              <a:latin typeface="宋体" panose="02010600030101010101" pitchFamily="2" charset="-122"/>
              <a:ea typeface="宋体" panose="02010600030101010101" pitchFamily="2" charset="-122"/>
              <a:cs typeface="Times New Roman" panose="02020603050405020304" pitchFamily="18" charset="0"/>
            </a:endParaRPr>
          </a:p>
          <a:p>
            <a:pPr indent="457200">
              <a:lnSpc>
                <a:spcPct val="150000"/>
              </a:lnSpc>
            </a:pPr>
            <a:endParaRPr lang="en-US" altLang="zh-CN" sz="1400" dirty="0">
              <a:latin typeface="宋体" panose="02010600030101010101" pitchFamily="2" charset="-122"/>
              <a:ea typeface="宋体" panose="02010600030101010101" pitchFamily="2" charset="-122"/>
              <a:cs typeface="Times New Roman" panose="02020603050405020304" pitchFamily="18" charset="0"/>
            </a:endParaRPr>
          </a:p>
          <a:p>
            <a:pPr indent="457200">
              <a:lnSpc>
                <a:spcPct val="150000"/>
              </a:lnSpc>
            </a:pPr>
            <a:endParaRPr lang="en-US" altLang="zh-CN" sz="1400" dirty="0">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5" name="图示 4"/>
          <p:cNvGraphicFramePr/>
          <p:nvPr/>
        </p:nvGraphicFramePr>
        <p:xfrm>
          <a:off x="369073" y="1738812"/>
          <a:ext cx="11641862" cy="469174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Case of Weihai statistical exploration</a:t>
            </a:r>
            <a:endParaRPr lang="en-US" dirty="0"/>
          </a:p>
        </p:txBody>
      </p:sp>
      <p:sp>
        <p:nvSpPr>
          <p:cNvPr id="3" name="TextBox 2"/>
          <p:cNvSpPr txBox="1"/>
          <p:nvPr/>
        </p:nvSpPr>
        <p:spPr>
          <a:xfrm>
            <a:off x="610228" y="1067638"/>
            <a:ext cx="10971544" cy="5589031"/>
          </a:xfrm>
          <a:prstGeom prst="rect">
            <a:avLst/>
          </a:prstGeom>
          <a:noFill/>
        </p:spPr>
        <p:txBody>
          <a:bodyPr wrap="square" rtlCol="0">
            <a:spAutoFit/>
          </a:bodyPr>
          <a:lstStyle/>
          <a:p>
            <a:pPr indent="457200">
              <a:lnSpc>
                <a:spcPct val="150000"/>
              </a:lnSpc>
            </a:pPr>
            <a:r>
              <a:rPr lang="en-US" sz="1200" dirty="0">
                <a:latin typeface="宋体" panose="02010600030101010101" pitchFamily="2" charset="-122"/>
                <a:ea typeface="宋体" panose="02010600030101010101" pitchFamily="2" charset="-122"/>
                <a:cs typeface="Times New Roman" panose="02020603050405020304" pitchFamily="18" charset="0"/>
              </a:rPr>
              <a:t>The establishment of the first "local section" of the Ministry of Commerce's service trade direct reporting system was affirmed by the competent authorities. The main methods are as follows:</a:t>
            </a:r>
            <a:endParaRPr lang="en-US" sz="1200" dirty="0">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50000"/>
              </a:lnSpc>
              <a:buFont typeface="Wingdings" panose="05000000000000000000" pitchFamily="2" charset="2"/>
              <a:buChar char="p"/>
            </a:pPr>
            <a:r>
              <a:rPr lang="en-US" sz="1200" dirty="0">
                <a:latin typeface="宋体" panose="02010600030101010101" pitchFamily="2" charset="-122"/>
                <a:ea typeface="宋体" panose="02010600030101010101" pitchFamily="2" charset="-122"/>
              </a:rPr>
              <a:t>First, unify ideological awareness and mobilize the enthusiasm of all parties. Weihai has held statistical training meetings at all levels, including districts and counties, towns and offices, departments and enterprises, to repeatedly emphasize the advantages and importance of the direct reporting system and further unify the understanding.</a:t>
            </a:r>
            <a:endParaRPr lang="en-US" sz="1200"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en-US" sz="1200" dirty="0">
                <a:latin typeface="宋体" panose="02010600030101010101" pitchFamily="2" charset="-122"/>
                <a:ea typeface="宋体" panose="02010600030101010101" pitchFamily="2" charset="-122"/>
              </a:rPr>
              <a:t>Second, strengthen data collection to achieve full coverage at the grassroots level. Jointly developed with CIECC, on the basis of the statistical platform of the Ministry of Commerce to create a platform at all levels and departments that can be monitored and managed, connected with the platform of the Ministry of Commerce, with Weihai characteristics, the Ministry of Commerce direct reporting system port downs to the grassroots districts, counties and towns, solving the problem of difficult local data collection.</a:t>
            </a:r>
            <a:endParaRPr lang="en-US" sz="1200"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en-US" sz="1200" dirty="0">
                <a:latin typeface="宋体" panose="02010600030101010101" pitchFamily="2" charset="-122"/>
                <a:ea typeface="宋体" panose="02010600030101010101" pitchFamily="2" charset="-122"/>
              </a:rPr>
              <a:t>Third, reinforce data processing by making good use of background big data. Big data analysis and processing function is introduced in the local section of the direct reporting system of the Ministry of Commerce, and data are automatically collected, classified, processed and reported in the background, which opens up the data circulation and sharing channels of districts, counties, town offices and industry authorities.</a:t>
            </a:r>
            <a:endParaRPr lang="en-US" sz="1200"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en-US" sz="1200" dirty="0">
                <a:latin typeface="宋体" panose="02010600030101010101" pitchFamily="2" charset="-122"/>
                <a:ea typeface="宋体" panose="02010600030101010101" pitchFamily="2" charset="-122"/>
              </a:rPr>
              <a:t>Fourth, explore the characteristics and broaden the coverage of the system. In the local section of the direct reporting system of the Ministry of Commerce, 13 subcategories of three characteristic industries, namely, processing service, marine service and labor service import and export, have been added, and recently, new sections such as commercial presence and movement of natural persons have been added to carry out "full-aperture" statistical exploration of trade in services.</a:t>
            </a:r>
            <a:endParaRPr lang="en-US" sz="1200"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en-US" sz="1200" dirty="0">
                <a:latin typeface="宋体" panose="02010600030101010101" pitchFamily="2" charset="-122"/>
                <a:ea typeface="宋体" panose="02010600030101010101" pitchFamily="2" charset="-122"/>
              </a:rPr>
              <a:t>Fifth, improve the assessment mechanism and enhance the work execution. In the 100-point assessment of the counties, districts and development zones, trade in services accounted for 2 points, mobilizing the enthusiasm of the districts and counties to do a good job in service trade statistics.</a:t>
            </a:r>
            <a:endParaRPr lang="en-US" sz="12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812" y="327241"/>
            <a:ext cx="10852237" cy="441964"/>
          </a:xfrm>
        </p:spPr>
        <p:txBody>
          <a:bodyPr/>
          <a:lstStyle/>
          <a:p>
            <a:r>
              <a:rPr lang="en-US" dirty="0"/>
              <a:t>Exploration in other places</a:t>
            </a:r>
            <a:endParaRPr lang="en-US" dirty="0"/>
          </a:p>
        </p:txBody>
      </p:sp>
      <p:sp>
        <p:nvSpPr>
          <p:cNvPr id="3" name="TextBox 2"/>
          <p:cNvSpPr txBox="1"/>
          <p:nvPr/>
        </p:nvSpPr>
        <p:spPr>
          <a:xfrm>
            <a:off x="542248" y="1075144"/>
            <a:ext cx="10691801" cy="503503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p"/>
            </a:pPr>
            <a:r>
              <a:rPr lang="en-US" sz="1200" dirty="0">
                <a:latin typeface="宋体" panose="02010600030101010101" pitchFamily="2" charset="-122"/>
                <a:ea typeface="宋体" panose="02010600030101010101" pitchFamily="2" charset="-122"/>
              </a:rPr>
              <a:t>Yunnan: In July 2019, the Trade in Services Division of the Department of Commerce of Yunnan Province held a review meeting on the </a:t>
            </a:r>
            <a:r>
              <a:rPr lang="en-US" sz="1200" i="1" dirty="0">
                <a:latin typeface="宋体" panose="02010600030101010101" pitchFamily="2" charset="-122"/>
                <a:ea typeface="宋体" panose="02010600030101010101" pitchFamily="2" charset="-122"/>
              </a:rPr>
              <a:t>Work Plan for the Statistical Survey of Travel Services Trade in Yunnan Province</a:t>
            </a:r>
            <a:r>
              <a:rPr lang="en-US" sz="1200" dirty="0">
                <a:latin typeface="宋体" panose="02010600030101010101" pitchFamily="2" charset="-122"/>
                <a:ea typeface="宋体" panose="02010600030101010101" pitchFamily="2" charset="-122"/>
              </a:rPr>
              <a:t> and the </a:t>
            </a:r>
            <a:r>
              <a:rPr lang="en-US" sz="1200" i="1" dirty="0">
                <a:latin typeface="宋体" panose="02010600030101010101" pitchFamily="2" charset="-122"/>
                <a:ea typeface="宋体" panose="02010600030101010101" pitchFamily="2" charset="-122"/>
              </a:rPr>
              <a:t>Work Plan for the Statistical Survey of Transport Services Trade in Yunnan Province</a:t>
            </a:r>
            <a:r>
              <a:rPr lang="en-US" sz="1200" dirty="0">
                <a:latin typeface="宋体" panose="02010600030101010101" pitchFamily="2" charset="-122"/>
                <a:ea typeface="宋体" panose="02010600030101010101" pitchFamily="2" charset="-122"/>
              </a:rPr>
              <a:t>. The next step will be to further perfect the regular mechanism for the regular collection and release of trade in services data in Yunnan Province.</a:t>
            </a:r>
            <a:endParaRPr lang="en-US" sz="1200" dirty="0">
              <a:latin typeface="宋体" panose="02010600030101010101" pitchFamily="2" charset="-122"/>
              <a:ea typeface="宋体" panose="02010600030101010101" pitchFamily="2" charset="-122"/>
            </a:endParaRPr>
          </a:p>
          <a:p>
            <a:pPr marL="285750" indent="-285750" algn="just">
              <a:lnSpc>
                <a:spcPct val="150000"/>
              </a:lnSpc>
              <a:buFont typeface="Wingdings" panose="05000000000000000000" pitchFamily="2" charset="2"/>
              <a:buChar char="p"/>
            </a:pPr>
            <a:r>
              <a:rPr lang="en-US" sz="1200" dirty="0">
                <a:latin typeface="宋体" panose="02010600030101010101" pitchFamily="2" charset="-122"/>
                <a:ea typeface="宋体" panose="02010600030101010101" pitchFamily="2" charset="-122"/>
              </a:rPr>
              <a:t>Suzhou: In November 2020, </a:t>
            </a:r>
            <a:r>
              <a:rPr lang="en-US" sz="1200" i="1" dirty="0">
                <a:latin typeface="宋体" panose="02010600030101010101" pitchFamily="2" charset="-122"/>
                <a:ea typeface="宋体" panose="02010600030101010101" pitchFamily="2" charset="-122"/>
              </a:rPr>
              <a:t>the Full-aperture Statistical Methods of Local Trade in Services in China-reference to SIP</a:t>
            </a:r>
            <a:r>
              <a:rPr lang="en-US" sz="1200" dirty="0">
                <a:latin typeface="宋体" panose="02010600030101010101" pitchFamily="2" charset="-122"/>
                <a:ea typeface="宋体" panose="02010600030101010101" pitchFamily="2" charset="-122"/>
              </a:rPr>
              <a:t> was released at the 3rd China-Singapore Trade in Services Innovation Forum. Based on international standard research and international experience, the research group further optimized and improved the statistical methods of local trade in services through field research and expert argumentation, with the help of big data such as CUP, China Mobile, and the customs declaration of local custom brokers company, and using input-output table data.</a:t>
            </a:r>
            <a:endParaRPr lang="en-US" sz="1200" dirty="0">
              <a:latin typeface="宋体" panose="02010600030101010101" pitchFamily="2" charset="-122"/>
              <a:ea typeface="宋体" panose="02010600030101010101" pitchFamily="2" charset="-122"/>
            </a:endParaRPr>
          </a:p>
          <a:p>
            <a:pPr marL="285750" indent="-285750" algn="just">
              <a:lnSpc>
                <a:spcPct val="150000"/>
              </a:lnSpc>
              <a:buFont typeface="Wingdings" panose="05000000000000000000" pitchFamily="2" charset="2"/>
              <a:buChar char="p"/>
            </a:pPr>
            <a:r>
              <a:rPr lang="en-US" sz="1200" dirty="0">
                <a:latin typeface="宋体" panose="02010600030101010101" pitchFamily="2" charset="-122"/>
                <a:ea typeface="宋体" panose="02010600030101010101" pitchFamily="2" charset="-122"/>
              </a:rPr>
              <a:t>Heilongjiang: The </a:t>
            </a:r>
            <a:r>
              <a:rPr lang="en-US" sz="1200" i="1" dirty="0">
                <a:latin typeface="宋体" panose="02010600030101010101" pitchFamily="2" charset="-122"/>
                <a:ea typeface="宋体" panose="02010600030101010101" pitchFamily="2" charset="-122"/>
              </a:rPr>
              <a:t>Heilongjiang Tourism Survey Program</a:t>
            </a:r>
            <a:r>
              <a:rPr lang="en-US" sz="1200" dirty="0">
                <a:latin typeface="宋体" panose="02010600030101010101" pitchFamily="2" charset="-122"/>
                <a:ea typeface="宋体" panose="02010600030101010101" pitchFamily="2" charset="-122"/>
              </a:rPr>
              <a:t> was released, stipulating the purpose of the survey, survey content, survey target, and scope, survey method, organization, and data release, etc. According to the requirements of the China National Tourism Administration, a special sample survey was conducted exclusively for the spending of inbound tourists, and 1,400 inbound tourists and 15 travel groups were surveyed separately.</a:t>
            </a:r>
            <a:endParaRPr lang="en-US" sz="1200" dirty="0">
              <a:latin typeface="宋体" panose="02010600030101010101" pitchFamily="2" charset="-122"/>
              <a:ea typeface="宋体" panose="02010600030101010101" pitchFamily="2" charset="-122"/>
            </a:endParaRPr>
          </a:p>
          <a:p>
            <a:pPr marL="285750" indent="-285750" algn="just">
              <a:lnSpc>
                <a:spcPct val="150000"/>
              </a:lnSpc>
              <a:buFont typeface="Wingdings" panose="05000000000000000000" pitchFamily="2" charset="2"/>
              <a:buChar char="p"/>
            </a:pPr>
            <a:r>
              <a:rPr lang="en-US" sz="1200" dirty="0">
                <a:latin typeface="宋体" panose="02010600030101010101" pitchFamily="2" charset="-122"/>
                <a:ea typeface="宋体" panose="02010600030101010101" pitchFamily="2" charset="-122"/>
              </a:rPr>
              <a:t>Zhejiang: In 2020, Zhejiang Province E-commerce Promotion Center led a study on the subject of cross-border online retail export statistics in the province. After the preliminary data collection and related research, preliminary calculations were made to derive the province's cross-border online retail export data for the year 2019 and January 2020 by county. Among them, the data in January 2020 mainly include data from third-party platforms such as AliExpress, Amazon (including U.S., Europe, and Japan), eBay, and Wish, and do not include data from cross-border online retail export platforms built by cities and counties and other third-party platforms.</a:t>
            </a:r>
            <a:endParaRPr lang="en-US" sz="12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882" y="323487"/>
            <a:ext cx="10852237" cy="441964"/>
          </a:xfrm>
        </p:spPr>
        <p:txBody>
          <a:bodyPr/>
          <a:lstStyle/>
          <a:p>
            <a:r>
              <a:rPr lang="en-US" dirty="0"/>
              <a:t>IV. Achievements of existing statistics</a:t>
            </a:r>
            <a:endParaRPr lang="en-US" dirty="0"/>
          </a:p>
        </p:txBody>
      </p:sp>
      <p:sp>
        <p:nvSpPr>
          <p:cNvPr id="3" name="矩形 2"/>
          <p:cNvSpPr/>
          <p:nvPr/>
        </p:nvSpPr>
        <p:spPr>
          <a:xfrm>
            <a:off x="458212" y="1098973"/>
            <a:ext cx="10882875" cy="2585323"/>
          </a:xfrm>
          <a:prstGeom prst="rect">
            <a:avLst/>
          </a:prstGeom>
        </p:spPr>
        <p:txBody>
          <a:bodyPr wrap="square">
            <a:spAutoFit/>
          </a:bodyPr>
          <a:lstStyle/>
          <a:p>
            <a:pPr indent="457200" algn="just">
              <a:lnSpc>
                <a:spcPct val="150000"/>
              </a:lnSpc>
            </a:pPr>
            <a:r>
              <a:rPr lang="en-US" dirty="0">
                <a:latin typeface="宋体" panose="02010600030101010101" pitchFamily="2" charset="-122"/>
                <a:ea typeface="宋体" panose="02010600030101010101" pitchFamily="2" charset="-122"/>
              </a:rPr>
              <a:t>In recent years, China has made great progress in services trade statistics with the full cooperation of all departments. It has become one of the few countries that can release the data of service import and export and FATS at the same time.</a:t>
            </a:r>
            <a:endParaRPr lang="en-US" dirty="0">
              <a:latin typeface="宋体" panose="02010600030101010101" pitchFamily="2" charset="-122"/>
              <a:ea typeface="宋体" panose="02010600030101010101" pitchFamily="2" charset="-122"/>
            </a:endParaRPr>
          </a:p>
          <a:p>
            <a:pPr indent="457200" algn="just">
              <a:lnSpc>
                <a:spcPct val="150000"/>
              </a:lnSpc>
            </a:pPr>
            <a:endParaRPr lang="en-US" altLang="zh-CN" dirty="0">
              <a:latin typeface="宋体" panose="02010600030101010101" pitchFamily="2" charset="-122"/>
              <a:ea typeface="宋体" panose="02010600030101010101" pitchFamily="2" charset="-122"/>
            </a:endParaRPr>
          </a:p>
          <a:p>
            <a:pPr indent="457200" algn="just">
              <a:lnSpc>
                <a:spcPct val="150000"/>
              </a:lnSpc>
            </a:pPr>
            <a:r>
              <a:rPr lang="en-US" dirty="0">
                <a:latin typeface="宋体" panose="02010600030101010101" pitchFamily="2" charset="-122"/>
                <a:ea typeface="宋体" panose="02010600030101010101" pitchFamily="2" charset="-122"/>
              </a:rPr>
              <a:t>However, with the development of information technology and increasingly diversified means of payment, there may also be deviations between the existing service trade data and the actual occurrence of service trade, which may not reflect the full picture of China's service trade. China should draw on international statistical experience and practice to explore new data collection channels as the basis for the preparation of trade in services.</a:t>
            </a:r>
            <a:endParaRPr lang="en-US"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0728" y="1234532"/>
            <a:ext cx="9599364" cy="4615815"/>
          </a:xfrm>
          <a:prstGeom prst="rect">
            <a:avLst/>
          </a:prstGeom>
        </p:spPr>
        <p:txBody>
          <a:bodyPr wrap="square">
            <a:spAutoFit/>
          </a:bodyPr>
          <a:lstStyle/>
          <a:p>
            <a:pPr indent="-457200" algn="just">
              <a:lnSpc>
                <a:spcPct val="200000"/>
              </a:lnSpc>
            </a:pPr>
            <a:r>
              <a:rPr lang="en-US" sz="1400" b="1" dirty="0">
                <a:latin typeface="宋体" panose="02010600030101010101" pitchFamily="2" charset="-122"/>
                <a:ea typeface="宋体" panose="02010600030101010101" pitchFamily="2" charset="-122"/>
              </a:rPr>
              <a:t>1. Improve the evaluation and </a:t>
            </a:r>
            <a:r>
              <a:rPr lang="en-US" sz="1400" b="1" dirty="0">
                <a:solidFill>
                  <a:schemeClr val="tx1"/>
                </a:solidFill>
                <a:latin typeface="宋体" panose="02010600030101010101" pitchFamily="2" charset="-122"/>
                <a:ea typeface="宋体" panose="02010600030101010101" pitchFamily="2" charset="-122"/>
              </a:rPr>
              <a:t>revision</a:t>
            </a:r>
            <a:r>
              <a:rPr lang="en-US" sz="1400" b="1" dirty="0">
                <a:latin typeface="宋体" panose="02010600030101010101" pitchFamily="2" charset="-122"/>
                <a:ea typeface="宋体" panose="02010600030101010101" pitchFamily="2" charset="-122"/>
              </a:rPr>
              <a:t> mechanism of data</a:t>
            </a:r>
            <a:endParaRPr lang="en-US" sz="1400" b="1" dirty="0">
              <a:latin typeface="宋体" panose="02010600030101010101" pitchFamily="2" charset="-122"/>
              <a:ea typeface="宋体" panose="02010600030101010101" pitchFamily="2" charset="-122"/>
            </a:endParaRPr>
          </a:p>
          <a:p>
            <a:pPr indent="-457200" algn="just">
              <a:lnSpc>
                <a:spcPct val="200000"/>
              </a:lnSpc>
            </a:pPr>
            <a:r>
              <a:rPr lang="en-US" sz="1400" dirty="0">
                <a:latin typeface="宋体" panose="02010600030101010101" pitchFamily="2" charset="-122"/>
                <a:ea typeface="宋体" panose="02010600030101010101" pitchFamily="2" charset="-122"/>
              </a:rPr>
              <a:t>       A perfect statistical system is the premise to guarantee the quality of statistical data, and the evaluation and revision of statistical data is an important part of the statistical system. Therefore, the evaluation and </a:t>
            </a:r>
            <a:r>
              <a:rPr lang="en-US" sz="1400" dirty="0">
                <a:solidFill>
                  <a:schemeClr val="tx1"/>
                </a:solidFill>
                <a:latin typeface="宋体" panose="02010600030101010101" pitchFamily="2" charset="-122"/>
                <a:ea typeface="宋体" panose="02010600030101010101" pitchFamily="2" charset="-122"/>
              </a:rPr>
              <a:t>revision</a:t>
            </a:r>
            <a:r>
              <a:rPr lang="en-US" sz="1400" dirty="0">
                <a:solidFill>
                  <a:srgbClr val="FF0000"/>
                </a:solidFill>
                <a:latin typeface="宋体" panose="02010600030101010101" pitchFamily="2" charset="-122"/>
                <a:ea typeface="宋体" panose="02010600030101010101" pitchFamily="2" charset="-122"/>
              </a:rPr>
              <a:t> </a:t>
            </a:r>
            <a:r>
              <a:rPr lang="en-US" sz="1400" dirty="0">
                <a:latin typeface="宋体" panose="02010600030101010101" pitchFamily="2" charset="-122"/>
                <a:ea typeface="宋体" panose="02010600030101010101" pitchFamily="2" charset="-122"/>
              </a:rPr>
              <a:t>mechanism in the international statistical guidelines can be referred to, and the data on trade in services can be appropriately revised according to the business statistics and special investigation statistics of other departments.</a:t>
            </a:r>
            <a:endParaRPr lang="en-US" sz="1400" dirty="0">
              <a:latin typeface="宋体" panose="02010600030101010101" pitchFamily="2" charset="-122"/>
              <a:ea typeface="宋体" panose="02010600030101010101" pitchFamily="2" charset="-122"/>
            </a:endParaRPr>
          </a:p>
          <a:p>
            <a:pPr indent="-457200" algn="just">
              <a:lnSpc>
                <a:spcPct val="200000"/>
              </a:lnSpc>
            </a:pPr>
            <a:r>
              <a:rPr lang="en-US" sz="1400" b="1" dirty="0">
                <a:latin typeface="宋体" panose="02010600030101010101" pitchFamily="2" charset="-122"/>
                <a:ea typeface="宋体" panose="02010600030101010101" pitchFamily="2" charset="-122"/>
              </a:rPr>
              <a:t>2. Revision of the statistical monitoring system of trade in services</a:t>
            </a:r>
            <a:endParaRPr lang="en-US" sz="1400" b="1" dirty="0">
              <a:latin typeface="宋体" panose="02010600030101010101" pitchFamily="2" charset="-122"/>
              <a:ea typeface="宋体" panose="02010600030101010101" pitchFamily="2" charset="-122"/>
            </a:endParaRPr>
          </a:p>
          <a:p>
            <a:pPr indent="-457200" algn="just">
              <a:lnSpc>
                <a:spcPct val="200000"/>
              </a:lnSpc>
            </a:pPr>
            <a:r>
              <a:rPr lang="en-US" sz="1400" dirty="0">
                <a:latin typeface="宋体" panose="02010600030101010101" pitchFamily="2" charset="-122"/>
                <a:ea typeface="宋体" panose="02010600030101010101" pitchFamily="2" charset="-122"/>
              </a:rPr>
              <a:t>    Further revise and improve the </a:t>
            </a:r>
            <a:r>
              <a:rPr lang="en-US" sz="1400" i="1" dirty="0">
                <a:latin typeface="宋体" panose="02010600030101010101" pitchFamily="2" charset="-122"/>
                <a:ea typeface="宋体" panose="02010600030101010101" pitchFamily="2" charset="-122"/>
              </a:rPr>
              <a:t>Monitoring System for Statistics of International Trade in Services</a:t>
            </a:r>
            <a:r>
              <a:rPr lang="en-US" sz="1400" dirty="0">
                <a:latin typeface="宋体" panose="02010600030101010101" pitchFamily="2" charset="-122"/>
                <a:ea typeface="宋体" panose="02010600030101010101" pitchFamily="2" charset="-122"/>
              </a:rPr>
              <a:t>, the rights and obligations of the parties concerned, increase statistical enforcement efforts, and strive to achieve the unification of data.</a:t>
            </a:r>
            <a:endParaRPr lang="en-US" sz="1400" dirty="0">
              <a:latin typeface="宋体" panose="02010600030101010101" pitchFamily="2" charset="-122"/>
              <a:ea typeface="宋体" panose="02010600030101010101" pitchFamily="2" charset="-122"/>
            </a:endParaRPr>
          </a:p>
          <a:p>
            <a:endParaRPr lang="zh-CN" altLang="zh-CN" sz="1400" dirty="0"/>
          </a:p>
        </p:txBody>
      </p:sp>
      <p:sp>
        <p:nvSpPr>
          <p:cNvPr id="4" name="矩形 3"/>
          <p:cNvSpPr/>
          <p:nvPr/>
        </p:nvSpPr>
        <p:spPr>
          <a:xfrm>
            <a:off x="324177" y="520758"/>
            <a:ext cx="3570208" cy="461665"/>
          </a:xfrm>
          <a:prstGeom prst="rect">
            <a:avLst/>
          </a:prstGeom>
        </p:spPr>
        <p:txBody>
          <a:bodyPr wrap="none">
            <a:spAutoFit/>
          </a:bodyPr>
          <a:lstStyle/>
          <a:p>
            <a:r>
              <a:rPr lang="en-US" sz="2400" b="1" dirty="0"/>
              <a:t>Suggestions for improving service trade statistics</a:t>
            </a:r>
            <a:endParaRPr lang="en-US" sz="2400" b="1" dirty="0"/>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999" y="308200"/>
            <a:ext cx="11450198" cy="6505179"/>
          </a:xfrm>
          <a:prstGeom prst="rect">
            <a:avLst/>
          </a:prstGeom>
        </p:spPr>
        <p:txBody>
          <a:bodyPr wrap="square">
            <a:spAutoFit/>
          </a:bodyPr>
          <a:lstStyle/>
          <a:p>
            <a:pPr>
              <a:lnSpc>
                <a:spcPct val="150000"/>
              </a:lnSpc>
            </a:pPr>
            <a:r>
              <a:rPr lang="en-US" sz="1400" b="1" dirty="0">
                <a:latin typeface="宋体" panose="02010600030101010101" pitchFamily="2" charset="-122"/>
                <a:ea typeface="宋体" panose="02010600030101010101" pitchFamily="2" charset="-122"/>
              </a:rPr>
              <a:t>3. Strengthen data exchange and sharing</a:t>
            </a:r>
            <a:endParaRPr lang="en-US" sz="1400" b="1" dirty="0">
              <a:latin typeface="宋体" panose="02010600030101010101" pitchFamily="2" charset="-122"/>
              <a:ea typeface="宋体" panose="02010600030101010101" pitchFamily="2" charset="-122"/>
            </a:endParaRPr>
          </a:p>
          <a:p>
            <a:pPr>
              <a:lnSpc>
                <a:spcPct val="150000"/>
              </a:lnSpc>
            </a:pPr>
            <a:r>
              <a:rPr lang="en-US" sz="1400" dirty="0">
                <a:latin typeface="宋体" panose="02010600030101010101" pitchFamily="2" charset="-122"/>
                <a:ea typeface="宋体" panose="02010600030101010101" pitchFamily="2" charset="-122"/>
              </a:rPr>
              <a:t>       Statistics on trade in services involve multiple departments and fields and need to strengthen interdepartmental cooperation and communication. It is recommended to perfect the statistical network of trade in services and improve the data sharing and exchange system. It is recommended to actively promote the sharing of information and data among commerce, foreign administration, taxation, customs, and other departments to reduce the burden on enterprises and increase the efficiency of data use.</a:t>
            </a:r>
            <a:endParaRPr lang="en-US" sz="1400" dirty="0">
              <a:latin typeface="宋体" panose="02010600030101010101" pitchFamily="2" charset="-122"/>
              <a:ea typeface="宋体" panose="02010600030101010101" pitchFamily="2" charset="-122"/>
            </a:endParaRPr>
          </a:p>
          <a:p>
            <a:pPr>
              <a:lnSpc>
                <a:spcPct val="150000"/>
              </a:lnSpc>
            </a:pPr>
            <a:r>
              <a:rPr lang="en-US" sz="1400" b="1" dirty="0">
                <a:latin typeface="宋体" panose="02010600030101010101" pitchFamily="2" charset="-122"/>
                <a:ea typeface="宋体" panose="02010600030101010101" pitchFamily="2" charset="-122"/>
              </a:rPr>
              <a:t>4. Enhance experience exchange and learning with other countries</a:t>
            </a:r>
            <a:endParaRPr lang="en-US" sz="1400" b="1" dirty="0">
              <a:latin typeface="宋体" panose="02010600030101010101" pitchFamily="2" charset="-122"/>
              <a:ea typeface="宋体" panose="02010600030101010101" pitchFamily="2" charset="-122"/>
            </a:endParaRPr>
          </a:p>
          <a:p>
            <a:pPr>
              <a:lnSpc>
                <a:spcPct val="150000"/>
              </a:lnSpc>
            </a:pPr>
            <a:r>
              <a:rPr lang="en-US" sz="1400" dirty="0">
                <a:latin typeface="宋体" panose="02010600030101010101" pitchFamily="2" charset="-122"/>
                <a:ea typeface="宋体" panose="02010600030101010101" pitchFamily="2" charset="-122"/>
              </a:rPr>
              <a:t>      Strengthen the experience exchange and study with other countries on statistics on trade in services, intensify the study and research of cities on statistics on trade in services, and organize special training to further improve the business level of the statistics on trade in services team. For example, in terms of data collection channels, by drawing on the advanced experience of the United States and the European Union in collecting statistical data on trade in services, more sample surveys, questionnaires, and focused surveys are used to collect data on trade in services.</a:t>
            </a:r>
            <a:endParaRPr lang="en-US" sz="1400" dirty="0">
              <a:latin typeface="宋体" panose="02010600030101010101" pitchFamily="2" charset="-122"/>
              <a:ea typeface="宋体" panose="02010600030101010101" pitchFamily="2" charset="-122"/>
            </a:endParaRPr>
          </a:p>
          <a:p>
            <a:pPr>
              <a:lnSpc>
                <a:spcPct val="150000"/>
              </a:lnSpc>
            </a:pPr>
            <a:r>
              <a:rPr lang="en-US" sz="1400" b="1" dirty="0">
                <a:latin typeface="宋体" panose="02010600030101010101" pitchFamily="2" charset="-122"/>
                <a:ea typeface="宋体" panose="02010600030101010101" pitchFamily="2" charset="-122"/>
              </a:rPr>
              <a:t>5. Accelerate the construction of statistics on trade in services and the process of digital monitoring</a:t>
            </a:r>
            <a:endParaRPr lang="en-US" sz="1400" b="1" dirty="0">
              <a:latin typeface="宋体" panose="02010600030101010101" pitchFamily="2" charset="-122"/>
              <a:ea typeface="宋体" panose="02010600030101010101" pitchFamily="2" charset="-122"/>
            </a:endParaRPr>
          </a:p>
          <a:p>
            <a:pPr>
              <a:lnSpc>
                <a:spcPct val="150000"/>
              </a:lnSpc>
            </a:pPr>
            <a:r>
              <a:rPr lang="en-US" sz="1400" dirty="0">
                <a:latin typeface="宋体" panose="02010600030101010101" pitchFamily="2" charset="-122"/>
                <a:ea typeface="宋体" panose="02010600030101010101" pitchFamily="2" charset="-122"/>
              </a:rPr>
              <a:t>      Timely and accurate access to statistics on trade in services data is the premise and basis for grasping the new features and trends in the development of trade in services, implementing various support policies in the field of trade in services, and strengthening in-process and ex-post monitoring. </a:t>
            </a:r>
            <a:r>
              <a:rPr lang="en-US" sz="1400" b="1" dirty="0">
                <a:latin typeface="宋体" panose="02010600030101010101" pitchFamily="2" charset="-122"/>
                <a:ea typeface="宋体" panose="02010600030101010101" pitchFamily="2" charset="-122"/>
              </a:rPr>
              <a:t>We should speed up the digitalization process of service trade statistics construction, make good use of the digital platform to collect data, and improve the timeliness and flexibility of data acquisition.</a:t>
            </a:r>
            <a:r>
              <a:rPr lang="en-US" sz="1400" dirty="0">
                <a:latin typeface="宋体" panose="02010600030101010101" pitchFamily="2" charset="-122"/>
                <a:ea typeface="宋体" panose="02010600030101010101" pitchFamily="2" charset="-122"/>
              </a:rPr>
              <a:t> In addition, intensify the monitoring of data declaration, if necessary, through the introduction of third-party organizations to monitor and evaluate the data reported by various entities, to improve the quality of service trade data.</a:t>
            </a:r>
            <a:endParaRPr lang="en-US" sz="14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2935605" y="184435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2"/>
            </p:custDataLst>
          </p:nvPr>
        </p:nvCxnSpPr>
        <p:spPr>
          <a:xfrm>
            <a:off x="2935605" y="399764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Title 6"/>
          <p:cNvSpPr txBox="1"/>
          <p:nvPr>
            <p:custDataLst>
              <p:tags r:id="rId3"/>
            </p:custDataLst>
          </p:nvPr>
        </p:nvSpPr>
        <p:spPr>
          <a:xfrm>
            <a:off x="130628" y="2484343"/>
            <a:ext cx="12170229" cy="873316"/>
          </a:xfrm>
          <a:prstGeom prst="rect">
            <a:avLst/>
          </a:prstGeom>
          <a:noFill/>
          <a:ln w="3175">
            <a:solidFill>
              <a:schemeClr val="accent1"/>
            </a:solid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nSpc>
                <a:spcPct val="100000"/>
              </a:lnSpc>
              <a:spcBef>
                <a:spcPts val="800"/>
              </a:spcBef>
              <a:buSzPct val="100000"/>
            </a:pPr>
            <a:r>
              <a:rPr lang="en-US" dirty="0"/>
              <a:t>Part 4  Research on Comprehensive Evaluation of the Development Level of Trade in Services</a:t>
            </a:r>
            <a:endParaRPr lang="en-US" dirty="0"/>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354330"/>
            <a:ext cx="10852237" cy="441964"/>
          </a:xfrm>
        </p:spPr>
        <p:txBody>
          <a:bodyPr/>
          <a:lstStyle/>
          <a:p>
            <a:r>
              <a:rPr lang="en-US"/>
              <a:t>I. Achievements of the 13th Five-Year Plan</a:t>
            </a:r>
            <a:endParaRPr lang="en-US"/>
          </a:p>
        </p:txBody>
      </p:sp>
      <p:sp>
        <p:nvSpPr>
          <p:cNvPr id="5" name="文本框 4"/>
          <p:cNvSpPr txBox="1"/>
          <p:nvPr/>
        </p:nvSpPr>
        <p:spPr>
          <a:xfrm>
            <a:off x="190500" y="948690"/>
            <a:ext cx="12001500" cy="5292725"/>
          </a:xfrm>
          <a:prstGeom prst="rect">
            <a:avLst/>
          </a:prstGeom>
          <a:noFill/>
        </p:spPr>
        <p:txBody>
          <a:bodyPr wrap="square" rtlCol="0">
            <a:spAutoFit/>
          </a:bodyPr>
          <a:lstStyle/>
          <a:p>
            <a:pPr marL="285750" indent="457200" algn="just">
              <a:lnSpc>
                <a:spcPct val="150000"/>
              </a:lnSpc>
              <a:buFont typeface="Wingdings" panose="05000000000000000000" pitchFamily="2" charset="2"/>
              <a:buChar char="p"/>
            </a:pP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Scale of trade in services ranks second in the world</a:t>
            </a:r>
            <a:endPar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scale of trade in services has maintained rapid growth. </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From 2016 to 2020, the average growth rate of China's service exports was significantly faster than that of imports, which led to the continuous narrowing of the trade in services deficit, dropped from USD 242.6 billion to USD 100.46 billion. Affected by the pandemic, China's trade in services dropped significantly in 2020, with the total volume of imports and exports of services reaching USD 661.</a:t>
            </a:r>
            <a:r>
              <a:rPr lang="en-US" dirty="0">
                <a:latin typeface="Times New Roman" panose="02020603050405020304" pitchFamily="18" charset="0"/>
                <a:ea typeface="宋体" panose="02010600030101010101" pitchFamily="2" charset="-122"/>
                <a:cs typeface="Times New Roman" panose="02020603050405020304" pitchFamily="18" charset="0"/>
              </a:rPr>
              <a:t>72 billion, down 15.7%, among which exports were USD 280.63 billion, down 1.0% year-on-year, and imports were USD 381.09 billion, down 24.0%.</a:t>
            </a:r>
            <a:endParaRPr lang="en-US"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en-US" b="1" dirty="0">
                <a:latin typeface="Calibri" panose="020F0502020204030204" pitchFamily="34" charset="0"/>
                <a:ea typeface="宋体" panose="02010600030101010101" pitchFamily="2" charset="-122"/>
                <a:cs typeface="Times New Roman" panose="02020603050405020304" pitchFamily="18" charset="0"/>
              </a:rPr>
              <a:t>The scale of trade in services ranks second in the world. </a:t>
            </a:r>
            <a:r>
              <a:rPr lang="en-US" dirty="0">
                <a:latin typeface="Calibri" panose="020F0502020204030204" pitchFamily="34" charset="0"/>
                <a:ea typeface="宋体" panose="02010600030101010101" pitchFamily="2" charset="-122"/>
                <a:cs typeface="Times New Roman" panose="02020603050405020304" pitchFamily="18" charset="0"/>
              </a:rPr>
              <a:t>In 2014, China's total volume of trade in services globally jumped to the second place. Since the historic leap, the scale of China's service import and export continued to expand during the "13th Five-Year Plan" period, ranking second in the world, and its status as a major trade in services country was further consolidated. In 2020, China accounted for 6.8% of the world's imports and exports of services, with 5.6% of the world's exports of services, ranking fourth in the world (after the US, the UK and Germany), up one place from 2019, and with 8.0% of the world's imports of services, and ranking second in the world (after the US).</a:t>
            </a:r>
            <a:endParaRPr lang="en-US" dirty="0">
              <a:latin typeface="Calibri" panose="020F0502020204030204" pitchFamily="34" charset="0"/>
              <a:ea typeface="宋体" panose="02010600030101010101" pitchFamily="2" charset="-122"/>
              <a:cs typeface="Times New Roman" panose="02020603050405020304" pitchFamily="18" charset="0"/>
            </a:endParaRPr>
          </a:p>
          <a:p>
            <a:endParaRPr lang="zh-CN" altLang="en-US" sz="1400" dirty="0"/>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Research on Comprehensive Evaluation of the Development Level of Trade in Services</a:t>
            </a:r>
            <a:endParaRPr lang="en-US" dirty="0"/>
          </a:p>
        </p:txBody>
      </p:sp>
      <p:sp>
        <p:nvSpPr>
          <p:cNvPr id="4" name="矩形 3"/>
          <p:cNvSpPr/>
          <p:nvPr/>
        </p:nvSpPr>
        <p:spPr>
          <a:xfrm>
            <a:off x="718456" y="1583498"/>
            <a:ext cx="10755087" cy="4597862"/>
          </a:xfrm>
          <a:prstGeom prst="rect">
            <a:avLst/>
          </a:prstGeom>
        </p:spPr>
        <p:txBody>
          <a:bodyPr wrap="square">
            <a:spAutoFit/>
          </a:bodyPr>
          <a:lstStyle/>
          <a:p>
            <a:pPr indent="457200" algn="just">
              <a:lnSpc>
                <a:spcPct val="150000"/>
              </a:lnSpc>
            </a:pPr>
            <a:r>
              <a:rPr lang="en-US" dirty="0">
                <a:latin typeface="宋体" panose="02010600030101010101" pitchFamily="2" charset="-122"/>
                <a:ea typeface="宋体" panose="02010600030101010101" pitchFamily="2" charset="-122"/>
              </a:rPr>
              <a:t>Because there are four modes of service trade, the statistics data is not comprehensive, which is closely related to domestic industry, investment, and even consumption. Using the traditional scale of cross-border trade in services cannot fully reflect the level of development of service trade in each economy, nor can it fully reflect the development pattern of global service trade.</a:t>
            </a:r>
            <a:endParaRPr lang="en-US" dirty="0">
              <a:latin typeface="宋体" panose="02010600030101010101" pitchFamily="2" charset="-122"/>
              <a:ea typeface="宋体" panose="02010600030101010101" pitchFamily="2" charset="-122"/>
            </a:endParaRPr>
          </a:p>
          <a:p>
            <a:pPr indent="457200" algn="just">
              <a:lnSpc>
                <a:spcPct val="150000"/>
              </a:lnSpc>
            </a:pPr>
            <a:r>
              <a:rPr lang="en-US" dirty="0">
                <a:latin typeface="宋体" panose="02010600030101010101" pitchFamily="2" charset="-122"/>
                <a:ea typeface="宋体" panose="02010600030101010101" pitchFamily="2" charset="-122"/>
              </a:rPr>
              <a:t>For example, in 2019, China's import and export of services was USD 783.9 billion, ranking second in the world. Is the development level of China's service trade really the second in the world? Another example is that Britain's service trade volume in 2019 was USD 700 billion, ranking behind China, but in fact, the comprehensive development level of British service trade should be higher than that of China. There are also similar examples from Germany, Japan, Singapore, etc.</a:t>
            </a:r>
            <a:endParaRPr lang="en-US"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Research on Comprehensive Evaluation of the Development Level of Trade in Services</a:t>
            </a:r>
            <a:endParaRPr lang="en-US" dirty="0"/>
          </a:p>
        </p:txBody>
      </p:sp>
      <p:sp>
        <p:nvSpPr>
          <p:cNvPr id="4" name="矩形 3"/>
          <p:cNvSpPr/>
          <p:nvPr/>
        </p:nvSpPr>
        <p:spPr>
          <a:xfrm>
            <a:off x="669882" y="1514902"/>
            <a:ext cx="10395858" cy="5262245"/>
          </a:xfrm>
          <a:prstGeom prst="rect">
            <a:avLst/>
          </a:prstGeom>
        </p:spPr>
        <p:txBody>
          <a:bodyPr wrap="square">
            <a:spAutoFit/>
          </a:bodyPr>
          <a:lstStyle/>
          <a:p>
            <a:pPr indent="457200" algn="just">
              <a:lnSpc>
                <a:spcPct val="150000"/>
              </a:lnSpc>
            </a:pPr>
            <a:r>
              <a:rPr lang="en-US" sz="1400" dirty="0">
                <a:latin typeface="宋体" panose="02010600030101010101" pitchFamily="2" charset="-122"/>
                <a:ea typeface="宋体" panose="02010600030101010101" pitchFamily="2" charset="-122"/>
              </a:rPr>
              <a:t>In order to comprehensively, systematically and objectively evaluate the comprehensive development level of service trade in major economies in the world, the research team of trade in services in the CAITEC began to study and establish a comprehensive index system including service industry, service investment, cross-border service trade, service open environment, etc., as well as total volume indicator, per capita indicator, structural indicator, etc., forming the development index of trade in services of more than 90 economies. Through this index system, it can well reflect the advantages, disadvantages and gaps in the development of service trade of countries around the world, and provide reference for countries around the world to promote the internationalization of service industry and make up for the shortcomings in the development of service economy and service trade.</a:t>
            </a:r>
            <a:endParaRPr lang="en-US" sz="1400" dirty="0">
              <a:latin typeface="宋体" panose="02010600030101010101" pitchFamily="2" charset="-122"/>
              <a:ea typeface="宋体" panose="02010600030101010101" pitchFamily="2" charset="-122"/>
            </a:endParaRPr>
          </a:p>
          <a:p>
            <a:pPr indent="457200" algn="just">
              <a:lnSpc>
                <a:spcPct val="150000"/>
              </a:lnSpc>
            </a:pPr>
            <a:r>
              <a:rPr lang="en-US" sz="1400" dirty="0">
                <a:latin typeface="宋体" panose="02010600030101010101" pitchFamily="2" charset="-122"/>
                <a:ea typeface="宋体" panose="02010600030101010101" pitchFamily="2" charset="-122"/>
              </a:rPr>
              <a:t>At the same time, according to the development situation and hot spots of global and Chinese service trade every year, it can select annual topics to do in-depth research. Namely, each year's report includes at least two parts: the first part is to measure the development index of trade in services in major global economies, and the second part is to write thematic research reports on annual themes. In addition, combined with the situation of China's provinces and cities, in the annual report, we have measured the development index of trade in services at the provincial level in China, and the indicators and methods are basically the same as the national indicators.</a:t>
            </a:r>
            <a:endParaRPr lang="en-US" sz="1400" dirty="0">
              <a:latin typeface="宋体" panose="02010600030101010101" pitchFamily="2" charset="-122"/>
              <a:ea typeface="宋体" panose="02010600030101010101" pitchFamily="2" charset="-122"/>
            </a:endParaRPr>
          </a:p>
          <a:p>
            <a:pPr>
              <a:lnSpc>
                <a:spcPct val="150000"/>
              </a:lnSpc>
            </a:pPr>
            <a:endParaRPr lang="en-US" altLang="zh-CN" sz="1400" dirty="0"/>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Published report</a:t>
            </a:r>
            <a:endParaRPr lang="en-US" dirty="0"/>
          </a:p>
        </p:txBody>
      </p:sp>
      <p:sp>
        <p:nvSpPr>
          <p:cNvPr id="3" name="矩形 2"/>
          <p:cNvSpPr/>
          <p:nvPr/>
        </p:nvSpPr>
        <p:spPr>
          <a:xfrm>
            <a:off x="5401492" y="885194"/>
            <a:ext cx="5246913" cy="5955989"/>
          </a:xfrm>
          <a:prstGeom prst="rect">
            <a:avLst/>
          </a:prstGeom>
        </p:spPr>
        <p:txBody>
          <a:bodyPr wrap="square">
            <a:spAutoFit/>
          </a:bodyPr>
          <a:lstStyle/>
          <a:p>
            <a:pPr marL="285750" indent="-285750" algn="just">
              <a:lnSpc>
                <a:spcPct val="150000"/>
              </a:lnSpc>
              <a:buFont typeface="Wingdings" panose="05000000000000000000" pitchFamily="2" charset="2"/>
              <a:buChar char="p"/>
            </a:pPr>
            <a:r>
              <a:rPr lang="en-US" sz="1600" i="1" dirty="0"/>
              <a:t>Report on the Development Index of Trade in Services in the World (2018) -- Opportunities and challenges of the rise of digital trade</a:t>
            </a:r>
            <a:endParaRPr lang="en-US" sz="1600" i="1" dirty="0"/>
          </a:p>
          <a:p>
            <a:pPr marL="285750" indent="-285750" algn="just">
              <a:lnSpc>
                <a:spcPct val="150000"/>
              </a:lnSpc>
              <a:buFont typeface="Wingdings" panose="05000000000000000000" pitchFamily="2" charset="2"/>
              <a:buChar char="p"/>
            </a:pPr>
            <a:r>
              <a:rPr lang="en-US" sz="1600" i="1" dirty="0"/>
              <a:t>Report on the Development Index of Trade in Services in the World (2019)  </a:t>
            </a:r>
            <a:r>
              <a:rPr lang="en-US" sz="1600" dirty="0"/>
              <a:t>-- </a:t>
            </a:r>
            <a:r>
              <a:rPr lang="en-US" sz="1600" i="1" dirty="0"/>
              <a:t>Sino-US Bilateral Service Trade under the Background of Trade Friction</a:t>
            </a:r>
            <a:endParaRPr lang="en-US" sz="1600" i="1" dirty="0"/>
          </a:p>
          <a:p>
            <a:pPr marL="285750" indent="-285750" algn="just">
              <a:lnSpc>
                <a:spcPct val="150000"/>
              </a:lnSpc>
              <a:buFont typeface="Wingdings" panose="05000000000000000000" pitchFamily="2" charset="2"/>
              <a:buChar char="p"/>
            </a:pPr>
            <a:r>
              <a:rPr lang="en-US" sz="1600" i="1" dirty="0"/>
              <a:t>Report on the Development Index of Trade in Services in the World (2020)  </a:t>
            </a:r>
            <a:r>
              <a:rPr lang="en-US" sz="1600" dirty="0"/>
              <a:t>-- </a:t>
            </a:r>
            <a:r>
              <a:rPr lang="en-US" sz="1600" i="1" dirty="0"/>
              <a:t>The Change of Global Service Trade under the Epidemic and the New Situation of China's "14th Five-Year Plan" Development</a:t>
            </a:r>
            <a:endParaRPr lang="en-US" sz="1600" i="1" dirty="0"/>
          </a:p>
          <a:p>
            <a:pPr marL="285750" indent="-285750" algn="just">
              <a:lnSpc>
                <a:spcPct val="150000"/>
              </a:lnSpc>
              <a:buFont typeface="Wingdings" panose="05000000000000000000" pitchFamily="2" charset="2"/>
              <a:buChar char="p"/>
            </a:pPr>
            <a:r>
              <a:rPr lang="en-US" sz="1600" i="1" dirty="0"/>
              <a:t>Report on the Development Index of Trade in Services in the World (2021) -</a:t>
            </a:r>
            <a:r>
              <a:rPr lang="en-US" sz="1600" dirty="0"/>
              <a:t>- </a:t>
            </a:r>
            <a:r>
              <a:rPr lang="en-US" sz="1600" i="1" dirty="0"/>
              <a:t>Synergistic Development of China's Service Industry Opening and Trade in Services</a:t>
            </a:r>
            <a:endParaRPr lang="en-US" sz="1600" i="1"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9229" y="1224441"/>
            <a:ext cx="4232144" cy="5482551"/>
          </a:xfrm>
          <a:prstGeom prst="rect">
            <a:avLst/>
          </a:prstGeom>
        </p:spPr>
      </p:pic>
    </p:spTree>
    <p:custDataLst>
      <p:tags r:id="rId2"/>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7751" y="226822"/>
            <a:ext cx="10852237" cy="441964"/>
          </a:xfrm>
        </p:spPr>
        <p:txBody>
          <a:bodyPr/>
          <a:lstStyle/>
          <a:p>
            <a:pPr algn="ctr"/>
            <a:r>
              <a:rPr lang="en-US" dirty="0">
                <a:solidFill>
                  <a:srgbClr val="000000"/>
                </a:solidFill>
                <a:latin typeface="微软雅黑" panose="020B0503020204020204" pitchFamily="34" charset="-122"/>
                <a:ea typeface="微软雅黑" panose="020B0503020204020204" pitchFamily="34" charset="-122"/>
              </a:rPr>
              <a:t>2021 Development Index of Trade in Services in the World</a:t>
            </a:r>
            <a:endParaRPr lang="en-US" dirty="0">
              <a:solidFill>
                <a:srgbClr val="000000"/>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custDataLst>
              <p:tags r:id="rId1"/>
            </p:custDataLst>
          </p:nvPr>
        </p:nvGraphicFramePr>
        <p:xfrm>
          <a:off x="209206" y="1512974"/>
          <a:ext cx="5808153" cy="5116423"/>
        </p:xfrm>
        <a:graphic>
          <a:graphicData uri="http://schemas.openxmlformats.org/drawingml/2006/table">
            <a:tbl>
              <a:tblPr firstRow="1" firstCol="1" bandRow="1">
                <a:tableStyleId>{5C22544A-7EE6-4342-B048-85BDC9FD1C3A}</a:tableStyleId>
              </a:tblPr>
              <a:tblGrid>
                <a:gridCol w="1885897"/>
                <a:gridCol w="934487"/>
                <a:gridCol w="2987769"/>
              </a:tblGrid>
              <a:tr h="249141">
                <a:tc>
                  <a:txBody>
                    <a:bodyPr/>
                    <a:lstStyle/>
                    <a:p>
                      <a:pPr algn="l"/>
                      <a:r>
                        <a:rPr lang="en-US" sz="1200" dirty="0"/>
                        <a:t>Tier 1 indicator</a:t>
                      </a:r>
                      <a:endParaRPr lang="en-US" sz="1200" dirty="0"/>
                    </a:p>
                  </a:txBody>
                  <a:tcPr marL="37297" marR="37297" marT="0" marB="0" anchor="ctr"/>
                </a:tc>
                <a:tc>
                  <a:txBody>
                    <a:bodyPr/>
                    <a:lstStyle/>
                    <a:p>
                      <a:pPr algn="l"/>
                      <a:r>
                        <a:rPr lang="en-US" sz="1200" dirty="0"/>
                        <a:t>S.N.</a:t>
                      </a:r>
                      <a:endParaRPr lang="en-US" sz="1200" dirty="0"/>
                    </a:p>
                  </a:txBody>
                  <a:tcPr marL="37297" marR="37297" marT="0" marB="0" anchor="ctr"/>
                </a:tc>
                <a:tc>
                  <a:txBody>
                    <a:bodyPr/>
                    <a:lstStyle/>
                    <a:p>
                      <a:pPr algn="l"/>
                      <a:r>
                        <a:rPr lang="en-US" sz="1200" dirty="0"/>
                        <a:t>Tier 2 indicator</a:t>
                      </a:r>
                      <a:endParaRPr lang="en-US" sz="1200" dirty="0"/>
                    </a:p>
                  </a:txBody>
                  <a:tcPr marL="37297" marR="37297" marT="0" marB="0" anchor="ctr"/>
                </a:tc>
              </a:tr>
              <a:tr h="411986">
                <a:tc rowSpan="2">
                  <a:txBody>
                    <a:bodyPr/>
                    <a:lstStyle/>
                    <a:p>
                      <a:pPr algn="l"/>
                      <a:r>
                        <a:rPr lang="en-US" sz="1200" dirty="0"/>
                        <a:t>Scale index of trade in services</a:t>
                      </a:r>
                      <a:endParaRPr lang="en-US" sz="1200" dirty="0"/>
                    </a:p>
                  </a:txBody>
                  <a:tcPr marL="37297" marR="37297" marT="0" marB="0" anchor="ctr"/>
                </a:tc>
                <a:tc>
                  <a:txBody>
                    <a:bodyPr/>
                    <a:lstStyle/>
                    <a:p>
                      <a:pPr algn="l"/>
                      <a:r>
                        <a:rPr lang="en-US" sz="1200" dirty="0"/>
                        <a:t>1</a:t>
                      </a:r>
                      <a:endParaRPr lang="en-US" sz="1200" dirty="0"/>
                    </a:p>
                  </a:txBody>
                  <a:tcPr marL="37297" marR="37297" marT="0" marB="0" anchor="ctr"/>
                </a:tc>
                <a:tc>
                  <a:txBody>
                    <a:bodyPr/>
                    <a:lstStyle/>
                    <a:p>
                      <a:pPr algn="l"/>
                      <a:r>
                        <a:rPr lang="en-US" sz="1200" dirty="0"/>
                        <a:t>The total volume of trade in services</a:t>
                      </a:r>
                      <a:endParaRPr lang="en-US" sz="1200" dirty="0"/>
                    </a:p>
                  </a:txBody>
                  <a:tcPr marL="37297" marR="37297" marT="0" marB="0" anchor="ctr"/>
                </a:tc>
              </a:tr>
              <a:tr h="411986">
                <a:tc vMerge="1">
                  <a:tcPr/>
                </a:tc>
                <a:tc>
                  <a:txBody>
                    <a:bodyPr/>
                    <a:lstStyle/>
                    <a:p>
                      <a:pPr algn="l"/>
                      <a:r>
                        <a:rPr lang="en-US" sz="1200" dirty="0"/>
                        <a:t>2</a:t>
                      </a:r>
                      <a:endParaRPr lang="en-US" sz="1200" dirty="0"/>
                    </a:p>
                  </a:txBody>
                  <a:tcPr marL="37297" marR="37297" marT="0" marB="0" anchor="ctr"/>
                </a:tc>
                <a:tc>
                  <a:txBody>
                    <a:bodyPr/>
                    <a:lstStyle/>
                    <a:p>
                      <a:pPr algn="l"/>
                      <a:r>
                        <a:rPr lang="en-US" sz="1200" dirty="0"/>
                        <a:t>The volume of trade in services of per capita</a:t>
                      </a:r>
                      <a:endParaRPr lang="en-US" sz="1200" dirty="0"/>
                    </a:p>
                  </a:txBody>
                  <a:tcPr marL="37297" marR="37297" marT="0" marB="0" anchor="ctr"/>
                </a:tc>
              </a:tr>
              <a:tr h="411986">
                <a:tc rowSpan="2">
                  <a:txBody>
                    <a:bodyPr/>
                    <a:lstStyle/>
                    <a:p>
                      <a:pPr algn="l"/>
                      <a:r>
                        <a:rPr lang="en-US" sz="1200" dirty="0"/>
                        <a:t>Structure index of trade in services</a:t>
                      </a:r>
                      <a:endParaRPr lang="en-US" sz="1200" dirty="0"/>
                    </a:p>
                  </a:txBody>
                  <a:tcPr marL="37297" marR="37297" marT="0" marB="0" anchor="ctr"/>
                </a:tc>
                <a:tc>
                  <a:txBody>
                    <a:bodyPr/>
                    <a:lstStyle/>
                    <a:p>
                      <a:pPr algn="l"/>
                      <a:r>
                        <a:rPr lang="en-US" sz="1200" dirty="0"/>
                        <a:t>3</a:t>
                      </a:r>
                      <a:endParaRPr lang="en-US" sz="1200" dirty="0"/>
                    </a:p>
                  </a:txBody>
                  <a:tcPr marL="37297" marR="37297" marT="0" marB="0" anchor="ctr"/>
                </a:tc>
                <a:tc>
                  <a:txBody>
                    <a:bodyPr/>
                    <a:lstStyle/>
                    <a:p>
                      <a:pPr algn="l"/>
                      <a:r>
                        <a:rPr lang="en-US" sz="1200" dirty="0"/>
                        <a:t>Proportion of trade in services</a:t>
                      </a:r>
                      <a:endParaRPr lang="en-US" sz="1200" dirty="0"/>
                    </a:p>
                  </a:txBody>
                  <a:tcPr marL="37297" marR="37297" marT="0" marB="0" anchor="ctr"/>
                </a:tc>
              </a:tr>
              <a:tr h="411986">
                <a:tc vMerge="1">
                  <a:tcPr/>
                </a:tc>
                <a:tc>
                  <a:txBody>
                    <a:bodyPr/>
                    <a:lstStyle/>
                    <a:p>
                      <a:pPr algn="l"/>
                      <a:r>
                        <a:rPr lang="en-US" sz="1200" dirty="0"/>
                        <a:t>4</a:t>
                      </a:r>
                      <a:endParaRPr lang="en-US" sz="1200" dirty="0"/>
                    </a:p>
                  </a:txBody>
                  <a:tcPr marL="37297" marR="37297" marT="0" marB="0" anchor="ctr"/>
                </a:tc>
                <a:tc>
                  <a:txBody>
                    <a:bodyPr/>
                    <a:lstStyle/>
                    <a:p>
                      <a:pPr algn="l"/>
                      <a:r>
                        <a:rPr lang="en-US" sz="1200" dirty="0"/>
                        <a:t>Proportion of emerging service trade</a:t>
                      </a:r>
                      <a:endParaRPr lang="en-US" sz="1200" dirty="0"/>
                    </a:p>
                  </a:txBody>
                  <a:tcPr marL="37297" marR="37297" marT="0" marB="0" anchor="ctr"/>
                </a:tc>
              </a:tr>
              <a:tr h="411986">
                <a:tc rowSpan="4">
                  <a:txBody>
                    <a:bodyPr/>
                    <a:lstStyle/>
                    <a:p>
                      <a:pPr algn="l"/>
                      <a:r>
                        <a:rPr lang="en-US" sz="1200" dirty="0"/>
                        <a:t>Status index of trade in services</a:t>
                      </a:r>
                      <a:endParaRPr lang="en-US" sz="1200" dirty="0"/>
                    </a:p>
                  </a:txBody>
                  <a:tcPr marL="37297" marR="37297" marT="0" marB="0" anchor="ctr"/>
                </a:tc>
                <a:tc>
                  <a:txBody>
                    <a:bodyPr/>
                    <a:lstStyle/>
                    <a:p>
                      <a:pPr algn="l"/>
                      <a:r>
                        <a:rPr lang="en-US" sz="1200" dirty="0"/>
                        <a:t>5</a:t>
                      </a:r>
                      <a:endParaRPr lang="en-US" sz="1200" dirty="0"/>
                    </a:p>
                  </a:txBody>
                  <a:tcPr marL="37297" marR="37297" marT="0" marB="0" anchor="ctr"/>
                </a:tc>
                <a:tc>
                  <a:txBody>
                    <a:bodyPr/>
                    <a:lstStyle/>
                    <a:p>
                      <a:pPr algn="l"/>
                      <a:r>
                        <a:rPr lang="en-US" sz="1200" dirty="0"/>
                        <a:t>Market status (export world share)</a:t>
                      </a:r>
                      <a:endParaRPr lang="en-US" sz="1200" dirty="0"/>
                    </a:p>
                  </a:txBody>
                  <a:tcPr marL="37297" marR="37297" marT="0" marB="0" anchor="ctr"/>
                </a:tc>
              </a:tr>
              <a:tr h="411986">
                <a:tc vMerge="1">
                  <a:tcPr/>
                </a:tc>
                <a:tc>
                  <a:txBody>
                    <a:bodyPr/>
                    <a:lstStyle/>
                    <a:p>
                      <a:pPr algn="l"/>
                      <a:r>
                        <a:rPr lang="en-US" sz="1200" dirty="0"/>
                        <a:t>6</a:t>
                      </a:r>
                      <a:endParaRPr lang="en-US" sz="1200" dirty="0"/>
                    </a:p>
                  </a:txBody>
                  <a:tcPr marL="37297" marR="37297" marT="0" marB="0" anchor="ctr"/>
                </a:tc>
                <a:tc>
                  <a:txBody>
                    <a:bodyPr/>
                    <a:lstStyle/>
                    <a:p>
                      <a:pPr algn="l"/>
                      <a:r>
                        <a:rPr lang="en-US" sz="1200" dirty="0"/>
                        <a:t>Market status (import world share)</a:t>
                      </a:r>
                      <a:endParaRPr lang="en-US" sz="1200" dirty="0"/>
                    </a:p>
                  </a:txBody>
                  <a:tcPr marL="37297" marR="37297" marT="0" marB="0" anchor="ctr"/>
                </a:tc>
              </a:tr>
              <a:tr h="411986">
                <a:tc vMerge="1">
                  <a:tcPr/>
                </a:tc>
                <a:tc>
                  <a:txBody>
                    <a:bodyPr/>
                    <a:lstStyle/>
                    <a:p>
                      <a:pPr algn="l"/>
                      <a:r>
                        <a:rPr lang="en-US" sz="1200" dirty="0"/>
                        <a:t>7</a:t>
                      </a:r>
                      <a:endParaRPr lang="en-US" sz="1200" dirty="0"/>
                    </a:p>
                  </a:txBody>
                  <a:tcPr marL="37297" marR="37297" marT="0" marB="0" anchor="ctr"/>
                </a:tc>
                <a:tc>
                  <a:txBody>
                    <a:bodyPr/>
                    <a:lstStyle/>
                    <a:p>
                      <a:pPr algn="l"/>
                      <a:r>
                        <a:rPr lang="en-US" sz="1200" dirty="0"/>
                        <a:t>Competitiveness (balance/total amount)</a:t>
                      </a:r>
                      <a:endParaRPr lang="en-US" sz="1200" dirty="0"/>
                    </a:p>
                  </a:txBody>
                  <a:tcPr marL="37297" marR="37297" marT="0" marB="0" anchor="ctr"/>
                </a:tc>
              </a:tr>
              <a:tr h="498281">
                <a:tc vMerge="1">
                  <a:tcPr/>
                </a:tc>
                <a:tc>
                  <a:txBody>
                    <a:bodyPr/>
                    <a:lstStyle/>
                    <a:p>
                      <a:pPr algn="l"/>
                      <a:r>
                        <a:rPr lang="en-US" sz="1200" dirty="0"/>
                        <a:t>8</a:t>
                      </a:r>
                      <a:endParaRPr lang="en-US" sz="1200" dirty="0"/>
                    </a:p>
                  </a:txBody>
                  <a:tcPr marL="37297" marR="37297" marT="0" marB="0" anchor="ctr"/>
                </a:tc>
                <a:tc>
                  <a:txBody>
                    <a:bodyPr/>
                    <a:lstStyle/>
                    <a:p>
                      <a:pPr algn="l"/>
                      <a:r>
                        <a:rPr lang="en-US" sz="1200" dirty="0"/>
                        <a:t>Internationalization (volume of trade in services/added value of service industry)</a:t>
                      </a:r>
                      <a:endParaRPr lang="en-US" sz="1200" dirty="0"/>
                    </a:p>
                  </a:txBody>
                  <a:tcPr marL="37297" marR="37297" marT="0" marB="0" anchor="ctr"/>
                </a:tc>
              </a:tr>
              <a:tr h="411986">
                <a:tc rowSpan="4">
                  <a:txBody>
                    <a:bodyPr/>
                    <a:lstStyle/>
                    <a:p>
                      <a:pPr algn="l"/>
                      <a:r>
                        <a:rPr lang="en-US" sz="1200" dirty="0"/>
                        <a:t>Basic index of trade in services industry</a:t>
                      </a:r>
                      <a:endParaRPr lang="en-US" sz="1200" dirty="0"/>
                    </a:p>
                  </a:txBody>
                  <a:tcPr marL="37297" marR="37297" marT="0" marB="0" anchor="ctr"/>
                </a:tc>
                <a:tc>
                  <a:txBody>
                    <a:bodyPr/>
                    <a:lstStyle/>
                    <a:p>
                      <a:pPr algn="l"/>
                      <a:r>
                        <a:rPr lang="en-US" sz="1200" dirty="0"/>
                        <a:t>9</a:t>
                      </a:r>
                      <a:endParaRPr lang="en-US" sz="1200" dirty="0"/>
                    </a:p>
                  </a:txBody>
                  <a:tcPr marL="37297" marR="37297" marT="0" marB="0" anchor="ctr"/>
                </a:tc>
                <a:tc>
                  <a:txBody>
                    <a:bodyPr/>
                    <a:lstStyle/>
                    <a:p>
                      <a:pPr algn="l"/>
                      <a:r>
                        <a:rPr lang="en-US" sz="1200" dirty="0"/>
                        <a:t>Added value of service industry</a:t>
                      </a:r>
                      <a:endParaRPr lang="en-US" sz="1200" dirty="0"/>
                    </a:p>
                  </a:txBody>
                  <a:tcPr marL="37297" marR="37297" marT="0" marB="0" anchor="ctr"/>
                </a:tc>
              </a:tr>
              <a:tr h="411986">
                <a:tc vMerge="1">
                  <a:tcPr/>
                </a:tc>
                <a:tc>
                  <a:txBody>
                    <a:bodyPr/>
                    <a:lstStyle/>
                    <a:p>
                      <a:pPr algn="l"/>
                      <a:r>
                        <a:rPr lang="en-US" sz="1200" dirty="0"/>
                        <a:t>10</a:t>
                      </a:r>
                      <a:endParaRPr lang="en-US" sz="1200" dirty="0"/>
                    </a:p>
                  </a:txBody>
                  <a:tcPr marL="37297" marR="37297" marT="0" marB="0" anchor="ctr"/>
                </a:tc>
                <a:tc>
                  <a:txBody>
                    <a:bodyPr/>
                    <a:lstStyle/>
                    <a:p>
                      <a:pPr algn="l"/>
                      <a:r>
                        <a:rPr lang="en-US" sz="1200" dirty="0"/>
                        <a:t>Labor productivity of service industry</a:t>
                      </a:r>
                      <a:endParaRPr lang="en-US" sz="1200" dirty="0"/>
                    </a:p>
                  </a:txBody>
                  <a:tcPr marL="37297" marR="37297" marT="0" marB="0" anchor="ctr"/>
                </a:tc>
              </a:tr>
              <a:tr h="411986">
                <a:tc vMerge="1">
                  <a:tcPr/>
                </a:tc>
                <a:tc>
                  <a:txBody>
                    <a:bodyPr/>
                    <a:lstStyle/>
                    <a:p>
                      <a:pPr algn="l"/>
                      <a:r>
                        <a:rPr lang="en-US" sz="1200" dirty="0"/>
                        <a:t>11</a:t>
                      </a:r>
                      <a:endParaRPr lang="en-US" sz="1200" dirty="0"/>
                    </a:p>
                  </a:txBody>
                  <a:tcPr marL="37297" marR="37297" marT="0" marB="0" anchor="ctr"/>
                </a:tc>
                <a:tc>
                  <a:txBody>
                    <a:bodyPr/>
                    <a:lstStyle/>
                    <a:p>
                      <a:pPr algn="l"/>
                      <a:r>
                        <a:rPr lang="en-US" sz="1200" dirty="0"/>
                        <a:t>Added value of service industry /GDP</a:t>
                      </a:r>
                      <a:endParaRPr lang="en-US" sz="1200" dirty="0"/>
                    </a:p>
                  </a:txBody>
                  <a:tcPr marL="37297" marR="37297" marT="0" marB="0" anchor="ctr"/>
                </a:tc>
              </a:tr>
              <a:tr h="249141">
                <a:tc vMerge="1">
                  <a:tcPr/>
                </a:tc>
                <a:tc>
                  <a:txBody>
                    <a:bodyPr/>
                    <a:lstStyle/>
                    <a:p>
                      <a:pPr algn="l"/>
                      <a:r>
                        <a:rPr lang="en-US" sz="1200" dirty="0"/>
                        <a:t>12</a:t>
                      </a:r>
                      <a:endParaRPr lang="en-US" sz="1200" dirty="0"/>
                    </a:p>
                  </a:txBody>
                  <a:tcPr marL="37297" marR="37297" marT="0" marB="0" anchor="ctr"/>
                </a:tc>
                <a:tc>
                  <a:txBody>
                    <a:bodyPr/>
                    <a:lstStyle/>
                    <a:p>
                      <a:pPr algn="l"/>
                      <a:r>
                        <a:rPr lang="en-US" sz="1200" dirty="0"/>
                        <a:t>Proportion of employees in service industry</a:t>
                      </a:r>
                      <a:endParaRPr lang="en-US" sz="1200" dirty="0"/>
                    </a:p>
                  </a:txBody>
                  <a:tcPr marL="37297" marR="37297" marT="0" marB="0" anchor="ctr"/>
                </a:tc>
              </a:tr>
            </a:tbl>
          </a:graphicData>
        </a:graphic>
      </p:graphicFrame>
      <p:sp>
        <p:nvSpPr>
          <p:cNvPr id="8" name="Rectangle 1"/>
          <p:cNvSpPr>
            <a:spLocks noChangeArrowheads="1"/>
          </p:cNvSpPr>
          <p:nvPr/>
        </p:nvSpPr>
        <p:spPr bwMode="auto">
          <a:xfrm>
            <a:off x="6389869" y="734090"/>
            <a:ext cx="55929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spcBef>
                <a:spcPct val="0"/>
              </a:spcBef>
              <a:spcAft>
                <a:spcPct val="0"/>
              </a:spcAft>
            </a:pPr>
            <a:r>
              <a:rPr lang="en-US" b="1" dirty="0">
                <a:latin typeface="宋体" panose="02010600030101010101" pitchFamily="2" charset="-122"/>
                <a:ea typeface="宋体" panose="02010600030101010101" pitchFamily="2" charset="-122"/>
              </a:rPr>
              <a:t>Evaluation system table of development index of trade in services (provincial index)</a:t>
            </a:r>
            <a:endParaRPr lang="en-US" b="1" dirty="0">
              <a:latin typeface="宋体" panose="02010600030101010101" pitchFamily="2" charset="-122"/>
              <a:ea typeface="宋体" panose="02010600030101010101" pitchFamily="2" charset="-122"/>
            </a:endParaRPr>
          </a:p>
        </p:txBody>
      </p:sp>
      <p:graphicFrame>
        <p:nvGraphicFramePr>
          <p:cNvPr id="9" name="表格 8"/>
          <p:cNvGraphicFramePr>
            <a:graphicFrameLocks noGrp="1"/>
          </p:cNvGraphicFramePr>
          <p:nvPr>
            <p:custDataLst>
              <p:tags r:id="rId2"/>
            </p:custDataLst>
          </p:nvPr>
        </p:nvGraphicFramePr>
        <p:xfrm>
          <a:off x="6283357" y="1491788"/>
          <a:ext cx="5592924" cy="5252277"/>
        </p:xfrm>
        <a:graphic>
          <a:graphicData uri="http://schemas.openxmlformats.org/drawingml/2006/table">
            <a:tbl>
              <a:tblPr firstRow="1" firstCol="1" bandRow="1">
                <a:tableStyleId>{5C22544A-7EE6-4342-B048-85BDC9FD1C3A}</a:tableStyleId>
              </a:tblPr>
              <a:tblGrid>
                <a:gridCol w="1141163"/>
                <a:gridCol w="598715"/>
                <a:gridCol w="3853046"/>
              </a:tblGrid>
              <a:tr h="238020">
                <a:tc>
                  <a:txBody>
                    <a:bodyPr/>
                    <a:lstStyle/>
                    <a:p>
                      <a:pPr algn="l">
                        <a:lnSpc>
                          <a:spcPts val="1300"/>
                        </a:lnSpc>
                      </a:pPr>
                      <a:r>
                        <a:rPr lang="en-US" sz="1200" dirty="0"/>
                        <a:t>Tier 1 indicator</a:t>
                      </a:r>
                      <a:endParaRPr lang="en-US" sz="1200" dirty="0"/>
                    </a:p>
                  </a:txBody>
                  <a:tcPr marL="28255" marR="28255" marT="0" marB="0" anchor="ctr"/>
                </a:tc>
                <a:tc>
                  <a:txBody>
                    <a:bodyPr/>
                    <a:lstStyle/>
                    <a:p>
                      <a:pPr algn="l">
                        <a:lnSpc>
                          <a:spcPts val="1300"/>
                        </a:lnSpc>
                      </a:pPr>
                      <a:r>
                        <a:rPr lang="en-US" sz="1200" dirty="0"/>
                        <a:t>S.N.</a:t>
                      </a:r>
                      <a:endParaRPr lang="en-US" sz="1200" dirty="0"/>
                    </a:p>
                  </a:txBody>
                  <a:tcPr marL="28255" marR="28255" marT="0" marB="0" anchor="ctr"/>
                </a:tc>
                <a:tc>
                  <a:txBody>
                    <a:bodyPr/>
                    <a:lstStyle/>
                    <a:p>
                      <a:pPr algn="l">
                        <a:lnSpc>
                          <a:spcPts val="1300"/>
                        </a:lnSpc>
                      </a:pPr>
                      <a:r>
                        <a:rPr lang="en-US" sz="1200" dirty="0"/>
                        <a:t>Tier 2 indicator</a:t>
                      </a:r>
                      <a:endParaRPr lang="en-US" sz="1200" dirty="0"/>
                    </a:p>
                  </a:txBody>
                  <a:tcPr marL="28255" marR="28255" marT="0" marB="0" anchor="ctr"/>
                </a:tc>
              </a:tr>
              <a:tr h="287953">
                <a:tc rowSpan="2">
                  <a:txBody>
                    <a:bodyPr/>
                    <a:lstStyle/>
                    <a:p>
                      <a:pPr algn="l">
                        <a:lnSpc>
                          <a:spcPts val="1300"/>
                        </a:lnSpc>
                      </a:pPr>
                      <a:r>
                        <a:rPr lang="en-US" sz="1200" dirty="0"/>
                        <a:t>Scale index of trade in services</a:t>
                      </a:r>
                      <a:endParaRPr lang="en-US" sz="1200" dirty="0"/>
                    </a:p>
                  </a:txBody>
                  <a:tcPr marL="28255" marR="28255" marT="0" marB="0" anchor="ctr"/>
                </a:tc>
                <a:tc>
                  <a:txBody>
                    <a:bodyPr/>
                    <a:lstStyle/>
                    <a:p>
                      <a:pPr algn="l">
                        <a:lnSpc>
                          <a:spcPts val="1300"/>
                        </a:lnSpc>
                      </a:pPr>
                      <a:r>
                        <a:rPr lang="en-US" sz="1200" dirty="0"/>
                        <a:t>1</a:t>
                      </a:r>
                      <a:endParaRPr lang="en-US" sz="1200" dirty="0"/>
                    </a:p>
                  </a:txBody>
                  <a:tcPr marL="28255" marR="28255" marT="0" marB="0" anchor="ctr"/>
                </a:tc>
                <a:tc>
                  <a:txBody>
                    <a:bodyPr/>
                    <a:lstStyle/>
                    <a:p>
                      <a:pPr algn="l">
                        <a:lnSpc>
                          <a:spcPts val="1300"/>
                        </a:lnSpc>
                      </a:pPr>
                      <a:r>
                        <a:rPr lang="en-US" sz="1200" dirty="0"/>
                        <a:t>The total volume of trade in services</a:t>
                      </a:r>
                      <a:endParaRPr lang="en-US" sz="1200" dirty="0"/>
                    </a:p>
                  </a:txBody>
                  <a:tcPr marL="28255" marR="28255" marT="0" marB="0" anchor="ctr"/>
                </a:tc>
              </a:tr>
              <a:tr h="287953">
                <a:tc vMerge="1">
                  <a:tcPr/>
                </a:tc>
                <a:tc>
                  <a:txBody>
                    <a:bodyPr/>
                    <a:lstStyle/>
                    <a:p>
                      <a:pPr algn="l">
                        <a:lnSpc>
                          <a:spcPts val="1300"/>
                        </a:lnSpc>
                      </a:pPr>
                      <a:r>
                        <a:rPr lang="en-US" sz="1200" dirty="0"/>
                        <a:t>2</a:t>
                      </a:r>
                      <a:endParaRPr lang="en-US" sz="1200" dirty="0"/>
                    </a:p>
                  </a:txBody>
                  <a:tcPr marL="28255" marR="28255" marT="0" marB="0" anchor="ctr"/>
                </a:tc>
                <a:tc>
                  <a:txBody>
                    <a:bodyPr/>
                    <a:lstStyle/>
                    <a:p>
                      <a:pPr algn="l">
                        <a:lnSpc>
                          <a:spcPts val="1300"/>
                        </a:lnSpc>
                      </a:pPr>
                      <a:r>
                        <a:rPr lang="en-US" sz="1200" dirty="0"/>
                        <a:t>The volume of trade in services of per capita</a:t>
                      </a:r>
                      <a:endParaRPr lang="en-US" sz="1200" dirty="0"/>
                    </a:p>
                  </a:txBody>
                  <a:tcPr marL="28255" marR="28255" marT="0" marB="0" anchor="ctr"/>
                </a:tc>
              </a:tr>
              <a:tr h="287953">
                <a:tc rowSpan="2">
                  <a:txBody>
                    <a:bodyPr/>
                    <a:lstStyle/>
                    <a:p>
                      <a:pPr algn="l">
                        <a:lnSpc>
                          <a:spcPts val="1300"/>
                        </a:lnSpc>
                      </a:pPr>
                      <a:r>
                        <a:rPr lang="en-US" sz="1200" dirty="0"/>
                        <a:t>Structure index of trade in services</a:t>
                      </a:r>
                      <a:endParaRPr lang="en-US" sz="1200" dirty="0"/>
                    </a:p>
                  </a:txBody>
                  <a:tcPr marL="28255" marR="28255" marT="0" marB="0" anchor="ctr"/>
                </a:tc>
                <a:tc>
                  <a:txBody>
                    <a:bodyPr/>
                    <a:lstStyle/>
                    <a:p>
                      <a:pPr algn="l">
                        <a:lnSpc>
                          <a:spcPts val="1300"/>
                        </a:lnSpc>
                      </a:pPr>
                      <a:r>
                        <a:rPr lang="en-US" sz="1200" dirty="0"/>
                        <a:t>3</a:t>
                      </a:r>
                      <a:endParaRPr lang="en-US" sz="1200" dirty="0"/>
                    </a:p>
                  </a:txBody>
                  <a:tcPr marL="28255" marR="28255" marT="0" marB="0" anchor="ctr"/>
                </a:tc>
                <a:tc>
                  <a:txBody>
                    <a:bodyPr/>
                    <a:lstStyle/>
                    <a:p>
                      <a:pPr algn="l">
                        <a:lnSpc>
                          <a:spcPts val="1300"/>
                        </a:lnSpc>
                      </a:pPr>
                      <a:r>
                        <a:rPr lang="en-US" sz="1200" dirty="0"/>
                        <a:t>Proportion of service exports to total exports</a:t>
                      </a:r>
                      <a:endParaRPr lang="en-US" sz="1200" dirty="0"/>
                    </a:p>
                  </a:txBody>
                  <a:tcPr marL="28255" marR="28255" marT="0" marB="0" anchor="ctr"/>
                </a:tc>
              </a:tr>
              <a:tr h="287953">
                <a:tc vMerge="1">
                  <a:tcPr/>
                </a:tc>
                <a:tc>
                  <a:txBody>
                    <a:bodyPr/>
                    <a:lstStyle/>
                    <a:p>
                      <a:pPr algn="l">
                        <a:lnSpc>
                          <a:spcPts val="1300"/>
                        </a:lnSpc>
                      </a:pPr>
                      <a:r>
                        <a:rPr lang="en-US" sz="1200" dirty="0"/>
                        <a:t>4</a:t>
                      </a:r>
                      <a:endParaRPr lang="en-US" sz="1200" dirty="0"/>
                    </a:p>
                  </a:txBody>
                  <a:tcPr marL="28255" marR="28255" marT="0" marB="0" anchor="ctr"/>
                </a:tc>
                <a:tc>
                  <a:txBody>
                    <a:bodyPr/>
                    <a:lstStyle/>
                    <a:p>
                      <a:pPr algn="l">
                        <a:lnSpc>
                          <a:spcPts val="1300"/>
                        </a:lnSpc>
                      </a:pPr>
                      <a:r>
                        <a:rPr lang="en-US" sz="1200" dirty="0"/>
                        <a:t>Proportion of service imports to total imports</a:t>
                      </a:r>
                      <a:endParaRPr lang="en-US" sz="1200" dirty="0"/>
                    </a:p>
                  </a:txBody>
                  <a:tcPr marL="28255" marR="28255" marT="0" marB="0" anchor="ctr"/>
                </a:tc>
              </a:tr>
              <a:tr h="287953">
                <a:tc rowSpan="3">
                  <a:txBody>
                    <a:bodyPr/>
                    <a:lstStyle/>
                    <a:p>
                      <a:pPr algn="l">
                        <a:lnSpc>
                          <a:spcPts val="1300"/>
                        </a:lnSpc>
                      </a:pPr>
                      <a:r>
                        <a:rPr lang="en-US" sz="1200" dirty="0"/>
                        <a:t>Status index of trade in services</a:t>
                      </a:r>
                      <a:endParaRPr lang="en-US" sz="1200" dirty="0"/>
                    </a:p>
                  </a:txBody>
                  <a:tcPr marL="28255" marR="28255" marT="0" marB="0" anchor="ctr"/>
                </a:tc>
                <a:tc>
                  <a:txBody>
                    <a:bodyPr/>
                    <a:lstStyle/>
                    <a:p>
                      <a:pPr algn="l">
                        <a:lnSpc>
                          <a:spcPts val="1300"/>
                        </a:lnSpc>
                      </a:pPr>
                      <a:r>
                        <a:rPr lang="en-US" sz="1200" dirty="0"/>
                        <a:t>5</a:t>
                      </a:r>
                      <a:endParaRPr lang="en-US" sz="1200" dirty="0"/>
                    </a:p>
                  </a:txBody>
                  <a:tcPr marL="28255" marR="28255" marT="0" marB="0" anchor="ctr"/>
                </a:tc>
                <a:tc>
                  <a:txBody>
                    <a:bodyPr/>
                    <a:lstStyle/>
                    <a:p>
                      <a:pPr algn="l">
                        <a:lnSpc>
                          <a:spcPts val="1300"/>
                        </a:lnSpc>
                      </a:pPr>
                      <a:r>
                        <a:rPr lang="en-US" sz="1200" dirty="0"/>
                        <a:t>Market status (national export proportion)</a:t>
                      </a:r>
                      <a:endParaRPr lang="en-US" sz="1200" dirty="0"/>
                    </a:p>
                  </a:txBody>
                  <a:tcPr marL="28255" marR="28255" marT="0" marB="0" anchor="ctr"/>
                </a:tc>
              </a:tr>
              <a:tr h="287953">
                <a:tc vMerge="1">
                  <a:tcPr/>
                </a:tc>
                <a:tc>
                  <a:txBody>
                    <a:bodyPr/>
                    <a:lstStyle/>
                    <a:p>
                      <a:pPr algn="l">
                        <a:lnSpc>
                          <a:spcPts val="1300"/>
                        </a:lnSpc>
                      </a:pPr>
                      <a:r>
                        <a:rPr lang="en-US" sz="1200" dirty="0"/>
                        <a:t>6</a:t>
                      </a:r>
                      <a:endParaRPr lang="en-US" sz="1200" dirty="0"/>
                    </a:p>
                  </a:txBody>
                  <a:tcPr marL="28255" marR="28255" marT="0" marB="0" anchor="ctr"/>
                </a:tc>
                <a:tc>
                  <a:txBody>
                    <a:bodyPr/>
                    <a:lstStyle/>
                    <a:p>
                      <a:pPr algn="l">
                        <a:lnSpc>
                          <a:spcPts val="1300"/>
                        </a:lnSpc>
                      </a:pPr>
                      <a:r>
                        <a:rPr lang="en-US" sz="1200" dirty="0"/>
                        <a:t>Competitiveness (balance/total amount)</a:t>
                      </a:r>
                      <a:endParaRPr lang="en-US" sz="1200" dirty="0"/>
                    </a:p>
                  </a:txBody>
                  <a:tcPr marL="28255" marR="28255" marT="0" marB="0" anchor="ctr"/>
                </a:tc>
              </a:tr>
              <a:tr h="287953">
                <a:tc vMerge="1">
                  <a:tcPr/>
                </a:tc>
                <a:tc>
                  <a:txBody>
                    <a:bodyPr/>
                    <a:lstStyle/>
                    <a:p>
                      <a:pPr algn="l">
                        <a:lnSpc>
                          <a:spcPts val="1300"/>
                        </a:lnSpc>
                      </a:pPr>
                      <a:r>
                        <a:rPr lang="en-US" sz="1200" dirty="0"/>
                        <a:t>7</a:t>
                      </a:r>
                      <a:endParaRPr lang="en-US" sz="1200" dirty="0"/>
                    </a:p>
                  </a:txBody>
                  <a:tcPr marL="28255" marR="28255" marT="0" marB="0" anchor="ctr"/>
                </a:tc>
                <a:tc>
                  <a:txBody>
                    <a:bodyPr/>
                    <a:lstStyle/>
                    <a:p>
                      <a:pPr algn="l">
                        <a:lnSpc>
                          <a:spcPts val="1300"/>
                        </a:lnSpc>
                      </a:pPr>
                      <a:r>
                        <a:rPr lang="en-US" sz="1200" dirty="0"/>
                        <a:t>Internationalization (volume of trade in services/added value of service industry)</a:t>
                      </a:r>
                      <a:endParaRPr lang="en-US" sz="1200" dirty="0"/>
                    </a:p>
                  </a:txBody>
                  <a:tcPr marL="28255" marR="28255" marT="0" marB="0" anchor="ctr"/>
                </a:tc>
              </a:tr>
              <a:tr h="287953">
                <a:tc rowSpan="5">
                  <a:txBody>
                    <a:bodyPr/>
                    <a:lstStyle/>
                    <a:p>
                      <a:pPr algn="l">
                        <a:lnSpc>
                          <a:spcPts val="1300"/>
                        </a:lnSpc>
                      </a:pPr>
                      <a:r>
                        <a:rPr lang="en-US" sz="1200" dirty="0"/>
                        <a:t>Industrial base index of trade in services</a:t>
                      </a:r>
                      <a:endParaRPr lang="en-US" sz="1200" dirty="0"/>
                    </a:p>
                  </a:txBody>
                  <a:tcPr marL="28255" marR="28255" marT="0" marB="0" anchor="ctr"/>
                </a:tc>
                <a:tc>
                  <a:txBody>
                    <a:bodyPr/>
                    <a:lstStyle/>
                    <a:p>
                      <a:pPr algn="l">
                        <a:lnSpc>
                          <a:spcPts val="1300"/>
                        </a:lnSpc>
                      </a:pPr>
                      <a:r>
                        <a:rPr lang="en-US" sz="1200" dirty="0"/>
                        <a:t>8</a:t>
                      </a:r>
                      <a:endParaRPr lang="en-US" sz="1200" dirty="0"/>
                    </a:p>
                  </a:txBody>
                  <a:tcPr marL="28255" marR="28255" marT="0" marB="0" anchor="ctr"/>
                </a:tc>
                <a:tc>
                  <a:txBody>
                    <a:bodyPr/>
                    <a:lstStyle/>
                    <a:p>
                      <a:pPr algn="l">
                        <a:lnSpc>
                          <a:spcPts val="1300"/>
                        </a:lnSpc>
                      </a:pPr>
                      <a:r>
                        <a:rPr lang="en-US" sz="1200" dirty="0"/>
                        <a:t>Added value of service industry</a:t>
                      </a:r>
                      <a:endParaRPr lang="en-US" sz="1200" dirty="0"/>
                    </a:p>
                  </a:txBody>
                  <a:tcPr marL="28255" marR="28255" marT="0" marB="0" anchor="ctr"/>
                </a:tc>
              </a:tr>
              <a:tr h="287953">
                <a:tc vMerge="1">
                  <a:tcPr/>
                </a:tc>
                <a:tc>
                  <a:txBody>
                    <a:bodyPr/>
                    <a:lstStyle/>
                    <a:p>
                      <a:pPr algn="l">
                        <a:lnSpc>
                          <a:spcPts val="1300"/>
                        </a:lnSpc>
                      </a:pPr>
                      <a:r>
                        <a:rPr lang="en-US" sz="1200" dirty="0"/>
                        <a:t>9</a:t>
                      </a:r>
                      <a:endParaRPr lang="en-US" sz="1200" dirty="0"/>
                    </a:p>
                  </a:txBody>
                  <a:tcPr marL="28255" marR="28255" marT="0" marB="0" anchor="ctr"/>
                </a:tc>
                <a:tc>
                  <a:txBody>
                    <a:bodyPr/>
                    <a:lstStyle/>
                    <a:p>
                      <a:pPr algn="l">
                        <a:lnSpc>
                          <a:spcPts val="1300"/>
                        </a:lnSpc>
                      </a:pPr>
                      <a:r>
                        <a:rPr lang="en-US" sz="1200" dirty="0"/>
                        <a:t>Labor productivity of service industry</a:t>
                      </a:r>
                      <a:endParaRPr lang="en-US" sz="1200" dirty="0"/>
                    </a:p>
                  </a:txBody>
                  <a:tcPr marL="28255" marR="28255" marT="0" marB="0" anchor="ctr"/>
                </a:tc>
              </a:tr>
              <a:tr h="287953">
                <a:tc vMerge="1">
                  <a:tcPr/>
                </a:tc>
                <a:tc>
                  <a:txBody>
                    <a:bodyPr/>
                    <a:lstStyle/>
                    <a:p>
                      <a:pPr algn="l">
                        <a:lnSpc>
                          <a:spcPts val="1300"/>
                        </a:lnSpc>
                      </a:pPr>
                      <a:r>
                        <a:rPr lang="en-US" sz="1200" dirty="0"/>
                        <a:t>10</a:t>
                      </a:r>
                      <a:endParaRPr lang="en-US" sz="1200" dirty="0"/>
                    </a:p>
                  </a:txBody>
                  <a:tcPr marL="28255" marR="28255" marT="0" marB="0" anchor="ctr"/>
                </a:tc>
                <a:tc>
                  <a:txBody>
                    <a:bodyPr/>
                    <a:lstStyle/>
                    <a:p>
                      <a:pPr algn="l">
                        <a:lnSpc>
                          <a:spcPts val="1300"/>
                        </a:lnSpc>
                      </a:pPr>
                      <a:r>
                        <a:rPr lang="en-US" sz="1200" dirty="0"/>
                        <a:t>Added value of service industry /GDP</a:t>
                      </a:r>
                      <a:endParaRPr lang="en-US" sz="1200" dirty="0"/>
                    </a:p>
                  </a:txBody>
                  <a:tcPr marL="28255" marR="28255" marT="0" marB="0" anchor="ctr"/>
                </a:tc>
              </a:tr>
              <a:tr h="287953">
                <a:tc vMerge="1">
                  <a:tcPr/>
                </a:tc>
                <a:tc>
                  <a:txBody>
                    <a:bodyPr/>
                    <a:lstStyle/>
                    <a:p>
                      <a:pPr algn="l">
                        <a:lnSpc>
                          <a:spcPts val="1300"/>
                        </a:lnSpc>
                      </a:pPr>
                      <a:r>
                        <a:rPr lang="en-US" sz="1200" dirty="0"/>
                        <a:t>11</a:t>
                      </a:r>
                      <a:endParaRPr lang="en-US" sz="1200" dirty="0"/>
                    </a:p>
                  </a:txBody>
                  <a:tcPr marL="28255" marR="28255" marT="0" marB="0" anchor="ctr"/>
                </a:tc>
                <a:tc>
                  <a:txBody>
                    <a:bodyPr/>
                    <a:lstStyle/>
                    <a:p>
                      <a:pPr algn="l">
                        <a:lnSpc>
                          <a:spcPts val="1300"/>
                        </a:lnSpc>
                      </a:pPr>
                      <a:r>
                        <a:rPr lang="en-US" sz="1200" dirty="0"/>
                        <a:t>Proportion of employees in service industry</a:t>
                      </a:r>
                      <a:endParaRPr lang="en-US" sz="1200" dirty="0"/>
                    </a:p>
                  </a:txBody>
                  <a:tcPr marL="28255" marR="28255" marT="0" marB="0" anchor="ctr"/>
                </a:tc>
              </a:tr>
              <a:tr h="287953">
                <a:tc vMerge="1">
                  <a:tcPr/>
                </a:tc>
                <a:tc>
                  <a:txBody>
                    <a:bodyPr/>
                    <a:lstStyle/>
                    <a:p>
                      <a:pPr algn="l">
                        <a:lnSpc>
                          <a:spcPts val="1300"/>
                        </a:lnSpc>
                      </a:pPr>
                      <a:r>
                        <a:rPr lang="en-US" sz="1200" dirty="0"/>
                        <a:t>12</a:t>
                      </a:r>
                      <a:endParaRPr lang="en-US" sz="1200" dirty="0"/>
                    </a:p>
                  </a:txBody>
                  <a:tcPr marL="28255" marR="28255" marT="0" marB="0" anchor="ctr"/>
                </a:tc>
                <a:tc>
                  <a:txBody>
                    <a:bodyPr/>
                    <a:lstStyle/>
                    <a:p>
                      <a:pPr algn="l">
                        <a:lnSpc>
                          <a:spcPts val="1300"/>
                        </a:lnSpc>
                      </a:pPr>
                      <a:r>
                        <a:rPr lang="en-US" sz="1200" dirty="0"/>
                        <a:t>Proportion of fixed assets investment in service industry</a:t>
                      </a:r>
                      <a:endParaRPr lang="en-US" sz="1200" dirty="0"/>
                    </a:p>
                  </a:txBody>
                  <a:tcPr marL="28255" marR="28255" marT="0" marB="0" anchor="ctr"/>
                </a:tc>
              </a:tr>
              <a:tr h="287953">
                <a:tc rowSpan="4">
                  <a:txBody>
                    <a:bodyPr/>
                    <a:lstStyle/>
                    <a:p>
                      <a:pPr algn="l">
                        <a:lnSpc>
                          <a:spcPts val="1300"/>
                        </a:lnSpc>
                      </a:pPr>
                      <a:r>
                        <a:rPr lang="en-US" sz="1200" dirty="0"/>
                        <a:t>Comprehensive environmental index of trade in services</a:t>
                      </a:r>
                      <a:endParaRPr lang="en-US" sz="1200" dirty="0"/>
                    </a:p>
                  </a:txBody>
                  <a:tcPr marL="28255" marR="28255" marT="0" marB="0" anchor="ctr"/>
                </a:tc>
                <a:tc>
                  <a:txBody>
                    <a:bodyPr/>
                    <a:lstStyle/>
                    <a:p>
                      <a:pPr algn="l">
                        <a:lnSpc>
                          <a:spcPts val="1300"/>
                        </a:lnSpc>
                      </a:pPr>
                      <a:r>
                        <a:rPr lang="en-US" sz="1200" dirty="0"/>
                        <a:t>13</a:t>
                      </a:r>
                      <a:endParaRPr lang="en-US" sz="1200" dirty="0"/>
                    </a:p>
                  </a:txBody>
                  <a:tcPr marL="28255" marR="28255" marT="0" marB="0" anchor="ctr"/>
                </a:tc>
                <a:tc>
                  <a:txBody>
                    <a:bodyPr/>
                    <a:lstStyle/>
                    <a:p>
                      <a:pPr algn="l">
                        <a:lnSpc>
                          <a:spcPts val="1300"/>
                        </a:lnSpc>
                      </a:pPr>
                      <a:r>
                        <a:rPr lang="en-US" sz="1200" dirty="0"/>
                        <a:t>Total actual utilization of foreign capital</a:t>
                      </a:r>
                      <a:endParaRPr lang="en-US" sz="1200" dirty="0"/>
                    </a:p>
                  </a:txBody>
                  <a:tcPr marL="28255" marR="28255" marT="0" marB="0" anchor="ctr"/>
                </a:tc>
              </a:tr>
              <a:tr h="287953">
                <a:tc vMerge="1">
                  <a:tcPr/>
                </a:tc>
                <a:tc>
                  <a:txBody>
                    <a:bodyPr/>
                    <a:lstStyle/>
                    <a:p>
                      <a:pPr algn="l">
                        <a:lnSpc>
                          <a:spcPts val="1300"/>
                        </a:lnSpc>
                      </a:pPr>
                      <a:r>
                        <a:rPr lang="en-US" sz="1200" dirty="0"/>
                        <a:t>14</a:t>
                      </a:r>
                      <a:endParaRPr lang="en-US" sz="1200" dirty="0"/>
                    </a:p>
                  </a:txBody>
                  <a:tcPr marL="28255" marR="28255" marT="0" marB="0" anchor="ctr"/>
                </a:tc>
                <a:tc>
                  <a:txBody>
                    <a:bodyPr/>
                    <a:lstStyle/>
                    <a:p>
                      <a:pPr algn="l">
                        <a:lnSpc>
                          <a:spcPts val="1300"/>
                        </a:lnSpc>
                      </a:pPr>
                      <a:r>
                        <a:rPr lang="en-US" sz="1200" dirty="0"/>
                        <a:t>Whether it is a demonstration city for service outsourcing</a:t>
                      </a:r>
                      <a:endParaRPr lang="en-US" sz="1200" dirty="0"/>
                    </a:p>
                  </a:txBody>
                  <a:tcPr marL="28255" marR="28255" marT="0" marB="0" anchor="ctr"/>
                </a:tc>
              </a:tr>
              <a:tr h="287953">
                <a:tc vMerge="1">
                  <a:tcPr/>
                </a:tc>
                <a:tc>
                  <a:txBody>
                    <a:bodyPr/>
                    <a:lstStyle/>
                    <a:p>
                      <a:pPr algn="l">
                        <a:lnSpc>
                          <a:spcPts val="1300"/>
                        </a:lnSpc>
                      </a:pPr>
                      <a:r>
                        <a:rPr lang="en-US" sz="1200" dirty="0"/>
                        <a:t>15</a:t>
                      </a:r>
                      <a:endParaRPr lang="en-US" sz="1200" dirty="0"/>
                    </a:p>
                  </a:txBody>
                  <a:tcPr marL="28255" marR="28255" marT="0" marB="0" anchor="ctr"/>
                </a:tc>
                <a:tc>
                  <a:txBody>
                    <a:bodyPr/>
                    <a:lstStyle/>
                    <a:p>
                      <a:pPr algn="l">
                        <a:lnSpc>
                          <a:spcPts val="1300"/>
                        </a:lnSpc>
                      </a:pPr>
                      <a:r>
                        <a:rPr lang="en-US" sz="1200" dirty="0"/>
                        <a:t>Whether it is a pilot development area for innovative development of trade in services</a:t>
                      </a:r>
                      <a:endParaRPr lang="en-US" sz="1200" dirty="0"/>
                    </a:p>
                  </a:txBody>
                  <a:tcPr marL="28255" marR="28255" marT="0" marB="0" anchor="ctr"/>
                </a:tc>
              </a:tr>
              <a:tr h="476041">
                <a:tc vMerge="1">
                  <a:tcPr/>
                </a:tc>
                <a:tc>
                  <a:txBody>
                    <a:bodyPr/>
                    <a:lstStyle/>
                    <a:p>
                      <a:pPr algn="l">
                        <a:lnSpc>
                          <a:spcPts val="1300"/>
                        </a:lnSpc>
                      </a:pPr>
                      <a:r>
                        <a:rPr lang="en-US" sz="1200" dirty="0"/>
                        <a:t>16</a:t>
                      </a:r>
                      <a:endParaRPr lang="en-US" sz="1200" dirty="0"/>
                    </a:p>
                  </a:txBody>
                  <a:tcPr marL="28255" marR="28255" marT="0" marB="0" anchor="ctr"/>
                </a:tc>
                <a:tc>
                  <a:txBody>
                    <a:bodyPr/>
                    <a:lstStyle/>
                    <a:p>
                      <a:pPr algn="l">
                        <a:lnSpc>
                          <a:spcPts val="1300"/>
                        </a:lnSpc>
                      </a:pPr>
                      <a:r>
                        <a:rPr lang="en-US" sz="1200" dirty="0"/>
                        <a:t>Whether it belongs to the pilot free trade zone and the pilot service industry expansion and opening up</a:t>
                      </a:r>
                      <a:endParaRPr lang="en-US" sz="1200" dirty="0"/>
                    </a:p>
                  </a:txBody>
                  <a:tcPr marL="28255" marR="28255" marT="0" marB="0" anchor="ctr"/>
                </a:tc>
              </a:tr>
            </a:tbl>
          </a:graphicData>
        </a:graphic>
      </p:graphicFrame>
      <p:sp>
        <p:nvSpPr>
          <p:cNvPr id="10" name="文本框 9"/>
          <p:cNvSpPr txBox="1"/>
          <p:nvPr/>
        </p:nvSpPr>
        <p:spPr>
          <a:xfrm>
            <a:off x="296251" y="734091"/>
            <a:ext cx="6093618" cy="646331"/>
          </a:xfrm>
          <a:prstGeom prst="rect">
            <a:avLst/>
          </a:prstGeom>
          <a:noFill/>
        </p:spPr>
        <p:txBody>
          <a:bodyPr wrap="square">
            <a:spAutoFit/>
          </a:bodyPr>
          <a:lstStyle/>
          <a:p>
            <a:r>
              <a:rPr lang="en-US" b="1" dirty="0">
                <a:latin typeface="宋体" panose="02010600030101010101" pitchFamily="2" charset="-122"/>
                <a:ea typeface="宋体" panose="02010600030101010101" pitchFamily="2" charset="-122"/>
                <a:cs typeface="仿宋" panose="02010609060101010101" charset="-122"/>
              </a:rPr>
              <a:t>Evaluation system table of development index of trade in services (country and region index)</a:t>
            </a:r>
            <a:endParaRPr lang="en-US" b="1" dirty="0">
              <a:latin typeface="宋体" panose="02010600030101010101" pitchFamily="2" charset="-122"/>
              <a:ea typeface="宋体" panose="02010600030101010101" pitchFamily="2" charset="-122"/>
              <a:cs typeface="仿宋" panose="02010609060101010101" charset="-122"/>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687388" y="119063"/>
            <a:ext cx="10515600" cy="747712"/>
          </a:xfrm>
        </p:spPr>
        <p:txBody>
          <a:bodyPr/>
          <a:lstStyle/>
          <a:p>
            <a:r>
              <a:rPr lang="en-US" b="1" dirty="0">
                <a:solidFill>
                  <a:schemeClr val="bg1"/>
                </a:solidFill>
              </a:rPr>
              <a:t>2020 Index Report Calculation Results (Top 20)</a:t>
            </a:r>
            <a:endParaRPr lang="en-US" b="1" dirty="0">
              <a:solidFill>
                <a:schemeClr val="bg1"/>
              </a:solidFill>
            </a:endParaRPr>
          </a:p>
        </p:txBody>
      </p:sp>
      <p:sp>
        <p:nvSpPr>
          <p:cNvPr id="6369" name="矩形 4"/>
          <p:cNvSpPr>
            <a:spLocks noChangeArrowheads="1"/>
          </p:cNvSpPr>
          <p:nvPr/>
        </p:nvSpPr>
        <p:spPr bwMode="auto">
          <a:xfrm>
            <a:off x="561975" y="914032"/>
            <a:ext cx="1039653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sz="1600" dirty="0"/>
              <a:t>In the calculation of</a:t>
            </a:r>
            <a:r>
              <a:rPr lang="en-US" sz="1600" dirty="0">
                <a:solidFill>
                  <a:srgbClr val="FF0000"/>
                </a:solidFill>
              </a:rPr>
              <a:t> country</a:t>
            </a:r>
            <a:r>
              <a:rPr lang="en-US" sz="1600" dirty="0"/>
              <a:t> index, this report estimates the development level of trade in services in 80 countries and regions around the world according to the availability of data and obtains the index ranking of 80 economies according to the index system.</a:t>
            </a:r>
            <a:endParaRPr lang="en-US" sz="1600" dirty="0"/>
          </a:p>
        </p:txBody>
      </p:sp>
      <p:sp>
        <p:nvSpPr>
          <p:cNvPr id="2" name="矩形 1"/>
          <p:cNvSpPr/>
          <p:nvPr/>
        </p:nvSpPr>
        <p:spPr>
          <a:xfrm>
            <a:off x="561975" y="308253"/>
            <a:ext cx="6110968" cy="369332"/>
          </a:xfrm>
          <a:prstGeom prst="rect">
            <a:avLst/>
          </a:prstGeom>
        </p:spPr>
        <p:txBody>
          <a:bodyPr wrap="square">
            <a:spAutoFit/>
          </a:bodyPr>
          <a:lstStyle/>
          <a:p>
            <a:r>
              <a:rPr lang="en-US" b="1" dirty="0">
                <a:solidFill>
                  <a:schemeClr val="tx1">
                    <a:lumMod val="95000"/>
                    <a:lumOff val="5000"/>
                  </a:schemeClr>
                </a:solidFill>
              </a:rPr>
              <a:t>In 2021, the development index of trade in services ranked in the top 20 (80 economies in total)</a:t>
            </a:r>
            <a:endParaRPr lang="en-US" b="1" dirty="0">
              <a:solidFill>
                <a:schemeClr val="tx1">
                  <a:lumMod val="95000"/>
                  <a:lumOff val="5000"/>
                </a:schemeClr>
              </a:solidFill>
            </a:endParaRPr>
          </a:p>
        </p:txBody>
      </p:sp>
      <p:graphicFrame>
        <p:nvGraphicFramePr>
          <p:cNvPr id="6" name="表格 5"/>
          <p:cNvGraphicFramePr>
            <a:graphicFrameLocks noGrp="1"/>
          </p:cNvGraphicFramePr>
          <p:nvPr>
            <p:custDataLst>
              <p:tags r:id="rId1"/>
            </p:custDataLst>
          </p:nvPr>
        </p:nvGraphicFramePr>
        <p:xfrm>
          <a:off x="561977" y="1792287"/>
          <a:ext cx="7359152" cy="4796538"/>
        </p:xfrm>
        <a:graphic>
          <a:graphicData uri="http://schemas.openxmlformats.org/drawingml/2006/table">
            <a:tbl>
              <a:tblPr firstRow="1" firstCol="1" bandRow="1">
                <a:tableStyleId>{5C22544A-7EE6-4342-B048-85BDC9FD1C3A}</a:tableStyleId>
              </a:tblPr>
              <a:tblGrid>
                <a:gridCol w="914070"/>
                <a:gridCol w="749765"/>
                <a:gridCol w="741581"/>
                <a:gridCol w="889520"/>
                <a:gridCol w="893296"/>
                <a:gridCol w="862450"/>
                <a:gridCol w="1328929"/>
                <a:gridCol w="979541"/>
              </a:tblGrid>
              <a:tr h="340634">
                <a:tc>
                  <a:txBody>
                    <a:bodyPr/>
                    <a:lstStyle/>
                    <a:p>
                      <a:pPr algn="ctr"/>
                      <a:r>
                        <a:rPr lang="en-US" sz="1000" dirty="0">
                          <a:latin typeface="Calibri" panose="020F0502020204030204" pitchFamily="34" charset="0"/>
                          <a:ea typeface="宋体" panose="02010600030101010101" pitchFamily="2" charset="-122"/>
                          <a:cs typeface="Times New Roman" panose="02020603050405020304" pitchFamily="18" charset="0"/>
                        </a:rPr>
                        <a:t>Country</a:t>
                      </a:r>
                      <a:endParaRPr lang="en-US" sz="1000" dirty="0">
                        <a:latin typeface="Calibri" panose="020F0502020204030204" pitchFamily="34" charset="0"/>
                        <a:ea typeface="宋体" panose="02010600030101010101" pitchFamily="2" charset="-122"/>
                        <a:cs typeface="Times New Roman" panose="02020603050405020304" pitchFamily="18" charset="0"/>
                      </a:endParaRPr>
                    </a:p>
                  </a:txBody>
                  <a:tcPr marL="19606" marR="19606" marT="0" marB="0" anchor="ctr"/>
                </a:tc>
                <a:tc>
                  <a:txBody>
                    <a:bodyPr/>
                    <a:lstStyle/>
                    <a:p>
                      <a:pPr algn="ctr" fontAlgn="ctr"/>
                      <a:r>
                        <a:rPr lang="en-US" sz="1000" dirty="0"/>
                        <a:t>2021</a:t>
                      </a:r>
                      <a:endParaRPr lang="en-US" sz="1000" dirty="0"/>
                    </a:p>
                  </a:txBody>
                  <a:tcPr marL="19606" marR="19606" marT="0" marB="0" anchor="ctr"/>
                </a:tc>
                <a:tc>
                  <a:txBody>
                    <a:bodyPr/>
                    <a:lstStyle/>
                    <a:p>
                      <a:pPr algn="ctr" fontAlgn="ctr"/>
                      <a:r>
                        <a:rPr lang="en-US" sz="1000" dirty="0"/>
                        <a:t>2020</a:t>
                      </a:r>
                      <a:endParaRPr lang="en-US" sz="1000" dirty="0"/>
                    </a:p>
                  </a:txBody>
                  <a:tcPr marL="19606" marR="19606" marT="0" marB="0" anchor="ctr"/>
                </a:tc>
                <a:tc>
                  <a:txBody>
                    <a:bodyPr/>
                    <a:lstStyle/>
                    <a:p>
                      <a:pPr algn="ctr" fontAlgn="ctr"/>
                      <a:r>
                        <a:rPr lang="en-US" sz="1000" dirty="0"/>
                        <a:t>Scale index</a:t>
                      </a:r>
                      <a:endParaRPr lang="en-US" sz="1000" dirty="0"/>
                    </a:p>
                  </a:txBody>
                  <a:tcPr marL="19606" marR="19606" marT="0" marB="0" anchor="ctr"/>
                </a:tc>
                <a:tc>
                  <a:txBody>
                    <a:bodyPr/>
                    <a:lstStyle/>
                    <a:p>
                      <a:pPr algn="ctr" fontAlgn="ctr"/>
                      <a:r>
                        <a:rPr lang="en-US" sz="1000" dirty="0"/>
                        <a:t>Structure index </a:t>
                      </a:r>
                      <a:endParaRPr lang="en-US" sz="1000" dirty="0"/>
                    </a:p>
                  </a:txBody>
                  <a:tcPr marL="19606" marR="19606" marT="0" marB="0" anchor="ctr"/>
                </a:tc>
                <a:tc>
                  <a:txBody>
                    <a:bodyPr/>
                    <a:lstStyle/>
                    <a:p>
                      <a:pPr algn="ctr" fontAlgn="ctr"/>
                      <a:r>
                        <a:rPr lang="en-US" sz="1000" dirty="0"/>
                        <a:t>Status index</a:t>
                      </a:r>
                      <a:endParaRPr lang="en-US" sz="1000" dirty="0"/>
                    </a:p>
                  </a:txBody>
                  <a:tcPr marL="19606" marR="19606" marT="0" marB="0" anchor="ctr"/>
                </a:tc>
                <a:tc>
                  <a:txBody>
                    <a:bodyPr/>
                    <a:lstStyle/>
                    <a:p>
                      <a:pPr algn="ctr" fontAlgn="ctr"/>
                      <a:r>
                        <a:rPr lang="en-US" sz="1000" dirty="0"/>
                        <a:t>Industrial base index</a:t>
                      </a:r>
                      <a:endParaRPr lang="en-US" sz="1000" dirty="0"/>
                    </a:p>
                  </a:txBody>
                  <a:tcPr marL="19606" marR="19606" marT="0" marB="0" anchor="ctr"/>
                </a:tc>
                <a:tc>
                  <a:txBody>
                    <a:bodyPr/>
                    <a:lstStyle/>
                    <a:p>
                      <a:pPr algn="ctr" fontAlgn="ctr"/>
                      <a:r>
                        <a:rPr lang="en-US" sz="1000" dirty="0"/>
                        <a:t>Comprehensive index</a:t>
                      </a:r>
                      <a:endParaRPr lang="en-US" sz="1000" dirty="0"/>
                    </a:p>
                  </a:txBody>
                  <a:tcPr marL="19606" marR="19606" marT="0" marB="0" anchor="ctr"/>
                </a:tc>
              </a:tr>
              <a:tr h="251687">
                <a:tc>
                  <a:txBody>
                    <a:bodyPr/>
                    <a:lstStyle/>
                    <a:p>
                      <a:pPr algn="ctr" fontAlgn="ctr"/>
                      <a:r>
                        <a:rPr lang="en-US" sz="1000" dirty="0"/>
                        <a:t>USA</a:t>
                      </a:r>
                      <a:endParaRPr lang="en-US" sz="1000" dirty="0"/>
                    </a:p>
                  </a:txBody>
                  <a:tcPr marL="19606" marR="19606" marT="0" marB="0" anchor="ctr"/>
                </a:tc>
                <a:tc>
                  <a:txBody>
                    <a:bodyPr/>
                    <a:lstStyle/>
                    <a:p>
                      <a:pPr algn="ctr" fontAlgn="ctr"/>
                      <a:r>
                        <a:rPr lang="en-US" sz="1000" dirty="0"/>
                        <a:t>1</a:t>
                      </a:r>
                      <a:endParaRPr lang="en-US" sz="1000" dirty="0"/>
                    </a:p>
                  </a:txBody>
                  <a:tcPr marL="19606" marR="19606" marT="0" marB="0" anchor="ctr"/>
                </a:tc>
                <a:tc>
                  <a:txBody>
                    <a:bodyPr/>
                    <a:lstStyle/>
                    <a:p>
                      <a:pPr algn="ctr" fontAlgn="ctr"/>
                      <a:r>
                        <a:rPr lang="en-US" sz="1000" dirty="0"/>
                        <a:t>1</a:t>
                      </a:r>
                      <a:endParaRPr lang="en-US" sz="1000" dirty="0"/>
                    </a:p>
                  </a:txBody>
                  <a:tcPr marL="19606" marR="19606" marT="0" marB="0" anchor="ctr"/>
                </a:tc>
                <a:tc>
                  <a:txBody>
                    <a:bodyPr/>
                    <a:lstStyle/>
                    <a:p>
                      <a:pPr algn="ctr" fontAlgn="ctr"/>
                      <a:r>
                        <a:rPr lang="en-US" sz="1000" dirty="0"/>
                        <a:t>8.42 </a:t>
                      </a:r>
                      <a:endParaRPr lang="en-US" sz="1000" dirty="0"/>
                    </a:p>
                  </a:txBody>
                  <a:tcPr marL="19606" marR="19606" marT="0" marB="0" anchor="ctr"/>
                </a:tc>
                <a:tc>
                  <a:txBody>
                    <a:bodyPr/>
                    <a:lstStyle/>
                    <a:p>
                      <a:pPr algn="ctr" fontAlgn="ctr"/>
                      <a:r>
                        <a:rPr lang="en-US" sz="1000" dirty="0"/>
                        <a:t>8.40 </a:t>
                      </a:r>
                      <a:endParaRPr lang="en-US" sz="1000" dirty="0"/>
                    </a:p>
                  </a:txBody>
                  <a:tcPr marL="19606" marR="19606" marT="0" marB="0" anchor="ctr"/>
                </a:tc>
                <a:tc>
                  <a:txBody>
                    <a:bodyPr/>
                    <a:lstStyle/>
                    <a:p>
                      <a:pPr algn="ctr" fontAlgn="ctr"/>
                      <a:r>
                        <a:rPr lang="en-US" sz="1000" dirty="0"/>
                        <a:t>23.23 </a:t>
                      </a:r>
                      <a:endParaRPr lang="en-US" sz="1000" dirty="0"/>
                    </a:p>
                  </a:txBody>
                  <a:tcPr marL="19606" marR="19606" marT="0" marB="0" anchor="ctr"/>
                </a:tc>
                <a:tc>
                  <a:txBody>
                    <a:bodyPr/>
                    <a:lstStyle/>
                    <a:p>
                      <a:pPr algn="ctr" fontAlgn="ctr"/>
                      <a:r>
                        <a:rPr lang="en-US" sz="1000" dirty="0"/>
                        <a:t>24.82 </a:t>
                      </a:r>
                      <a:endParaRPr lang="en-US" sz="1000" dirty="0"/>
                    </a:p>
                  </a:txBody>
                  <a:tcPr marL="19606" marR="19606" marT="0" marB="0" anchor="ctr"/>
                </a:tc>
                <a:tc>
                  <a:txBody>
                    <a:bodyPr/>
                    <a:lstStyle/>
                    <a:p>
                      <a:pPr algn="ctr" fontAlgn="ctr"/>
                      <a:r>
                        <a:rPr lang="en-US" sz="1000" dirty="0"/>
                        <a:t>64.87 </a:t>
                      </a:r>
                      <a:endParaRPr lang="en-US" sz="1000" dirty="0"/>
                    </a:p>
                  </a:txBody>
                  <a:tcPr marL="19606" marR="19606" marT="0" marB="0" anchor="ctr"/>
                </a:tc>
              </a:tr>
              <a:tr h="205927">
                <a:tc>
                  <a:txBody>
                    <a:bodyPr/>
                    <a:lstStyle/>
                    <a:p>
                      <a:pPr algn="ctr" fontAlgn="ctr"/>
                      <a:r>
                        <a:rPr lang="en-US" sz="1000" dirty="0"/>
                        <a:t>Luxembourg</a:t>
                      </a:r>
                      <a:endParaRPr lang="en-US" sz="1000" dirty="0"/>
                    </a:p>
                  </a:txBody>
                  <a:tcPr marL="19606" marR="19606" marT="0" marB="0" anchor="ctr"/>
                </a:tc>
                <a:tc>
                  <a:txBody>
                    <a:bodyPr/>
                    <a:lstStyle/>
                    <a:p>
                      <a:pPr algn="ctr" fontAlgn="ctr"/>
                      <a:r>
                        <a:rPr lang="en-US" sz="1000" dirty="0"/>
                        <a:t>2</a:t>
                      </a:r>
                      <a:endParaRPr lang="en-US" sz="1000" dirty="0"/>
                    </a:p>
                  </a:txBody>
                  <a:tcPr marL="19606" marR="19606" marT="0" marB="0" anchor="ctr"/>
                </a:tc>
                <a:tc>
                  <a:txBody>
                    <a:bodyPr/>
                    <a:lstStyle/>
                    <a:p>
                      <a:pPr algn="ctr" fontAlgn="ctr"/>
                      <a:r>
                        <a:rPr lang="en-US" sz="1000" dirty="0"/>
                        <a:t>-</a:t>
                      </a:r>
                      <a:endParaRPr lang="en-US" sz="1000" dirty="0"/>
                    </a:p>
                  </a:txBody>
                  <a:tcPr marL="19606" marR="19606" marT="0" marB="0" anchor="ctr"/>
                </a:tc>
                <a:tc>
                  <a:txBody>
                    <a:bodyPr/>
                    <a:lstStyle/>
                    <a:p>
                      <a:pPr algn="ctr" fontAlgn="ctr"/>
                      <a:r>
                        <a:rPr lang="en-US" sz="1000" dirty="0"/>
                        <a:t>9.74 </a:t>
                      </a:r>
                      <a:endParaRPr lang="en-US" sz="1000" dirty="0"/>
                    </a:p>
                  </a:txBody>
                  <a:tcPr marL="19606" marR="19606" marT="0" marB="0" anchor="ctr"/>
                </a:tc>
                <a:tc>
                  <a:txBody>
                    <a:bodyPr/>
                    <a:lstStyle/>
                    <a:p>
                      <a:pPr algn="ctr" fontAlgn="ctr"/>
                      <a:r>
                        <a:rPr lang="en-US" sz="1000" dirty="0"/>
                        <a:t>15.60 </a:t>
                      </a:r>
                      <a:endParaRPr lang="en-US" sz="1000" dirty="0"/>
                    </a:p>
                  </a:txBody>
                  <a:tcPr marL="19606" marR="19606" marT="0" marB="0" anchor="ctr"/>
                </a:tc>
                <a:tc>
                  <a:txBody>
                    <a:bodyPr/>
                    <a:lstStyle/>
                    <a:p>
                      <a:pPr algn="ctr" fontAlgn="ctr"/>
                      <a:r>
                        <a:rPr lang="en-US" sz="1000" dirty="0"/>
                        <a:t>14.35 </a:t>
                      </a:r>
                      <a:endParaRPr lang="en-US" sz="1000" dirty="0"/>
                    </a:p>
                  </a:txBody>
                  <a:tcPr marL="19606" marR="19606" marT="0" marB="0" anchor="ctr"/>
                </a:tc>
                <a:tc>
                  <a:txBody>
                    <a:bodyPr/>
                    <a:lstStyle/>
                    <a:p>
                      <a:pPr algn="ctr" fontAlgn="ctr"/>
                      <a:r>
                        <a:rPr lang="en-US" sz="1000" dirty="0"/>
                        <a:t>22.18 </a:t>
                      </a:r>
                      <a:endParaRPr lang="en-US" sz="1000" dirty="0"/>
                    </a:p>
                  </a:txBody>
                  <a:tcPr marL="19606" marR="19606" marT="0" marB="0" anchor="ctr"/>
                </a:tc>
                <a:tc>
                  <a:txBody>
                    <a:bodyPr/>
                    <a:lstStyle/>
                    <a:p>
                      <a:pPr algn="ctr" fontAlgn="ctr"/>
                      <a:r>
                        <a:rPr lang="en-US" sz="1000" dirty="0"/>
                        <a:t>61.87 </a:t>
                      </a:r>
                      <a:endParaRPr lang="en-US" sz="1000" dirty="0"/>
                    </a:p>
                  </a:txBody>
                  <a:tcPr marL="19606" marR="19606" marT="0" marB="0" anchor="ctr"/>
                </a:tc>
              </a:tr>
              <a:tr h="171604">
                <a:tc>
                  <a:txBody>
                    <a:bodyPr/>
                    <a:lstStyle/>
                    <a:p>
                      <a:pPr algn="ctr" fontAlgn="ctr"/>
                      <a:r>
                        <a:rPr lang="en-US" sz="1000" dirty="0"/>
                        <a:t>Ireland</a:t>
                      </a:r>
                      <a:endParaRPr lang="en-US" sz="1000" dirty="0"/>
                    </a:p>
                  </a:txBody>
                  <a:tcPr marL="19606" marR="19606" marT="0" marB="0" anchor="ctr"/>
                </a:tc>
                <a:tc>
                  <a:txBody>
                    <a:bodyPr/>
                    <a:lstStyle/>
                    <a:p>
                      <a:pPr algn="ctr" fontAlgn="ctr"/>
                      <a:r>
                        <a:rPr lang="en-US" sz="1000" dirty="0"/>
                        <a:t>3</a:t>
                      </a:r>
                      <a:endParaRPr lang="en-US" sz="1000" dirty="0"/>
                    </a:p>
                  </a:txBody>
                  <a:tcPr marL="19606" marR="19606" marT="0" marB="0" anchor="ctr"/>
                </a:tc>
                <a:tc>
                  <a:txBody>
                    <a:bodyPr/>
                    <a:lstStyle/>
                    <a:p>
                      <a:pPr algn="ctr" fontAlgn="ctr"/>
                      <a:r>
                        <a:rPr lang="en-US" sz="1000" dirty="0"/>
                        <a:t>2</a:t>
                      </a:r>
                      <a:endParaRPr lang="en-US" sz="1000" dirty="0"/>
                    </a:p>
                  </a:txBody>
                  <a:tcPr marL="19606" marR="19606" marT="0" marB="0" anchor="ctr"/>
                </a:tc>
                <a:tc>
                  <a:txBody>
                    <a:bodyPr/>
                    <a:lstStyle/>
                    <a:p>
                      <a:pPr algn="ctr" fontAlgn="ctr"/>
                      <a:r>
                        <a:rPr lang="en-US" sz="1000" dirty="0"/>
                        <a:t>6.92 </a:t>
                      </a:r>
                      <a:endParaRPr lang="en-US" sz="1000" dirty="0"/>
                    </a:p>
                  </a:txBody>
                  <a:tcPr marL="19606" marR="19606" marT="0" marB="0" anchor="ctr"/>
                </a:tc>
                <a:tc>
                  <a:txBody>
                    <a:bodyPr/>
                    <a:lstStyle/>
                    <a:p>
                      <a:pPr algn="ctr" fontAlgn="ctr"/>
                      <a:r>
                        <a:rPr lang="en-US" sz="1000" dirty="0"/>
                        <a:t>14.77 </a:t>
                      </a:r>
                      <a:endParaRPr lang="en-US" sz="1000" dirty="0"/>
                    </a:p>
                  </a:txBody>
                  <a:tcPr marL="19606" marR="19606" marT="0" marB="0" anchor="ctr"/>
                </a:tc>
                <a:tc>
                  <a:txBody>
                    <a:bodyPr/>
                    <a:lstStyle/>
                    <a:p>
                      <a:pPr algn="ctr" fontAlgn="ctr"/>
                      <a:r>
                        <a:rPr lang="en-US" sz="1000" dirty="0"/>
                        <a:t>19.27 </a:t>
                      </a:r>
                      <a:endParaRPr lang="en-US" sz="1000" dirty="0"/>
                    </a:p>
                  </a:txBody>
                  <a:tcPr marL="19606" marR="19606" marT="0" marB="0" anchor="ctr"/>
                </a:tc>
                <a:tc>
                  <a:txBody>
                    <a:bodyPr/>
                    <a:lstStyle/>
                    <a:p>
                      <a:pPr algn="ctr" fontAlgn="ctr"/>
                      <a:r>
                        <a:rPr lang="en-US" sz="1000" dirty="0"/>
                        <a:t>14.09 </a:t>
                      </a:r>
                      <a:endParaRPr lang="en-US" sz="1000" dirty="0"/>
                    </a:p>
                  </a:txBody>
                  <a:tcPr marL="19606" marR="19606" marT="0" marB="0" anchor="ctr"/>
                </a:tc>
                <a:tc>
                  <a:txBody>
                    <a:bodyPr/>
                    <a:lstStyle/>
                    <a:p>
                      <a:pPr algn="ctr" fontAlgn="ctr"/>
                      <a:r>
                        <a:rPr lang="en-US" sz="1000" dirty="0"/>
                        <a:t>55.05 </a:t>
                      </a:r>
                      <a:endParaRPr lang="en-US" sz="1000" dirty="0"/>
                    </a:p>
                  </a:txBody>
                  <a:tcPr marL="19606" marR="19606" marT="0" marB="0" anchor="ctr"/>
                </a:tc>
              </a:tr>
              <a:tr h="194488">
                <a:tc>
                  <a:txBody>
                    <a:bodyPr/>
                    <a:lstStyle/>
                    <a:p>
                      <a:pPr algn="ctr" fontAlgn="ctr"/>
                      <a:r>
                        <a:rPr lang="en-US" sz="1000" dirty="0"/>
                        <a:t>UK</a:t>
                      </a:r>
                      <a:endParaRPr lang="en-US" sz="1000" dirty="0"/>
                    </a:p>
                  </a:txBody>
                  <a:tcPr marL="19606" marR="19606" marT="0" marB="0" anchor="ctr"/>
                </a:tc>
                <a:tc>
                  <a:txBody>
                    <a:bodyPr/>
                    <a:lstStyle/>
                    <a:p>
                      <a:pPr algn="ctr" fontAlgn="ctr"/>
                      <a:r>
                        <a:rPr lang="en-US" sz="1000" dirty="0"/>
                        <a:t>4</a:t>
                      </a:r>
                      <a:endParaRPr lang="en-US" sz="1000" dirty="0"/>
                    </a:p>
                  </a:txBody>
                  <a:tcPr marL="19606" marR="19606" marT="0" marB="0" anchor="ctr"/>
                </a:tc>
                <a:tc>
                  <a:txBody>
                    <a:bodyPr/>
                    <a:lstStyle/>
                    <a:p>
                      <a:pPr algn="ctr" fontAlgn="ctr"/>
                      <a:r>
                        <a:rPr lang="en-US" sz="1000" dirty="0"/>
                        <a:t>5</a:t>
                      </a:r>
                      <a:endParaRPr lang="en-US" sz="1000" dirty="0"/>
                    </a:p>
                  </a:txBody>
                  <a:tcPr marL="19606" marR="19606" marT="0" marB="0" anchor="ctr"/>
                </a:tc>
                <a:tc>
                  <a:txBody>
                    <a:bodyPr/>
                    <a:lstStyle/>
                    <a:p>
                      <a:pPr algn="ctr" fontAlgn="ctr"/>
                      <a:r>
                        <a:rPr lang="en-US" sz="1000" dirty="0"/>
                        <a:t>4.12 </a:t>
                      </a:r>
                      <a:endParaRPr lang="en-US" sz="1000" dirty="0"/>
                    </a:p>
                  </a:txBody>
                  <a:tcPr marL="19606" marR="19606" marT="0" marB="0" anchor="ctr"/>
                </a:tc>
                <a:tc>
                  <a:txBody>
                    <a:bodyPr/>
                    <a:lstStyle/>
                    <a:p>
                      <a:pPr algn="ctr" fontAlgn="ctr"/>
                      <a:r>
                        <a:rPr lang="en-US" sz="1000" dirty="0"/>
                        <a:t>9.98 </a:t>
                      </a:r>
                      <a:endParaRPr lang="en-US" sz="1000" dirty="0"/>
                    </a:p>
                  </a:txBody>
                  <a:tcPr marL="19606" marR="19606" marT="0" marB="0" anchor="ctr"/>
                </a:tc>
                <a:tc>
                  <a:txBody>
                    <a:bodyPr/>
                    <a:lstStyle/>
                    <a:p>
                      <a:pPr algn="ctr" fontAlgn="ctr"/>
                      <a:r>
                        <a:rPr lang="en-US" sz="1000" dirty="0"/>
                        <a:t>15.04 </a:t>
                      </a:r>
                      <a:endParaRPr lang="en-US" sz="1000" dirty="0"/>
                    </a:p>
                  </a:txBody>
                  <a:tcPr marL="19606" marR="19606" marT="0" marB="0" anchor="ctr"/>
                </a:tc>
                <a:tc>
                  <a:txBody>
                    <a:bodyPr/>
                    <a:lstStyle/>
                    <a:p>
                      <a:pPr algn="ctr" fontAlgn="ctr"/>
                      <a:r>
                        <a:rPr lang="en-US" sz="1000" dirty="0"/>
                        <a:t>16.38 </a:t>
                      </a:r>
                      <a:endParaRPr lang="en-US" sz="1000" dirty="0"/>
                    </a:p>
                  </a:txBody>
                  <a:tcPr marL="19606" marR="19606" marT="0" marB="0" anchor="ctr"/>
                </a:tc>
                <a:tc>
                  <a:txBody>
                    <a:bodyPr/>
                    <a:lstStyle/>
                    <a:p>
                      <a:pPr algn="ctr" fontAlgn="ctr"/>
                      <a:r>
                        <a:rPr lang="en-US" sz="1000" dirty="0"/>
                        <a:t>45.52 </a:t>
                      </a:r>
                      <a:endParaRPr lang="en-US" sz="1000" dirty="0"/>
                    </a:p>
                  </a:txBody>
                  <a:tcPr marL="19606" marR="19606" marT="0" marB="0" anchor="ctr"/>
                </a:tc>
              </a:tr>
              <a:tr h="205925">
                <a:tc>
                  <a:txBody>
                    <a:bodyPr/>
                    <a:lstStyle/>
                    <a:p>
                      <a:pPr algn="ctr" fontAlgn="ctr"/>
                      <a:r>
                        <a:rPr lang="en-US" sz="1000" dirty="0"/>
                        <a:t>Singapore</a:t>
                      </a:r>
                      <a:endParaRPr lang="en-US" sz="1000" dirty="0"/>
                    </a:p>
                  </a:txBody>
                  <a:tcPr marL="19606" marR="19606" marT="0" marB="0" anchor="ctr"/>
                </a:tc>
                <a:tc>
                  <a:txBody>
                    <a:bodyPr/>
                    <a:lstStyle/>
                    <a:p>
                      <a:pPr algn="ctr" fontAlgn="ctr"/>
                      <a:r>
                        <a:rPr lang="en-US" sz="1000" dirty="0"/>
                        <a:t>5</a:t>
                      </a:r>
                      <a:endParaRPr lang="en-US" sz="1000" dirty="0"/>
                    </a:p>
                  </a:txBody>
                  <a:tcPr marL="19606" marR="19606" marT="0" marB="0" anchor="ctr"/>
                </a:tc>
                <a:tc>
                  <a:txBody>
                    <a:bodyPr/>
                    <a:lstStyle/>
                    <a:p>
                      <a:pPr algn="ctr" fontAlgn="ctr"/>
                      <a:r>
                        <a:rPr lang="en-US" sz="1000" dirty="0"/>
                        <a:t>4</a:t>
                      </a:r>
                      <a:endParaRPr lang="en-US" sz="1000" dirty="0"/>
                    </a:p>
                  </a:txBody>
                  <a:tcPr marL="19606" marR="19606" marT="0" marB="0" anchor="ctr"/>
                </a:tc>
                <a:tc>
                  <a:txBody>
                    <a:bodyPr/>
                    <a:lstStyle/>
                    <a:p>
                      <a:pPr algn="ctr" fontAlgn="ctr"/>
                      <a:r>
                        <a:rPr lang="en-US" sz="1000" dirty="0"/>
                        <a:t>4.23 </a:t>
                      </a:r>
                      <a:endParaRPr lang="en-US" sz="1000" dirty="0"/>
                    </a:p>
                  </a:txBody>
                  <a:tcPr marL="19606" marR="19606" marT="0" marB="0" anchor="ctr"/>
                </a:tc>
                <a:tc>
                  <a:txBody>
                    <a:bodyPr/>
                    <a:lstStyle/>
                    <a:p>
                      <a:pPr algn="ctr" fontAlgn="ctr"/>
                      <a:r>
                        <a:rPr lang="en-US" sz="1000" dirty="0"/>
                        <a:t>8.33 </a:t>
                      </a:r>
                      <a:endParaRPr lang="en-US" sz="1000" dirty="0"/>
                    </a:p>
                  </a:txBody>
                  <a:tcPr marL="19606" marR="19606" marT="0" marB="0" anchor="ctr"/>
                </a:tc>
                <a:tc>
                  <a:txBody>
                    <a:bodyPr/>
                    <a:lstStyle/>
                    <a:p>
                      <a:pPr algn="ctr" fontAlgn="ctr"/>
                      <a:r>
                        <a:rPr lang="en-US" sz="1000" dirty="0"/>
                        <a:t>14.78 </a:t>
                      </a:r>
                      <a:endParaRPr lang="en-US" sz="1000" dirty="0"/>
                    </a:p>
                  </a:txBody>
                  <a:tcPr marL="19606" marR="19606" marT="0" marB="0" anchor="ctr"/>
                </a:tc>
                <a:tc>
                  <a:txBody>
                    <a:bodyPr/>
                    <a:lstStyle/>
                    <a:p>
                      <a:pPr algn="ctr" fontAlgn="ctr"/>
                      <a:r>
                        <a:rPr lang="en-US" sz="1000" dirty="0"/>
                        <a:t>15.75 </a:t>
                      </a:r>
                      <a:endParaRPr lang="en-US" sz="1000" dirty="0"/>
                    </a:p>
                  </a:txBody>
                  <a:tcPr marL="19606" marR="19606" marT="0" marB="0" anchor="ctr"/>
                </a:tc>
                <a:tc>
                  <a:txBody>
                    <a:bodyPr/>
                    <a:lstStyle/>
                    <a:p>
                      <a:pPr algn="ctr" fontAlgn="ctr"/>
                      <a:r>
                        <a:rPr lang="en-US" sz="1000" dirty="0"/>
                        <a:t>43.08 </a:t>
                      </a:r>
                      <a:endParaRPr lang="en-US" sz="1000" dirty="0"/>
                    </a:p>
                  </a:txBody>
                  <a:tcPr marL="19606" marR="19606" marT="0" marB="0" anchor="ctr"/>
                </a:tc>
              </a:tr>
              <a:tr h="228807">
                <a:tc>
                  <a:txBody>
                    <a:bodyPr/>
                    <a:lstStyle/>
                    <a:p>
                      <a:pPr algn="ctr" fontAlgn="ctr"/>
                      <a:r>
                        <a:rPr lang="en-US" sz="1000" dirty="0"/>
                        <a:t>France</a:t>
                      </a:r>
                      <a:endParaRPr lang="en-US" sz="1000" dirty="0"/>
                    </a:p>
                  </a:txBody>
                  <a:tcPr marL="19606" marR="19606" marT="0" marB="0" anchor="ctr"/>
                </a:tc>
                <a:tc>
                  <a:txBody>
                    <a:bodyPr/>
                    <a:lstStyle/>
                    <a:p>
                      <a:pPr algn="ctr" fontAlgn="ctr"/>
                      <a:r>
                        <a:rPr lang="en-US" sz="1000" dirty="0"/>
                        <a:t>6</a:t>
                      </a:r>
                      <a:endParaRPr lang="en-US" sz="1000" dirty="0"/>
                    </a:p>
                  </a:txBody>
                  <a:tcPr marL="19606" marR="19606" marT="0" marB="0" anchor="ctr"/>
                </a:tc>
                <a:tc>
                  <a:txBody>
                    <a:bodyPr/>
                    <a:lstStyle/>
                    <a:p>
                      <a:pPr algn="ctr" fontAlgn="ctr"/>
                      <a:r>
                        <a:rPr lang="en-US" sz="1000" dirty="0"/>
                        <a:t>8</a:t>
                      </a:r>
                      <a:endParaRPr lang="en-US" sz="1000" dirty="0"/>
                    </a:p>
                  </a:txBody>
                  <a:tcPr marL="19606" marR="19606" marT="0" marB="0" anchor="ctr"/>
                </a:tc>
                <a:tc>
                  <a:txBody>
                    <a:bodyPr/>
                    <a:lstStyle/>
                    <a:p>
                      <a:pPr algn="ctr" fontAlgn="ctr"/>
                      <a:r>
                        <a:rPr lang="en-US" sz="1000" dirty="0"/>
                        <a:t>3.59 </a:t>
                      </a:r>
                      <a:endParaRPr lang="en-US" sz="1000" dirty="0"/>
                    </a:p>
                  </a:txBody>
                  <a:tcPr marL="19606" marR="19606" marT="0" marB="0" anchor="ctr"/>
                </a:tc>
                <a:tc>
                  <a:txBody>
                    <a:bodyPr/>
                    <a:lstStyle/>
                    <a:p>
                      <a:pPr algn="ctr" fontAlgn="ctr"/>
                      <a:r>
                        <a:rPr lang="en-US" sz="1000" dirty="0"/>
                        <a:t>8.04 </a:t>
                      </a:r>
                      <a:endParaRPr lang="en-US" sz="1000" dirty="0"/>
                    </a:p>
                  </a:txBody>
                  <a:tcPr marL="19606" marR="19606" marT="0" marB="0" anchor="ctr"/>
                </a:tc>
                <a:tc>
                  <a:txBody>
                    <a:bodyPr/>
                    <a:lstStyle/>
                    <a:p>
                      <a:pPr algn="ctr" fontAlgn="ctr"/>
                      <a:r>
                        <a:rPr lang="en-US" sz="1000" dirty="0"/>
                        <a:t>12.98 </a:t>
                      </a:r>
                      <a:endParaRPr lang="en-US" sz="1000" dirty="0"/>
                    </a:p>
                  </a:txBody>
                  <a:tcPr marL="19606" marR="19606" marT="0" marB="0" anchor="ctr"/>
                </a:tc>
                <a:tc>
                  <a:txBody>
                    <a:bodyPr/>
                    <a:lstStyle/>
                    <a:p>
                      <a:pPr algn="ctr" fontAlgn="ctr"/>
                      <a:r>
                        <a:rPr lang="en-US" sz="1000" dirty="0"/>
                        <a:t>16.77 </a:t>
                      </a:r>
                      <a:endParaRPr lang="en-US" sz="1000" dirty="0"/>
                    </a:p>
                  </a:txBody>
                  <a:tcPr marL="19606" marR="19606" marT="0" marB="0" anchor="ctr"/>
                </a:tc>
                <a:tc>
                  <a:txBody>
                    <a:bodyPr/>
                    <a:lstStyle/>
                    <a:p>
                      <a:pPr algn="ctr" fontAlgn="ctr"/>
                      <a:r>
                        <a:rPr lang="en-US" sz="1000" dirty="0"/>
                        <a:t>41.38 </a:t>
                      </a:r>
                      <a:endParaRPr lang="en-US" sz="1000" dirty="0"/>
                    </a:p>
                  </a:txBody>
                  <a:tcPr marL="19606" marR="19606" marT="0" marB="0" anchor="ctr"/>
                </a:tc>
              </a:tr>
              <a:tr h="205927">
                <a:tc>
                  <a:txBody>
                    <a:bodyPr/>
                    <a:lstStyle/>
                    <a:p>
                      <a:pPr algn="ctr" fontAlgn="ctr"/>
                      <a:r>
                        <a:rPr lang="en-US" sz="1000" dirty="0"/>
                        <a:t>Germany</a:t>
                      </a:r>
                      <a:endParaRPr lang="en-US" sz="1000" dirty="0"/>
                    </a:p>
                  </a:txBody>
                  <a:tcPr marL="19606" marR="19606" marT="0" marB="0" anchor="ctr"/>
                </a:tc>
                <a:tc>
                  <a:txBody>
                    <a:bodyPr/>
                    <a:lstStyle/>
                    <a:p>
                      <a:pPr algn="ctr" fontAlgn="ctr"/>
                      <a:r>
                        <a:rPr lang="en-US" sz="1000" dirty="0"/>
                        <a:t>7</a:t>
                      </a:r>
                      <a:endParaRPr lang="en-US" sz="1000" dirty="0"/>
                    </a:p>
                  </a:txBody>
                  <a:tcPr marL="19606" marR="19606" marT="0" marB="0" anchor="ctr"/>
                </a:tc>
                <a:tc>
                  <a:txBody>
                    <a:bodyPr/>
                    <a:lstStyle/>
                    <a:p>
                      <a:pPr algn="ctr" fontAlgn="ctr"/>
                      <a:r>
                        <a:rPr lang="en-US" sz="1000" dirty="0"/>
                        <a:t>7</a:t>
                      </a:r>
                      <a:endParaRPr lang="en-US" sz="1000" dirty="0"/>
                    </a:p>
                  </a:txBody>
                  <a:tcPr marL="19606" marR="19606" marT="0" marB="0" anchor="ctr"/>
                </a:tc>
                <a:tc>
                  <a:txBody>
                    <a:bodyPr/>
                    <a:lstStyle/>
                    <a:p>
                      <a:pPr algn="ctr" fontAlgn="ctr"/>
                      <a:r>
                        <a:rPr lang="en-US" sz="1000" dirty="0"/>
                        <a:t>4.62 </a:t>
                      </a:r>
                      <a:endParaRPr lang="en-US" sz="1000" dirty="0"/>
                    </a:p>
                  </a:txBody>
                  <a:tcPr marL="19606" marR="19606" marT="0" marB="0" anchor="ctr"/>
                </a:tc>
                <a:tc>
                  <a:txBody>
                    <a:bodyPr/>
                    <a:lstStyle/>
                    <a:p>
                      <a:pPr algn="ctr" fontAlgn="ctr"/>
                      <a:r>
                        <a:rPr lang="en-US" sz="1000" dirty="0"/>
                        <a:t>7.14 </a:t>
                      </a:r>
                      <a:endParaRPr lang="en-US" sz="1000" dirty="0"/>
                    </a:p>
                  </a:txBody>
                  <a:tcPr marL="19606" marR="19606" marT="0" marB="0" anchor="ctr"/>
                </a:tc>
                <a:tc>
                  <a:txBody>
                    <a:bodyPr/>
                    <a:lstStyle/>
                    <a:p>
                      <a:pPr algn="ctr" fontAlgn="ctr"/>
                      <a:r>
                        <a:rPr lang="en-US" sz="1000" dirty="0"/>
                        <a:t>15.07 </a:t>
                      </a:r>
                      <a:endParaRPr lang="en-US" sz="1000" dirty="0"/>
                    </a:p>
                  </a:txBody>
                  <a:tcPr marL="19606" marR="19606" marT="0" marB="0" anchor="ctr"/>
                </a:tc>
                <a:tc>
                  <a:txBody>
                    <a:bodyPr/>
                    <a:lstStyle/>
                    <a:p>
                      <a:pPr algn="ctr" fontAlgn="ctr"/>
                      <a:r>
                        <a:rPr lang="en-US" sz="1000" dirty="0"/>
                        <a:t>14.29 </a:t>
                      </a:r>
                      <a:endParaRPr lang="en-US" sz="1000" dirty="0"/>
                    </a:p>
                  </a:txBody>
                  <a:tcPr marL="19606" marR="19606" marT="0" marB="0" anchor="ctr"/>
                </a:tc>
                <a:tc>
                  <a:txBody>
                    <a:bodyPr/>
                    <a:lstStyle/>
                    <a:p>
                      <a:pPr algn="ctr" fontAlgn="ctr"/>
                      <a:r>
                        <a:rPr lang="en-US" sz="1000" dirty="0"/>
                        <a:t>41.13 </a:t>
                      </a:r>
                      <a:endParaRPr lang="en-US" sz="1000" dirty="0"/>
                    </a:p>
                  </a:txBody>
                  <a:tcPr marL="19606" marR="19606" marT="0" marB="0" anchor="ctr"/>
                </a:tc>
              </a:tr>
              <a:tr h="263127">
                <a:tc>
                  <a:txBody>
                    <a:bodyPr/>
                    <a:lstStyle/>
                    <a:p>
                      <a:pPr algn="ctr" fontAlgn="ctr"/>
                      <a:r>
                        <a:rPr lang="en-US" sz="1000" dirty="0"/>
                        <a:t>Macao (China)</a:t>
                      </a:r>
                      <a:endParaRPr lang="en-US" sz="1000" dirty="0"/>
                    </a:p>
                  </a:txBody>
                  <a:tcPr marL="19606" marR="19606" marT="0" marB="0" anchor="ctr"/>
                </a:tc>
                <a:tc>
                  <a:txBody>
                    <a:bodyPr/>
                    <a:lstStyle/>
                    <a:p>
                      <a:pPr algn="ctr" fontAlgn="ctr"/>
                      <a:r>
                        <a:rPr lang="en-US" sz="1000" dirty="0"/>
                        <a:t>8</a:t>
                      </a:r>
                      <a:endParaRPr lang="en-US" sz="1000" dirty="0"/>
                    </a:p>
                  </a:txBody>
                  <a:tcPr marL="19606" marR="19606" marT="0" marB="0" anchor="ctr"/>
                </a:tc>
                <a:tc>
                  <a:txBody>
                    <a:bodyPr/>
                    <a:lstStyle/>
                    <a:p>
                      <a:pPr algn="ctr" fontAlgn="ctr"/>
                      <a:r>
                        <a:rPr lang="en-US" sz="1000" dirty="0"/>
                        <a:t>3</a:t>
                      </a:r>
                      <a:endParaRPr lang="en-US" sz="1000" dirty="0"/>
                    </a:p>
                  </a:txBody>
                  <a:tcPr marL="19606" marR="19606" marT="0" marB="0" anchor="ctr"/>
                </a:tc>
                <a:tc>
                  <a:txBody>
                    <a:bodyPr/>
                    <a:lstStyle/>
                    <a:p>
                      <a:pPr algn="ctr" fontAlgn="ctr"/>
                      <a:r>
                        <a:rPr lang="en-US" sz="1000" dirty="0"/>
                        <a:t>0.65 </a:t>
                      </a:r>
                      <a:endParaRPr lang="en-US" sz="1000" dirty="0"/>
                    </a:p>
                  </a:txBody>
                  <a:tcPr marL="19606" marR="19606" marT="0" marB="0" anchor="ctr"/>
                </a:tc>
                <a:tc>
                  <a:txBody>
                    <a:bodyPr/>
                    <a:lstStyle/>
                    <a:p>
                      <a:pPr algn="ctr" fontAlgn="ctr"/>
                      <a:r>
                        <a:rPr lang="en-US" sz="1000" dirty="0"/>
                        <a:t>6.20 </a:t>
                      </a:r>
                      <a:endParaRPr lang="en-US" sz="1000" dirty="0"/>
                    </a:p>
                  </a:txBody>
                  <a:tcPr marL="19606" marR="19606" marT="0" marB="0" anchor="ctr"/>
                </a:tc>
                <a:tc>
                  <a:txBody>
                    <a:bodyPr/>
                    <a:lstStyle/>
                    <a:p>
                      <a:pPr algn="ctr" fontAlgn="ctr"/>
                      <a:r>
                        <a:rPr lang="en-US" sz="1000" dirty="0"/>
                        <a:t>11.45 </a:t>
                      </a:r>
                      <a:endParaRPr lang="en-US" sz="1000" dirty="0"/>
                    </a:p>
                  </a:txBody>
                  <a:tcPr marL="19606" marR="19606" marT="0" marB="0" anchor="ctr"/>
                </a:tc>
                <a:tc>
                  <a:txBody>
                    <a:bodyPr/>
                    <a:lstStyle/>
                    <a:p>
                      <a:pPr algn="ctr" fontAlgn="ctr"/>
                      <a:r>
                        <a:rPr lang="en-US" sz="1000" dirty="0"/>
                        <a:t>21.05 </a:t>
                      </a:r>
                      <a:endParaRPr lang="en-US" sz="1000" dirty="0"/>
                    </a:p>
                  </a:txBody>
                  <a:tcPr marL="19606" marR="19606" marT="0" marB="0" anchor="ctr"/>
                </a:tc>
                <a:tc>
                  <a:txBody>
                    <a:bodyPr/>
                    <a:lstStyle/>
                    <a:p>
                      <a:pPr algn="ctr" fontAlgn="ctr"/>
                      <a:r>
                        <a:rPr lang="en-US" sz="1000" dirty="0"/>
                        <a:t>39.35 </a:t>
                      </a:r>
                      <a:endParaRPr lang="en-US" sz="1000" dirty="0"/>
                    </a:p>
                  </a:txBody>
                  <a:tcPr marL="19606" marR="19606" marT="0" marB="0" anchor="ctr"/>
                </a:tc>
              </a:tr>
              <a:tr h="205927">
                <a:tc>
                  <a:txBody>
                    <a:bodyPr/>
                    <a:lstStyle/>
                    <a:p>
                      <a:pPr algn="ctr" fontAlgn="ctr"/>
                      <a:r>
                        <a:rPr lang="en-US" sz="1000" dirty="0"/>
                        <a:t>Netherlands</a:t>
                      </a:r>
                      <a:endParaRPr lang="en-US" sz="1000" dirty="0"/>
                    </a:p>
                  </a:txBody>
                  <a:tcPr marL="19606" marR="19606" marT="0" marB="0" anchor="ctr"/>
                </a:tc>
                <a:tc>
                  <a:txBody>
                    <a:bodyPr/>
                    <a:lstStyle/>
                    <a:p>
                      <a:pPr algn="ctr" fontAlgn="ctr"/>
                      <a:r>
                        <a:rPr lang="en-US" sz="1000" dirty="0"/>
                        <a:t>9</a:t>
                      </a:r>
                      <a:endParaRPr lang="en-US" sz="1000" dirty="0"/>
                    </a:p>
                  </a:txBody>
                  <a:tcPr marL="19606" marR="19606" marT="0" marB="0" anchor="ctr"/>
                </a:tc>
                <a:tc>
                  <a:txBody>
                    <a:bodyPr/>
                    <a:lstStyle/>
                    <a:p>
                      <a:pPr algn="ctr" fontAlgn="ctr"/>
                      <a:r>
                        <a:rPr lang="en-US" sz="1000" dirty="0"/>
                        <a:t>6</a:t>
                      </a:r>
                      <a:endParaRPr lang="en-US" sz="1000" dirty="0"/>
                    </a:p>
                  </a:txBody>
                  <a:tcPr marL="19606" marR="19606" marT="0" marB="0" anchor="ctr"/>
                </a:tc>
                <a:tc>
                  <a:txBody>
                    <a:bodyPr/>
                    <a:lstStyle/>
                    <a:p>
                      <a:pPr algn="ctr" fontAlgn="ctr"/>
                      <a:r>
                        <a:rPr lang="en-US" sz="1000" dirty="0"/>
                        <a:t>3.07 </a:t>
                      </a:r>
                      <a:endParaRPr lang="en-US" sz="1000" dirty="0"/>
                    </a:p>
                  </a:txBody>
                  <a:tcPr marL="19606" marR="19606" marT="0" marB="0" anchor="ctr"/>
                </a:tc>
                <a:tc>
                  <a:txBody>
                    <a:bodyPr/>
                    <a:lstStyle/>
                    <a:p>
                      <a:pPr algn="ctr" fontAlgn="ctr"/>
                      <a:r>
                        <a:rPr lang="en-US" sz="1000" dirty="0"/>
                        <a:t>7.97 </a:t>
                      </a:r>
                      <a:endParaRPr lang="en-US" sz="1000" dirty="0"/>
                    </a:p>
                  </a:txBody>
                  <a:tcPr marL="19606" marR="19606" marT="0" marB="0" anchor="ctr"/>
                </a:tc>
                <a:tc>
                  <a:txBody>
                    <a:bodyPr/>
                    <a:lstStyle/>
                    <a:p>
                      <a:pPr algn="ctr" fontAlgn="ctr"/>
                      <a:r>
                        <a:rPr lang="en-US" sz="1000" dirty="0"/>
                        <a:t>12.52 </a:t>
                      </a:r>
                      <a:endParaRPr lang="en-US" sz="1000" dirty="0"/>
                    </a:p>
                  </a:txBody>
                  <a:tcPr marL="19606" marR="19606" marT="0" marB="0" anchor="ctr"/>
                </a:tc>
                <a:tc>
                  <a:txBody>
                    <a:bodyPr/>
                    <a:lstStyle/>
                    <a:p>
                      <a:pPr algn="ctr" fontAlgn="ctr"/>
                      <a:r>
                        <a:rPr lang="en-US" sz="1000" dirty="0"/>
                        <a:t>15.71 </a:t>
                      </a:r>
                      <a:endParaRPr lang="en-US" sz="1000" dirty="0"/>
                    </a:p>
                  </a:txBody>
                  <a:tcPr marL="19606" marR="19606" marT="0" marB="0" anchor="ctr"/>
                </a:tc>
                <a:tc>
                  <a:txBody>
                    <a:bodyPr/>
                    <a:lstStyle/>
                    <a:p>
                      <a:pPr algn="ctr" fontAlgn="ctr"/>
                      <a:r>
                        <a:rPr lang="en-US" sz="1000" dirty="0"/>
                        <a:t>39.28 </a:t>
                      </a:r>
                      <a:endParaRPr lang="en-US" sz="1000" dirty="0"/>
                    </a:p>
                  </a:txBody>
                  <a:tcPr marL="19606" marR="19606" marT="0" marB="0" anchor="ctr"/>
                </a:tc>
              </a:tr>
              <a:tr h="205927">
                <a:tc>
                  <a:txBody>
                    <a:bodyPr/>
                    <a:lstStyle/>
                    <a:p>
                      <a:pPr algn="ctr" fontAlgn="ctr"/>
                      <a:r>
                        <a:rPr lang="en-US" sz="1000" dirty="0"/>
                        <a:t>Japan</a:t>
                      </a:r>
                      <a:endParaRPr lang="en-US" sz="1000" dirty="0"/>
                    </a:p>
                  </a:txBody>
                  <a:tcPr marL="19606" marR="19606" marT="0" marB="0" anchor="ctr"/>
                </a:tc>
                <a:tc>
                  <a:txBody>
                    <a:bodyPr/>
                    <a:lstStyle/>
                    <a:p>
                      <a:pPr algn="ctr" fontAlgn="ctr"/>
                      <a:r>
                        <a:rPr lang="en-US" sz="1000" dirty="0"/>
                        <a:t>10</a:t>
                      </a:r>
                      <a:endParaRPr lang="en-US" sz="1000" dirty="0"/>
                    </a:p>
                  </a:txBody>
                  <a:tcPr marL="19606" marR="19606" marT="0" marB="0" anchor="ctr"/>
                </a:tc>
                <a:tc>
                  <a:txBody>
                    <a:bodyPr/>
                    <a:lstStyle/>
                    <a:p>
                      <a:pPr algn="ctr" fontAlgn="ctr"/>
                      <a:r>
                        <a:rPr lang="en-US" sz="1000" dirty="0"/>
                        <a:t>10</a:t>
                      </a:r>
                      <a:endParaRPr lang="en-US" sz="1000" dirty="0"/>
                    </a:p>
                  </a:txBody>
                  <a:tcPr marL="19606" marR="19606" marT="0" marB="0" anchor="ctr"/>
                </a:tc>
                <a:tc>
                  <a:txBody>
                    <a:bodyPr/>
                    <a:lstStyle/>
                    <a:p>
                      <a:pPr algn="ctr" fontAlgn="ctr"/>
                      <a:r>
                        <a:rPr lang="en-US" sz="1000" dirty="0"/>
                        <a:t>2.53 </a:t>
                      </a:r>
                      <a:endParaRPr lang="en-US" sz="1000" dirty="0"/>
                    </a:p>
                  </a:txBody>
                  <a:tcPr marL="19606" marR="19606" marT="0" marB="0" anchor="ctr"/>
                </a:tc>
                <a:tc>
                  <a:txBody>
                    <a:bodyPr/>
                    <a:lstStyle/>
                    <a:p>
                      <a:pPr algn="ctr" fontAlgn="ctr"/>
                      <a:r>
                        <a:rPr lang="en-US" sz="1000" dirty="0"/>
                        <a:t>8.01 </a:t>
                      </a:r>
                      <a:endParaRPr lang="en-US" sz="1000" dirty="0"/>
                    </a:p>
                  </a:txBody>
                  <a:tcPr marL="19606" marR="19606" marT="0" marB="0" anchor="ctr"/>
                </a:tc>
                <a:tc>
                  <a:txBody>
                    <a:bodyPr/>
                    <a:lstStyle/>
                    <a:p>
                      <a:pPr algn="ctr" fontAlgn="ctr"/>
                      <a:r>
                        <a:rPr lang="en-US" sz="1000" dirty="0"/>
                        <a:t>10.18 </a:t>
                      </a:r>
                      <a:endParaRPr lang="en-US" sz="1000" dirty="0"/>
                    </a:p>
                  </a:txBody>
                  <a:tcPr marL="19606" marR="19606" marT="0" marB="0" anchor="ctr"/>
                </a:tc>
                <a:tc>
                  <a:txBody>
                    <a:bodyPr/>
                    <a:lstStyle/>
                    <a:p>
                      <a:pPr algn="ctr" fontAlgn="ctr"/>
                      <a:r>
                        <a:rPr lang="en-US" sz="1000" dirty="0"/>
                        <a:t>16.75 </a:t>
                      </a:r>
                      <a:endParaRPr lang="en-US" sz="1000" dirty="0"/>
                    </a:p>
                  </a:txBody>
                  <a:tcPr marL="19606" marR="19606" marT="0" marB="0" anchor="ctr"/>
                </a:tc>
                <a:tc>
                  <a:txBody>
                    <a:bodyPr/>
                    <a:lstStyle/>
                    <a:p>
                      <a:pPr algn="ctr" fontAlgn="ctr"/>
                      <a:r>
                        <a:rPr lang="en-US" sz="1000" dirty="0"/>
                        <a:t>37.46 </a:t>
                      </a:r>
                      <a:endParaRPr lang="en-US" sz="1000" dirty="0"/>
                    </a:p>
                  </a:txBody>
                  <a:tcPr marL="19606" marR="19606" marT="0" marB="0" anchor="ctr"/>
                </a:tc>
              </a:tr>
              <a:tr h="240247">
                <a:tc>
                  <a:txBody>
                    <a:bodyPr/>
                    <a:lstStyle/>
                    <a:p>
                      <a:pPr algn="ctr" fontAlgn="ctr"/>
                      <a:r>
                        <a:rPr lang="en-US" sz="1000" dirty="0"/>
                        <a:t>Belgium</a:t>
                      </a:r>
                      <a:endParaRPr lang="en-US" sz="1000" dirty="0"/>
                    </a:p>
                  </a:txBody>
                  <a:tcPr marL="19606" marR="19606" marT="0" marB="0" anchor="ctr"/>
                </a:tc>
                <a:tc>
                  <a:txBody>
                    <a:bodyPr/>
                    <a:lstStyle/>
                    <a:p>
                      <a:pPr algn="ctr" fontAlgn="ctr"/>
                      <a:r>
                        <a:rPr lang="en-US" sz="1000" dirty="0"/>
                        <a:t>11</a:t>
                      </a:r>
                      <a:endParaRPr lang="en-US" sz="1000" dirty="0"/>
                    </a:p>
                  </a:txBody>
                  <a:tcPr marL="19606" marR="19606" marT="0" marB="0" anchor="ctr"/>
                </a:tc>
                <a:tc>
                  <a:txBody>
                    <a:bodyPr/>
                    <a:lstStyle/>
                    <a:p>
                      <a:pPr algn="ctr" fontAlgn="ctr"/>
                      <a:r>
                        <a:rPr lang="en-US" sz="1000" dirty="0"/>
                        <a:t>11</a:t>
                      </a:r>
                      <a:endParaRPr lang="en-US" sz="1000" dirty="0"/>
                    </a:p>
                  </a:txBody>
                  <a:tcPr marL="19606" marR="19606" marT="0" marB="0" anchor="ctr"/>
                </a:tc>
                <a:tc>
                  <a:txBody>
                    <a:bodyPr/>
                    <a:lstStyle/>
                    <a:p>
                      <a:pPr algn="ctr" fontAlgn="ctr"/>
                      <a:r>
                        <a:rPr lang="en-US" sz="1000" dirty="0"/>
                        <a:t>2.18 </a:t>
                      </a:r>
                      <a:endParaRPr lang="en-US" sz="1000" dirty="0"/>
                    </a:p>
                  </a:txBody>
                  <a:tcPr marL="19606" marR="19606" marT="0" marB="0" anchor="ctr"/>
                </a:tc>
                <a:tc>
                  <a:txBody>
                    <a:bodyPr/>
                    <a:lstStyle/>
                    <a:p>
                      <a:pPr algn="ctr" fontAlgn="ctr"/>
                      <a:r>
                        <a:rPr lang="en-US" sz="1000" dirty="0"/>
                        <a:t>7.21 </a:t>
                      </a:r>
                      <a:endParaRPr lang="en-US" sz="1000" dirty="0"/>
                    </a:p>
                  </a:txBody>
                  <a:tcPr marL="19606" marR="19606" marT="0" marB="0" anchor="ctr"/>
                </a:tc>
                <a:tc>
                  <a:txBody>
                    <a:bodyPr/>
                    <a:lstStyle/>
                    <a:p>
                      <a:pPr algn="ctr" fontAlgn="ctr"/>
                      <a:r>
                        <a:rPr lang="en-US" sz="1000" dirty="0"/>
                        <a:t>10.08 </a:t>
                      </a:r>
                      <a:endParaRPr lang="en-US" sz="1000" dirty="0"/>
                    </a:p>
                  </a:txBody>
                  <a:tcPr marL="19606" marR="19606" marT="0" marB="0" anchor="ctr"/>
                </a:tc>
                <a:tc>
                  <a:txBody>
                    <a:bodyPr/>
                    <a:lstStyle/>
                    <a:p>
                      <a:pPr algn="ctr" fontAlgn="ctr"/>
                      <a:r>
                        <a:rPr lang="en-US" sz="1000" dirty="0"/>
                        <a:t>15.38 </a:t>
                      </a:r>
                      <a:endParaRPr lang="en-US" sz="1000" dirty="0"/>
                    </a:p>
                  </a:txBody>
                  <a:tcPr marL="19606" marR="19606" marT="0" marB="0" anchor="ctr"/>
                </a:tc>
                <a:tc>
                  <a:txBody>
                    <a:bodyPr/>
                    <a:lstStyle/>
                    <a:p>
                      <a:pPr algn="ctr" fontAlgn="ctr"/>
                      <a:r>
                        <a:rPr lang="en-US" sz="1000" dirty="0"/>
                        <a:t>34.84 </a:t>
                      </a:r>
                      <a:endParaRPr lang="en-US" sz="1000" dirty="0"/>
                    </a:p>
                  </a:txBody>
                  <a:tcPr marL="19606" marR="19606" marT="0" marB="0" anchor="ctr"/>
                </a:tc>
              </a:tr>
              <a:tr h="304800">
                <a:tc>
                  <a:txBody>
                    <a:bodyPr/>
                    <a:lstStyle/>
                    <a:p>
                      <a:pPr algn="ctr" fontAlgn="ctr"/>
                      <a:r>
                        <a:rPr lang="en-US" sz="1000" dirty="0"/>
                        <a:t>Hong Kong (China)</a:t>
                      </a:r>
                      <a:endParaRPr lang="en-US" sz="1000" dirty="0"/>
                    </a:p>
                  </a:txBody>
                  <a:tcPr marL="19606" marR="19606" marT="0" marB="0" anchor="ctr"/>
                </a:tc>
                <a:tc>
                  <a:txBody>
                    <a:bodyPr/>
                    <a:lstStyle/>
                    <a:p>
                      <a:pPr algn="ctr" fontAlgn="ctr"/>
                      <a:r>
                        <a:rPr lang="en-US" sz="1000" dirty="0"/>
                        <a:t>12</a:t>
                      </a:r>
                      <a:endParaRPr lang="en-US" sz="1000" dirty="0"/>
                    </a:p>
                  </a:txBody>
                  <a:tcPr marL="19606" marR="19606" marT="0" marB="0" anchor="ctr"/>
                </a:tc>
                <a:tc>
                  <a:txBody>
                    <a:bodyPr/>
                    <a:lstStyle/>
                    <a:p>
                      <a:pPr algn="ctr" fontAlgn="ctr"/>
                      <a:r>
                        <a:rPr lang="en-US" sz="1000" dirty="0"/>
                        <a:t>9</a:t>
                      </a:r>
                      <a:endParaRPr lang="en-US" sz="1000" dirty="0"/>
                    </a:p>
                  </a:txBody>
                  <a:tcPr marL="19606" marR="19606" marT="0" marB="0" anchor="ctr"/>
                </a:tc>
                <a:tc>
                  <a:txBody>
                    <a:bodyPr/>
                    <a:lstStyle/>
                    <a:p>
                      <a:pPr algn="ctr" fontAlgn="ctr"/>
                      <a:r>
                        <a:rPr lang="en-US" sz="1000" dirty="0"/>
                        <a:t>1.22 </a:t>
                      </a:r>
                      <a:endParaRPr lang="en-US" sz="1000" dirty="0"/>
                    </a:p>
                  </a:txBody>
                  <a:tcPr marL="19606" marR="19606" marT="0" marB="0" anchor="ctr"/>
                </a:tc>
                <a:tc>
                  <a:txBody>
                    <a:bodyPr/>
                    <a:lstStyle/>
                    <a:p>
                      <a:pPr algn="ctr" fontAlgn="ctr"/>
                      <a:r>
                        <a:rPr lang="en-US" sz="1000" dirty="0"/>
                        <a:t>5.25 </a:t>
                      </a:r>
                      <a:endParaRPr lang="en-US" sz="1000" dirty="0"/>
                    </a:p>
                  </a:txBody>
                  <a:tcPr marL="19606" marR="19606" marT="0" marB="0" anchor="ctr"/>
                </a:tc>
                <a:tc>
                  <a:txBody>
                    <a:bodyPr/>
                    <a:lstStyle/>
                    <a:p>
                      <a:pPr algn="ctr" fontAlgn="ctr"/>
                      <a:r>
                        <a:rPr lang="en-US" sz="1000" dirty="0"/>
                        <a:t>9.05 </a:t>
                      </a:r>
                      <a:endParaRPr lang="en-US" sz="1000" dirty="0"/>
                    </a:p>
                  </a:txBody>
                  <a:tcPr marL="19606" marR="19606" marT="0" marB="0" anchor="ctr"/>
                </a:tc>
                <a:tc>
                  <a:txBody>
                    <a:bodyPr/>
                    <a:lstStyle/>
                    <a:p>
                      <a:pPr algn="ctr" fontAlgn="ctr"/>
                      <a:r>
                        <a:rPr lang="en-US" sz="1000" dirty="0"/>
                        <a:t>18.87 </a:t>
                      </a:r>
                      <a:endParaRPr lang="en-US" sz="1000" dirty="0"/>
                    </a:p>
                  </a:txBody>
                  <a:tcPr marL="19606" marR="19606" marT="0" marB="0" anchor="ctr"/>
                </a:tc>
                <a:tc>
                  <a:txBody>
                    <a:bodyPr/>
                    <a:lstStyle/>
                    <a:p>
                      <a:pPr algn="ctr" fontAlgn="ctr"/>
                      <a:r>
                        <a:rPr lang="en-US" sz="1000" dirty="0"/>
                        <a:t>34.39 </a:t>
                      </a:r>
                      <a:endParaRPr lang="en-US" sz="1000" dirty="0"/>
                    </a:p>
                  </a:txBody>
                  <a:tcPr marL="19606" marR="19606" marT="0" marB="0" anchor="ctr"/>
                </a:tc>
              </a:tr>
              <a:tr h="183045">
                <a:tc>
                  <a:txBody>
                    <a:bodyPr/>
                    <a:lstStyle/>
                    <a:p>
                      <a:pPr algn="ctr" fontAlgn="ctr"/>
                      <a:r>
                        <a:rPr lang="en-US" sz="1000" dirty="0"/>
                        <a:t>Sweden</a:t>
                      </a:r>
                      <a:endParaRPr lang="en-US" sz="1000" dirty="0"/>
                    </a:p>
                  </a:txBody>
                  <a:tcPr marL="19606" marR="19606" marT="0" marB="0" anchor="ctr"/>
                </a:tc>
                <a:tc>
                  <a:txBody>
                    <a:bodyPr/>
                    <a:lstStyle/>
                    <a:p>
                      <a:pPr algn="ctr" fontAlgn="ctr"/>
                      <a:r>
                        <a:rPr lang="en-US" sz="1000" dirty="0"/>
                        <a:t>13</a:t>
                      </a:r>
                      <a:endParaRPr lang="en-US" sz="1000" dirty="0"/>
                    </a:p>
                  </a:txBody>
                  <a:tcPr marL="19606" marR="19606" marT="0" marB="0" anchor="ctr"/>
                </a:tc>
                <a:tc>
                  <a:txBody>
                    <a:bodyPr/>
                    <a:lstStyle/>
                    <a:p>
                      <a:pPr algn="ctr" fontAlgn="ctr"/>
                      <a:r>
                        <a:rPr lang="en-US" sz="1000" dirty="0"/>
                        <a:t>13</a:t>
                      </a:r>
                      <a:endParaRPr lang="en-US" sz="1000" dirty="0"/>
                    </a:p>
                  </a:txBody>
                  <a:tcPr marL="19606" marR="19606" marT="0" marB="0" anchor="ctr"/>
                </a:tc>
                <a:tc>
                  <a:txBody>
                    <a:bodyPr/>
                    <a:lstStyle/>
                    <a:p>
                      <a:pPr algn="ctr" fontAlgn="ctr"/>
                      <a:r>
                        <a:rPr lang="en-US" sz="1000" dirty="0"/>
                        <a:t>1.33 </a:t>
                      </a:r>
                      <a:endParaRPr lang="en-US" sz="1000" dirty="0"/>
                    </a:p>
                  </a:txBody>
                  <a:tcPr marL="19606" marR="19606" marT="0" marB="0" anchor="ctr"/>
                </a:tc>
                <a:tc>
                  <a:txBody>
                    <a:bodyPr/>
                    <a:lstStyle/>
                    <a:p>
                      <a:pPr algn="ctr" fontAlgn="ctr"/>
                      <a:r>
                        <a:rPr lang="en-US" sz="1000" dirty="0"/>
                        <a:t>9.19 </a:t>
                      </a:r>
                      <a:endParaRPr lang="en-US" sz="1000" dirty="0"/>
                    </a:p>
                  </a:txBody>
                  <a:tcPr marL="19606" marR="19606" marT="0" marB="0" anchor="ctr"/>
                </a:tc>
                <a:tc>
                  <a:txBody>
                    <a:bodyPr/>
                    <a:lstStyle/>
                    <a:p>
                      <a:pPr algn="ctr" fontAlgn="ctr"/>
                      <a:r>
                        <a:rPr lang="en-US" sz="1000" dirty="0"/>
                        <a:t>8.11 </a:t>
                      </a:r>
                      <a:endParaRPr lang="en-US" sz="1000" dirty="0"/>
                    </a:p>
                  </a:txBody>
                  <a:tcPr marL="19606" marR="19606" marT="0" marB="0" anchor="ctr"/>
                </a:tc>
                <a:tc>
                  <a:txBody>
                    <a:bodyPr/>
                    <a:lstStyle/>
                    <a:p>
                      <a:pPr algn="ctr" fontAlgn="ctr"/>
                      <a:r>
                        <a:rPr lang="en-US" sz="1000" dirty="0"/>
                        <a:t>14.95 </a:t>
                      </a:r>
                      <a:endParaRPr lang="en-US" sz="1000" dirty="0"/>
                    </a:p>
                  </a:txBody>
                  <a:tcPr marL="19606" marR="19606" marT="0" marB="0" anchor="ctr"/>
                </a:tc>
                <a:tc>
                  <a:txBody>
                    <a:bodyPr/>
                    <a:lstStyle/>
                    <a:p>
                      <a:pPr algn="ctr" fontAlgn="ctr"/>
                      <a:r>
                        <a:rPr lang="en-US" sz="1000" dirty="0"/>
                        <a:t>33.57 </a:t>
                      </a:r>
                      <a:endParaRPr lang="en-US" sz="1000" dirty="0"/>
                    </a:p>
                  </a:txBody>
                  <a:tcPr marL="19606" marR="19606" marT="0" marB="0" anchor="ctr"/>
                </a:tc>
              </a:tr>
              <a:tr h="205927">
                <a:tc>
                  <a:txBody>
                    <a:bodyPr/>
                    <a:lstStyle/>
                    <a:p>
                      <a:pPr algn="ctr" fontAlgn="ctr"/>
                      <a:r>
                        <a:rPr lang="en-US" sz="1000" dirty="0">
                          <a:solidFill>
                            <a:srgbClr val="FF0000"/>
                          </a:solidFill>
                        </a:rPr>
                        <a:t>China</a:t>
                      </a:r>
                      <a:endParaRPr lang="en-US" sz="1000" dirty="0">
                        <a:solidFill>
                          <a:srgbClr val="FF0000"/>
                        </a:solidFill>
                      </a:endParaRPr>
                    </a:p>
                  </a:txBody>
                  <a:tcPr marL="19606" marR="19606" marT="0" marB="0" anchor="ctr"/>
                </a:tc>
                <a:tc>
                  <a:txBody>
                    <a:bodyPr/>
                    <a:lstStyle/>
                    <a:p>
                      <a:pPr algn="ctr" fontAlgn="ctr"/>
                      <a:r>
                        <a:rPr lang="en-US" sz="1000" dirty="0">
                          <a:solidFill>
                            <a:srgbClr val="FF0000"/>
                          </a:solidFill>
                        </a:rPr>
                        <a:t>14</a:t>
                      </a:r>
                      <a:endParaRPr lang="en-US" sz="1000" dirty="0">
                        <a:solidFill>
                          <a:srgbClr val="FF0000"/>
                        </a:solidFill>
                      </a:endParaRPr>
                    </a:p>
                  </a:txBody>
                  <a:tcPr marL="19606" marR="19606" marT="0" marB="0" anchor="ctr"/>
                </a:tc>
                <a:tc>
                  <a:txBody>
                    <a:bodyPr/>
                    <a:lstStyle/>
                    <a:p>
                      <a:pPr algn="ctr" fontAlgn="ctr"/>
                      <a:r>
                        <a:rPr lang="en-US" sz="1000" dirty="0">
                          <a:solidFill>
                            <a:srgbClr val="FF0000"/>
                          </a:solidFill>
                        </a:rPr>
                        <a:t>20</a:t>
                      </a:r>
                      <a:endParaRPr lang="en-US" sz="1000" dirty="0">
                        <a:solidFill>
                          <a:srgbClr val="FF0000"/>
                        </a:solidFill>
                      </a:endParaRPr>
                    </a:p>
                  </a:txBody>
                  <a:tcPr marL="19606" marR="19606" marT="0" marB="0" anchor="ctr"/>
                </a:tc>
                <a:tc>
                  <a:txBody>
                    <a:bodyPr/>
                    <a:lstStyle/>
                    <a:p>
                      <a:pPr algn="ctr" fontAlgn="ctr"/>
                      <a:r>
                        <a:rPr lang="en-US" sz="1000" dirty="0">
                          <a:solidFill>
                            <a:srgbClr val="FF0000"/>
                          </a:solidFill>
                        </a:rPr>
                        <a:t>4.74 </a:t>
                      </a:r>
                      <a:endParaRPr lang="en-US" sz="1000" dirty="0">
                        <a:solidFill>
                          <a:srgbClr val="FF0000"/>
                        </a:solidFill>
                      </a:endParaRPr>
                    </a:p>
                  </a:txBody>
                  <a:tcPr marL="19606" marR="19606" marT="0" marB="0" anchor="ctr"/>
                </a:tc>
                <a:tc>
                  <a:txBody>
                    <a:bodyPr/>
                    <a:lstStyle/>
                    <a:p>
                      <a:pPr algn="ctr" fontAlgn="ctr"/>
                      <a:r>
                        <a:rPr lang="en-US" sz="1000" dirty="0">
                          <a:solidFill>
                            <a:srgbClr val="FF0000"/>
                          </a:solidFill>
                        </a:rPr>
                        <a:t>4.36 </a:t>
                      </a:r>
                      <a:endParaRPr lang="en-US" sz="1000" dirty="0">
                        <a:solidFill>
                          <a:srgbClr val="FF0000"/>
                        </a:solidFill>
                      </a:endParaRPr>
                    </a:p>
                  </a:txBody>
                  <a:tcPr marL="19606" marR="19606" marT="0" marB="0" anchor="ctr"/>
                </a:tc>
                <a:tc>
                  <a:txBody>
                    <a:bodyPr/>
                    <a:lstStyle/>
                    <a:p>
                      <a:pPr algn="ctr" fontAlgn="ctr"/>
                      <a:r>
                        <a:rPr lang="en-US" sz="1000" dirty="0">
                          <a:solidFill>
                            <a:srgbClr val="FF0000"/>
                          </a:solidFill>
                        </a:rPr>
                        <a:t>14.81 </a:t>
                      </a:r>
                      <a:endParaRPr lang="en-US" sz="1000" dirty="0">
                        <a:solidFill>
                          <a:srgbClr val="FF0000"/>
                        </a:solidFill>
                      </a:endParaRPr>
                    </a:p>
                  </a:txBody>
                  <a:tcPr marL="19606" marR="19606" marT="0" marB="0" anchor="ctr"/>
                </a:tc>
                <a:tc>
                  <a:txBody>
                    <a:bodyPr/>
                    <a:lstStyle/>
                    <a:p>
                      <a:pPr algn="ctr" fontAlgn="ctr"/>
                      <a:r>
                        <a:rPr lang="en-US" sz="1000" dirty="0">
                          <a:solidFill>
                            <a:srgbClr val="FF0000"/>
                          </a:solidFill>
                        </a:rPr>
                        <a:t>9.28 </a:t>
                      </a:r>
                      <a:endParaRPr lang="en-US" sz="1000" dirty="0">
                        <a:solidFill>
                          <a:srgbClr val="FF0000"/>
                        </a:solidFill>
                      </a:endParaRPr>
                    </a:p>
                  </a:txBody>
                  <a:tcPr marL="19606" marR="19606" marT="0" marB="0" anchor="ctr"/>
                </a:tc>
                <a:tc>
                  <a:txBody>
                    <a:bodyPr/>
                    <a:lstStyle/>
                    <a:p>
                      <a:pPr algn="ctr" fontAlgn="ctr"/>
                      <a:r>
                        <a:rPr lang="en-US" sz="1000" dirty="0">
                          <a:solidFill>
                            <a:srgbClr val="FF0000"/>
                          </a:solidFill>
                        </a:rPr>
                        <a:t>33.19 </a:t>
                      </a:r>
                      <a:endParaRPr lang="en-US" sz="1000" dirty="0">
                        <a:solidFill>
                          <a:srgbClr val="FF0000"/>
                        </a:solidFill>
                      </a:endParaRPr>
                    </a:p>
                  </a:txBody>
                  <a:tcPr marL="19606" marR="19606" marT="0" marB="0" anchor="ctr"/>
                </a:tc>
              </a:tr>
              <a:tr h="235091">
                <a:tc>
                  <a:txBody>
                    <a:bodyPr/>
                    <a:lstStyle/>
                    <a:p>
                      <a:pPr algn="ctr" fontAlgn="ctr"/>
                      <a:r>
                        <a:rPr lang="en-US" sz="1000" dirty="0"/>
                        <a:t>Denmark</a:t>
                      </a:r>
                      <a:endParaRPr lang="en-US" sz="1000" dirty="0"/>
                    </a:p>
                  </a:txBody>
                  <a:tcPr marL="19606" marR="19606" marT="0" marB="0" anchor="ctr"/>
                </a:tc>
                <a:tc>
                  <a:txBody>
                    <a:bodyPr/>
                    <a:lstStyle/>
                    <a:p>
                      <a:pPr algn="ctr" fontAlgn="ctr"/>
                      <a:r>
                        <a:rPr lang="en-US" sz="1000" dirty="0"/>
                        <a:t>15</a:t>
                      </a:r>
                      <a:endParaRPr lang="en-US" sz="1000" dirty="0"/>
                    </a:p>
                  </a:txBody>
                  <a:tcPr marL="19606" marR="19606" marT="0" marB="0" anchor="ctr"/>
                </a:tc>
                <a:tc>
                  <a:txBody>
                    <a:bodyPr/>
                    <a:lstStyle/>
                    <a:p>
                      <a:pPr algn="ctr" fontAlgn="ctr"/>
                      <a:r>
                        <a:rPr lang="en-US" sz="1000" dirty="0"/>
                        <a:t>12</a:t>
                      </a:r>
                      <a:endParaRPr lang="en-US" sz="1000" dirty="0"/>
                    </a:p>
                  </a:txBody>
                  <a:tcPr marL="19606" marR="19606" marT="0" marB="0" anchor="ctr"/>
                </a:tc>
                <a:tc>
                  <a:txBody>
                    <a:bodyPr/>
                    <a:lstStyle/>
                    <a:p>
                      <a:pPr algn="ctr" fontAlgn="ctr"/>
                      <a:r>
                        <a:rPr lang="en-US" sz="1000" dirty="0"/>
                        <a:t>1.68 </a:t>
                      </a:r>
                      <a:endParaRPr lang="en-US" sz="1000" dirty="0"/>
                    </a:p>
                  </a:txBody>
                  <a:tcPr marL="19606" marR="19606" marT="0" marB="0" anchor="ctr"/>
                </a:tc>
                <a:tc>
                  <a:txBody>
                    <a:bodyPr/>
                    <a:lstStyle/>
                    <a:p>
                      <a:pPr algn="ctr" fontAlgn="ctr"/>
                      <a:r>
                        <a:rPr lang="en-US" sz="1000" dirty="0"/>
                        <a:t>6.11 </a:t>
                      </a:r>
                      <a:endParaRPr lang="en-US" sz="1000" dirty="0"/>
                    </a:p>
                  </a:txBody>
                  <a:tcPr marL="19606" marR="19606" marT="0" marB="0" anchor="ctr"/>
                </a:tc>
                <a:tc>
                  <a:txBody>
                    <a:bodyPr/>
                    <a:lstStyle/>
                    <a:p>
                      <a:pPr algn="ctr" fontAlgn="ctr"/>
                      <a:r>
                        <a:rPr lang="en-US" sz="1000" dirty="0"/>
                        <a:t>8.95 </a:t>
                      </a:r>
                      <a:endParaRPr lang="en-US" sz="1000" dirty="0"/>
                    </a:p>
                  </a:txBody>
                  <a:tcPr marL="19606" marR="19606" marT="0" marB="0" anchor="ctr"/>
                </a:tc>
                <a:tc>
                  <a:txBody>
                    <a:bodyPr/>
                    <a:lstStyle/>
                    <a:p>
                      <a:pPr algn="ctr" fontAlgn="ctr"/>
                      <a:r>
                        <a:rPr lang="en-US" sz="1000" dirty="0"/>
                        <a:t>15.21 </a:t>
                      </a:r>
                      <a:endParaRPr lang="en-US" sz="1000" dirty="0"/>
                    </a:p>
                  </a:txBody>
                  <a:tcPr marL="19606" marR="19606" marT="0" marB="0" anchor="ctr"/>
                </a:tc>
                <a:tc>
                  <a:txBody>
                    <a:bodyPr/>
                    <a:lstStyle/>
                    <a:p>
                      <a:pPr algn="ctr" fontAlgn="ctr"/>
                      <a:r>
                        <a:rPr lang="en-US" sz="1000" dirty="0"/>
                        <a:t>31.94 </a:t>
                      </a:r>
                      <a:endParaRPr lang="en-US" sz="1000" dirty="0"/>
                    </a:p>
                  </a:txBody>
                  <a:tcPr marL="19606" marR="19606" marT="0" marB="0" anchor="ctr"/>
                </a:tc>
              </a:tr>
              <a:tr h="228807">
                <a:tc>
                  <a:txBody>
                    <a:bodyPr/>
                    <a:lstStyle/>
                    <a:p>
                      <a:pPr algn="ctr" fontAlgn="ctr"/>
                      <a:r>
                        <a:rPr lang="en-US" sz="1000" dirty="0"/>
                        <a:t>Canada</a:t>
                      </a:r>
                      <a:endParaRPr lang="en-US" sz="1000" dirty="0"/>
                    </a:p>
                  </a:txBody>
                  <a:tcPr marL="19606" marR="19606" marT="0" marB="0" anchor="ctr"/>
                </a:tc>
                <a:tc>
                  <a:txBody>
                    <a:bodyPr/>
                    <a:lstStyle/>
                    <a:p>
                      <a:pPr algn="ctr" fontAlgn="ctr"/>
                      <a:r>
                        <a:rPr lang="en-US" sz="1000" dirty="0"/>
                        <a:t>16</a:t>
                      </a:r>
                      <a:endParaRPr lang="en-US" sz="1000" dirty="0"/>
                    </a:p>
                  </a:txBody>
                  <a:tcPr marL="19606" marR="19606" marT="0" marB="0" anchor="ctr"/>
                </a:tc>
                <a:tc>
                  <a:txBody>
                    <a:bodyPr/>
                    <a:lstStyle/>
                    <a:p>
                      <a:pPr algn="ctr" fontAlgn="ctr"/>
                      <a:r>
                        <a:rPr lang="en-US" sz="1000" dirty="0"/>
                        <a:t>16</a:t>
                      </a:r>
                      <a:endParaRPr lang="en-US" sz="1000" dirty="0"/>
                    </a:p>
                  </a:txBody>
                  <a:tcPr marL="19606" marR="19606" marT="0" marB="0" anchor="ctr"/>
                </a:tc>
                <a:tc>
                  <a:txBody>
                    <a:bodyPr/>
                    <a:lstStyle/>
                    <a:p>
                      <a:pPr algn="ctr" fontAlgn="ctr"/>
                      <a:r>
                        <a:rPr lang="en-US" sz="1000" dirty="0"/>
                        <a:t>1.38 </a:t>
                      </a:r>
                      <a:endParaRPr lang="en-US" sz="1000" dirty="0"/>
                    </a:p>
                  </a:txBody>
                  <a:tcPr marL="19606" marR="19606" marT="0" marB="0" anchor="ctr"/>
                </a:tc>
                <a:tc>
                  <a:txBody>
                    <a:bodyPr/>
                    <a:lstStyle/>
                    <a:p>
                      <a:pPr algn="ctr" fontAlgn="ctr"/>
                      <a:r>
                        <a:rPr lang="en-US" sz="1000" dirty="0"/>
                        <a:t>7.03 </a:t>
                      </a:r>
                      <a:endParaRPr lang="en-US" sz="1000" dirty="0"/>
                    </a:p>
                  </a:txBody>
                  <a:tcPr marL="19606" marR="19606" marT="0" marB="0" anchor="ctr"/>
                </a:tc>
                <a:tc>
                  <a:txBody>
                    <a:bodyPr/>
                    <a:lstStyle/>
                    <a:p>
                      <a:pPr algn="ctr" fontAlgn="ctr"/>
                      <a:r>
                        <a:rPr lang="en-US" sz="1000" dirty="0"/>
                        <a:t>8.00 </a:t>
                      </a:r>
                      <a:endParaRPr lang="en-US" sz="1000" dirty="0"/>
                    </a:p>
                  </a:txBody>
                  <a:tcPr marL="19606" marR="19606" marT="0" marB="0" anchor="ctr"/>
                </a:tc>
                <a:tc>
                  <a:txBody>
                    <a:bodyPr/>
                    <a:lstStyle/>
                    <a:p>
                      <a:pPr algn="ctr" fontAlgn="ctr"/>
                      <a:r>
                        <a:rPr lang="en-US" sz="1000" dirty="0"/>
                        <a:t>15.15 </a:t>
                      </a:r>
                      <a:endParaRPr lang="en-US" sz="1000" dirty="0"/>
                    </a:p>
                  </a:txBody>
                  <a:tcPr marL="19606" marR="19606" marT="0" marB="0" anchor="ctr"/>
                </a:tc>
                <a:tc>
                  <a:txBody>
                    <a:bodyPr/>
                    <a:lstStyle/>
                    <a:p>
                      <a:pPr algn="ctr" fontAlgn="ctr"/>
                      <a:r>
                        <a:rPr lang="en-US" sz="1000" dirty="0"/>
                        <a:t>31.56 </a:t>
                      </a:r>
                      <a:endParaRPr lang="en-US" sz="1000" dirty="0"/>
                    </a:p>
                  </a:txBody>
                  <a:tcPr marL="19606" marR="19606" marT="0" marB="0" anchor="ctr"/>
                </a:tc>
              </a:tr>
              <a:tr h="263127">
                <a:tc>
                  <a:txBody>
                    <a:bodyPr/>
                    <a:lstStyle/>
                    <a:p>
                      <a:pPr algn="ctr" fontAlgn="ctr"/>
                      <a:r>
                        <a:rPr lang="en-US" sz="1000" dirty="0"/>
                        <a:t>Spain</a:t>
                      </a:r>
                      <a:endParaRPr lang="en-US" sz="1000" dirty="0"/>
                    </a:p>
                  </a:txBody>
                  <a:tcPr marL="19606" marR="19606" marT="0" marB="0" anchor="ctr"/>
                </a:tc>
                <a:tc>
                  <a:txBody>
                    <a:bodyPr/>
                    <a:lstStyle/>
                    <a:p>
                      <a:pPr algn="ctr" fontAlgn="ctr"/>
                      <a:r>
                        <a:rPr lang="en-US" sz="1000" dirty="0"/>
                        <a:t>17</a:t>
                      </a:r>
                      <a:endParaRPr lang="en-US" sz="1000" dirty="0"/>
                    </a:p>
                  </a:txBody>
                  <a:tcPr marL="19606" marR="19606" marT="0" marB="0" anchor="ctr"/>
                </a:tc>
                <a:tc>
                  <a:txBody>
                    <a:bodyPr/>
                    <a:lstStyle/>
                    <a:p>
                      <a:pPr algn="ctr" fontAlgn="ctr"/>
                      <a:r>
                        <a:rPr lang="en-US" sz="1000" dirty="0"/>
                        <a:t>14</a:t>
                      </a:r>
                      <a:endParaRPr lang="en-US" sz="1000" dirty="0"/>
                    </a:p>
                  </a:txBody>
                  <a:tcPr marL="19606" marR="19606" marT="0" marB="0" anchor="ctr"/>
                </a:tc>
                <a:tc>
                  <a:txBody>
                    <a:bodyPr/>
                    <a:lstStyle/>
                    <a:p>
                      <a:pPr algn="ctr" fontAlgn="ctr"/>
                      <a:r>
                        <a:rPr lang="en-US" sz="1000" dirty="0"/>
                        <a:t>1.16 </a:t>
                      </a:r>
                      <a:endParaRPr lang="en-US" sz="1000" dirty="0"/>
                    </a:p>
                  </a:txBody>
                  <a:tcPr marL="19606" marR="19606" marT="0" marB="0" anchor="ctr"/>
                </a:tc>
                <a:tc>
                  <a:txBody>
                    <a:bodyPr/>
                    <a:lstStyle/>
                    <a:p>
                      <a:pPr algn="ctr" fontAlgn="ctr"/>
                      <a:r>
                        <a:rPr lang="en-US" sz="1000" dirty="0"/>
                        <a:t>6.45 </a:t>
                      </a:r>
                      <a:endParaRPr lang="en-US" sz="1000" dirty="0"/>
                    </a:p>
                  </a:txBody>
                  <a:tcPr marL="19606" marR="19606" marT="0" marB="0" anchor="ctr"/>
                </a:tc>
                <a:tc>
                  <a:txBody>
                    <a:bodyPr/>
                    <a:lstStyle/>
                    <a:p>
                      <a:pPr algn="ctr" fontAlgn="ctr"/>
                      <a:r>
                        <a:rPr lang="en-US" sz="1000" dirty="0"/>
                        <a:t>8.90 </a:t>
                      </a:r>
                      <a:endParaRPr lang="en-US" sz="1000" dirty="0"/>
                    </a:p>
                  </a:txBody>
                  <a:tcPr marL="19606" marR="19606" marT="0" marB="0" anchor="ctr"/>
                </a:tc>
                <a:tc>
                  <a:txBody>
                    <a:bodyPr/>
                    <a:lstStyle/>
                    <a:p>
                      <a:pPr algn="ctr" fontAlgn="ctr"/>
                      <a:r>
                        <a:rPr lang="en-US" sz="1000" dirty="0"/>
                        <a:t>14.38 </a:t>
                      </a:r>
                      <a:endParaRPr lang="en-US" sz="1000" dirty="0"/>
                    </a:p>
                  </a:txBody>
                  <a:tcPr marL="19606" marR="19606" marT="0" marB="0" anchor="ctr"/>
                </a:tc>
                <a:tc>
                  <a:txBody>
                    <a:bodyPr/>
                    <a:lstStyle/>
                    <a:p>
                      <a:pPr algn="ctr" fontAlgn="ctr"/>
                      <a:r>
                        <a:rPr lang="en-US" sz="1000" dirty="0"/>
                        <a:t>30.88 </a:t>
                      </a:r>
                      <a:endParaRPr lang="en-US" sz="1000" dirty="0"/>
                    </a:p>
                  </a:txBody>
                  <a:tcPr marL="19606" marR="19606" marT="0" marB="0" anchor="ctr"/>
                </a:tc>
              </a:tr>
              <a:tr h="217366">
                <a:tc>
                  <a:txBody>
                    <a:bodyPr/>
                    <a:lstStyle/>
                    <a:p>
                      <a:pPr algn="ctr" fontAlgn="ctr"/>
                      <a:r>
                        <a:rPr lang="en-US" sz="1000" dirty="0"/>
                        <a:t>Italy</a:t>
                      </a:r>
                      <a:endParaRPr lang="en-US" sz="1000" dirty="0"/>
                    </a:p>
                  </a:txBody>
                  <a:tcPr marL="19606" marR="19606" marT="0" marB="0" anchor="ctr"/>
                </a:tc>
                <a:tc>
                  <a:txBody>
                    <a:bodyPr/>
                    <a:lstStyle/>
                    <a:p>
                      <a:pPr algn="ctr" fontAlgn="ctr"/>
                      <a:r>
                        <a:rPr lang="en-US" sz="1000" dirty="0"/>
                        <a:t>18</a:t>
                      </a:r>
                      <a:endParaRPr lang="en-US" sz="1000" dirty="0"/>
                    </a:p>
                  </a:txBody>
                  <a:tcPr marL="19606" marR="19606" marT="0" marB="0" anchor="ctr"/>
                </a:tc>
                <a:tc>
                  <a:txBody>
                    <a:bodyPr/>
                    <a:lstStyle/>
                    <a:p>
                      <a:pPr algn="ctr" fontAlgn="ctr"/>
                      <a:r>
                        <a:rPr lang="en-US" sz="1000" dirty="0"/>
                        <a:t>15</a:t>
                      </a:r>
                      <a:endParaRPr lang="en-US" sz="1000" dirty="0"/>
                    </a:p>
                  </a:txBody>
                  <a:tcPr marL="19606" marR="19606" marT="0" marB="0" anchor="ctr"/>
                </a:tc>
                <a:tc>
                  <a:txBody>
                    <a:bodyPr/>
                    <a:lstStyle/>
                    <a:p>
                      <a:pPr algn="ctr" fontAlgn="ctr"/>
                      <a:r>
                        <a:rPr lang="en-US" sz="1000" dirty="0"/>
                        <a:t>1.37 </a:t>
                      </a:r>
                      <a:endParaRPr lang="en-US" sz="1000" dirty="0"/>
                    </a:p>
                  </a:txBody>
                  <a:tcPr marL="19606" marR="19606" marT="0" marB="0" anchor="ctr"/>
                </a:tc>
                <a:tc>
                  <a:txBody>
                    <a:bodyPr/>
                    <a:lstStyle/>
                    <a:p>
                      <a:pPr algn="ctr" fontAlgn="ctr"/>
                      <a:r>
                        <a:rPr lang="en-US" sz="1000" dirty="0"/>
                        <a:t>6.47 </a:t>
                      </a:r>
                      <a:endParaRPr lang="en-US" sz="1000" dirty="0"/>
                    </a:p>
                  </a:txBody>
                  <a:tcPr marL="19606" marR="19606" marT="0" marB="0" anchor="ctr"/>
                </a:tc>
                <a:tc>
                  <a:txBody>
                    <a:bodyPr/>
                    <a:lstStyle/>
                    <a:p>
                      <a:pPr algn="ctr" fontAlgn="ctr"/>
                      <a:r>
                        <a:rPr lang="en-US" sz="1000" dirty="0"/>
                        <a:t>8.04 </a:t>
                      </a:r>
                      <a:endParaRPr lang="en-US" sz="1000" dirty="0"/>
                    </a:p>
                  </a:txBody>
                  <a:tcPr marL="19606" marR="19606" marT="0" marB="0" anchor="ctr"/>
                </a:tc>
                <a:tc>
                  <a:txBody>
                    <a:bodyPr/>
                    <a:lstStyle/>
                    <a:p>
                      <a:pPr algn="ctr" fontAlgn="ctr"/>
                      <a:r>
                        <a:rPr lang="en-US" sz="1000" dirty="0"/>
                        <a:t>14.66 </a:t>
                      </a:r>
                      <a:endParaRPr lang="en-US" sz="1000" dirty="0"/>
                    </a:p>
                  </a:txBody>
                  <a:tcPr marL="19606" marR="19606" marT="0" marB="0" anchor="ctr"/>
                </a:tc>
                <a:tc>
                  <a:txBody>
                    <a:bodyPr/>
                    <a:lstStyle/>
                    <a:p>
                      <a:pPr algn="ctr" fontAlgn="ctr"/>
                      <a:r>
                        <a:rPr lang="en-US" sz="1000" dirty="0"/>
                        <a:t>30.53 </a:t>
                      </a:r>
                      <a:endParaRPr lang="en-US" sz="1000" dirty="0"/>
                    </a:p>
                  </a:txBody>
                  <a:tcPr marL="19606" marR="19606" marT="0" marB="0" anchor="ctr"/>
                </a:tc>
              </a:tr>
              <a:tr h="244572">
                <a:tc>
                  <a:txBody>
                    <a:bodyPr/>
                    <a:lstStyle/>
                    <a:p>
                      <a:pPr algn="ctr" fontAlgn="ctr"/>
                      <a:r>
                        <a:rPr lang="en-US" sz="1000" dirty="0"/>
                        <a:t>Finland</a:t>
                      </a:r>
                      <a:endParaRPr lang="en-US" sz="1000" dirty="0"/>
                    </a:p>
                  </a:txBody>
                  <a:tcPr marL="19606" marR="19606" marT="0" marB="0" anchor="ctr"/>
                </a:tc>
                <a:tc>
                  <a:txBody>
                    <a:bodyPr/>
                    <a:lstStyle/>
                    <a:p>
                      <a:pPr algn="ctr" fontAlgn="ctr"/>
                      <a:r>
                        <a:rPr lang="en-US" sz="1000" dirty="0"/>
                        <a:t>19</a:t>
                      </a:r>
                      <a:endParaRPr lang="en-US" sz="1000" dirty="0"/>
                    </a:p>
                  </a:txBody>
                  <a:tcPr marL="19606" marR="19606" marT="0" marB="0" anchor="ctr"/>
                </a:tc>
                <a:tc>
                  <a:txBody>
                    <a:bodyPr/>
                    <a:lstStyle/>
                    <a:p>
                      <a:pPr algn="ctr" fontAlgn="ctr"/>
                      <a:r>
                        <a:rPr lang="en-US" sz="1000" dirty="0"/>
                        <a:t>17</a:t>
                      </a:r>
                      <a:endParaRPr lang="en-US" sz="1000" dirty="0"/>
                    </a:p>
                  </a:txBody>
                  <a:tcPr marL="19606" marR="19606" marT="0" marB="0" anchor="ctr"/>
                </a:tc>
                <a:tc>
                  <a:txBody>
                    <a:bodyPr/>
                    <a:lstStyle/>
                    <a:p>
                      <a:pPr algn="ctr" fontAlgn="ctr"/>
                      <a:r>
                        <a:rPr lang="en-US" sz="1000" dirty="0"/>
                        <a:t>0.72 </a:t>
                      </a:r>
                      <a:endParaRPr lang="en-US" sz="1000" dirty="0"/>
                    </a:p>
                  </a:txBody>
                  <a:tcPr marL="19606" marR="19606" marT="0" marB="0" anchor="ctr"/>
                </a:tc>
                <a:tc>
                  <a:txBody>
                    <a:bodyPr/>
                    <a:lstStyle/>
                    <a:p>
                      <a:pPr algn="ctr" fontAlgn="ctr"/>
                      <a:r>
                        <a:rPr lang="en-US" sz="1000" dirty="0"/>
                        <a:t>9.42 </a:t>
                      </a:r>
                      <a:endParaRPr lang="en-US" sz="1000" dirty="0"/>
                    </a:p>
                  </a:txBody>
                  <a:tcPr marL="19606" marR="19606" marT="0" marB="0" anchor="ctr"/>
                </a:tc>
                <a:tc>
                  <a:txBody>
                    <a:bodyPr/>
                    <a:lstStyle/>
                    <a:p>
                      <a:pPr algn="ctr" fontAlgn="ctr"/>
                      <a:r>
                        <a:rPr lang="en-US" sz="1000" dirty="0"/>
                        <a:t>6.80 </a:t>
                      </a:r>
                      <a:endParaRPr lang="en-US" sz="1000" dirty="0"/>
                    </a:p>
                  </a:txBody>
                  <a:tcPr marL="19606" marR="19606" marT="0" marB="0" anchor="ctr"/>
                </a:tc>
                <a:tc>
                  <a:txBody>
                    <a:bodyPr/>
                    <a:lstStyle/>
                    <a:p>
                      <a:pPr algn="ctr" fontAlgn="ctr"/>
                      <a:r>
                        <a:rPr lang="en-US" sz="1000" dirty="0"/>
                        <a:t>13.00 </a:t>
                      </a:r>
                      <a:endParaRPr lang="en-US" sz="1000" dirty="0"/>
                    </a:p>
                  </a:txBody>
                  <a:tcPr marL="19606" marR="19606" marT="0" marB="0" anchor="ctr"/>
                </a:tc>
                <a:tc>
                  <a:txBody>
                    <a:bodyPr/>
                    <a:lstStyle/>
                    <a:p>
                      <a:pPr algn="ctr" fontAlgn="ctr"/>
                      <a:r>
                        <a:rPr lang="en-US" sz="1000" dirty="0"/>
                        <a:t>29.93 </a:t>
                      </a:r>
                      <a:endParaRPr lang="en-US" sz="1000" dirty="0"/>
                    </a:p>
                  </a:txBody>
                  <a:tcPr marL="19606" marR="19606" marT="0" marB="0" anchor="ctr"/>
                </a:tc>
              </a:tr>
              <a:tr h="193576">
                <a:tc>
                  <a:txBody>
                    <a:bodyPr/>
                    <a:lstStyle/>
                    <a:p>
                      <a:pPr algn="ctr" fontAlgn="ctr"/>
                      <a:r>
                        <a:rPr lang="en-US" sz="1000" dirty="0"/>
                        <a:t>Austria</a:t>
                      </a:r>
                      <a:endParaRPr lang="en-US" sz="1000" dirty="0"/>
                    </a:p>
                  </a:txBody>
                  <a:tcPr marL="19606" marR="19606" marT="0" marB="0" anchor="ctr"/>
                </a:tc>
                <a:tc>
                  <a:txBody>
                    <a:bodyPr/>
                    <a:lstStyle/>
                    <a:p>
                      <a:pPr algn="ctr" fontAlgn="ctr"/>
                      <a:r>
                        <a:rPr lang="en-US" sz="1000" dirty="0"/>
                        <a:t>20</a:t>
                      </a:r>
                      <a:endParaRPr lang="en-US" sz="1000" dirty="0"/>
                    </a:p>
                  </a:txBody>
                  <a:tcPr marL="19606" marR="19606" marT="0" marB="0" anchor="ctr"/>
                </a:tc>
                <a:tc>
                  <a:txBody>
                    <a:bodyPr/>
                    <a:lstStyle/>
                    <a:p>
                      <a:pPr algn="ctr" fontAlgn="ctr"/>
                      <a:r>
                        <a:rPr lang="en-US" sz="1000" dirty="0"/>
                        <a:t>15</a:t>
                      </a:r>
                      <a:endParaRPr lang="en-US" sz="1000" dirty="0"/>
                    </a:p>
                  </a:txBody>
                  <a:tcPr marL="19606" marR="19606" marT="0" marB="0" anchor="ctr"/>
                </a:tc>
                <a:tc>
                  <a:txBody>
                    <a:bodyPr/>
                    <a:lstStyle/>
                    <a:p>
                      <a:pPr algn="ctr" fontAlgn="ctr"/>
                      <a:r>
                        <a:rPr lang="en-US" sz="1000" dirty="0"/>
                        <a:t>1.21 </a:t>
                      </a:r>
                      <a:endParaRPr lang="en-US" sz="1000" dirty="0"/>
                    </a:p>
                  </a:txBody>
                  <a:tcPr marL="19606" marR="19606" marT="0" marB="0" anchor="ctr"/>
                </a:tc>
                <a:tc>
                  <a:txBody>
                    <a:bodyPr/>
                    <a:lstStyle/>
                    <a:p>
                      <a:pPr algn="ctr" fontAlgn="ctr"/>
                      <a:r>
                        <a:rPr lang="en-US" sz="1000" dirty="0"/>
                        <a:t>6.46 </a:t>
                      </a:r>
                      <a:endParaRPr lang="en-US" sz="1000" dirty="0"/>
                    </a:p>
                  </a:txBody>
                  <a:tcPr marL="19606" marR="19606" marT="0" marB="0" anchor="ctr"/>
                </a:tc>
                <a:tc>
                  <a:txBody>
                    <a:bodyPr/>
                    <a:lstStyle/>
                    <a:p>
                      <a:pPr algn="ctr" fontAlgn="ctr"/>
                      <a:r>
                        <a:rPr lang="en-US" sz="1000" dirty="0"/>
                        <a:t>8.50 </a:t>
                      </a:r>
                      <a:endParaRPr lang="en-US" sz="1000" dirty="0"/>
                    </a:p>
                  </a:txBody>
                  <a:tcPr marL="19606" marR="19606" marT="0" marB="0" anchor="ctr"/>
                </a:tc>
                <a:tc>
                  <a:txBody>
                    <a:bodyPr/>
                    <a:lstStyle/>
                    <a:p>
                      <a:pPr algn="ctr" fontAlgn="ctr"/>
                      <a:r>
                        <a:rPr lang="en-US" sz="1000" dirty="0"/>
                        <a:t>13.05 </a:t>
                      </a:r>
                      <a:endParaRPr lang="en-US" sz="1000" dirty="0"/>
                    </a:p>
                  </a:txBody>
                  <a:tcPr marL="19606" marR="19606" marT="0" marB="0" anchor="ctr"/>
                </a:tc>
                <a:tc>
                  <a:txBody>
                    <a:bodyPr/>
                    <a:lstStyle/>
                    <a:p>
                      <a:pPr algn="ctr" fontAlgn="ctr"/>
                      <a:r>
                        <a:rPr lang="en-US" sz="1000" dirty="0"/>
                        <a:t>29.22 </a:t>
                      </a:r>
                      <a:endParaRPr lang="en-US" sz="1000" dirty="0"/>
                    </a:p>
                  </a:txBody>
                  <a:tcPr marL="19606" marR="19606" marT="0" marB="0" anchor="ctr"/>
                </a:tc>
              </a:tr>
            </a:tbl>
          </a:graphicData>
        </a:graphic>
      </p:graphicFrame>
      <p:sp>
        <p:nvSpPr>
          <p:cNvPr id="3" name="矩形 2"/>
          <p:cNvSpPr/>
          <p:nvPr/>
        </p:nvSpPr>
        <p:spPr>
          <a:xfrm>
            <a:off x="7944220" y="1932257"/>
            <a:ext cx="4008295" cy="4616648"/>
          </a:xfrm>
          <a:prstGeom prst="rect">
            <a:avLst/>
          </a:prstGeom>
        </p:spPr>
        <p:txBody>
          <a:bodyPr wrap="square">
            <a:spAutoFit/>
          </a:bodyPr>
          <a:lstStyle/>
          <a:p>
            <a:pPr marL="285750" indent="-285750" algn="just">
              <a:buFont typeface="Wingdings" panose="05000000000000000000" pitchFamily="2" charset="2"/>
              <a:buChar char="p"/>
            </a:pPr>
            <a:r>
              <a:rPr lang="en-US" sz="1400" b="1" dirty="0">
                <a:ea typeface="仿宋" panose="02010609060101010101" charset="-122"/>
                <a:cs typeface="仿宋" panose="02010609060101010101" charset="-122"/>
              </a:rPr>
              <a:t>The United States and Luxembourg are in the top two places in the world.</a:t>
            </a:r>
            <a:endParaRPr lang="en-US" sz="1400" b="1" dirty="0">
              <a:ea typeface="仿宋" panose="02010609060101010101" charset="-122"/>
              <a:cs typeface="仿宋" panose="02010609060101010101" charset="-122"/>
            </a:endParaRPr>
          </a:p>
          <a:p>
            <a:pPr algn="just"/>
            <a:r>
              <a:rPr lang="en-US" sz="1400" dirty="0">
                <a:ea typeface="仿宋" panose="02010609060101010101" charset="-122"/>
                <a:cs typeface="仿宋" panose="02010609060101010101" charset="-122"/>
              </a:rPr>
              <a:t>The top 10 are the United States, Luxembourg, Ireland, the United Kingdom, Singapore, France, Germany, Macau (China), the Netherlands, and Japan.</a:t>
            </a:r>
            <a:endParaRPr lang="en-US" sz="1400" dirty="0">
              <a:ea typeface="仿宋" panose="02010609060101010101" charset="-122"/>
              <a:cs typeface="仿宋" panose="02010609060101010101" charset="-122"/>
            </a:endParaRPr>
          </a:p>
          <a:p>
            <a:pPr marL="285750" indent="-285750" algn="just">
              <a:buFont typeface="Wingdings" panose="05000000000000000000" pitchFamily="2" charset="2"/>
              <a:buChar char="p"/>
            </a:pPr>
            <a:endParaRPr lang="en-US" altLang="zh-CN" sz="1400" b="1" kern="100" dirty="0">
              <a:ea typeface="仿宋" panose="02010609060101010101" charset="-122"/>
              <a:cs typeface="仿宋" panose="02010609060101010101" charset="-122"/>
            </a:endParaRPr>
          </a:p>
          <a:p>
            <a:pPr marL="285750" indent="-285750" algn="just">
              <a:buFont typeface="Wingdings" panose="05000000000000000000" pitchFamily="2" charset="2"/>
              <a:buChar char="p"/>
            </a:pPr>
            <a:r>
              <a:rPr lang="en-US" sz="1400" b="1" dirty="0">
                <a:ea typeface="仿宋" panose="02010609060101010101" charset="-122"/>
                <a:cs typeface="仿宋" panose="02010609060101010101" charset="-122"/>
              </a:rPr>
              <a:t>China ranked 14th in trade in services.</a:t>
            </a:r>
            <a:endParaRPr lang="en-US" sz="1400" b="1" dirty="0">
              <a:ea typeface="仿宋" panose="02010609060101010101" charset="-122"/>
              <a:cs typeface="仿宋" panose="02010609060101010101" charset="-122"/>
            </a:endParaRPr>
          </a:p>
          <a:p>
            <a:pPr algn="just"/>
            <a:r>
              <a:rPr lang="en-US" sz="1400" dirty="0">
                <a:ea typeface="仿宋" panose="02010609060101010101" charset="-122"/>
                <a:cs typeface="仿宋" panose="02010609060101010101" charset="-122"/>
              </a:rPr>
              <a:t>China ranked 14th, the scale index rose from 8th to 4th, the structure index rose from 67th to 53rd, the status index from 8th to 5th, but the industrial base index fell from 20th to 38th.</a:t>
            </a:r>
            <a:endParaRPr lang="en-US" sz="1400" dirty="0">
              <a:ea typeface="仿宋" panose="02010609060101010101" charset="-122"/>
              <a:cs typeface="仿宋" panose="02010609060101010101" charset="-122"/>
            </a:endParaRPr>
          </a:p>
          <a:p>
            <a:pPr marL="285750" indent="-285750" algn="just">
              <a:buFont typeface="Wingdings" panose="05000000000000000000" pitchFamily="2" charset="2"/>
              <a:buChar char="p"/>
            </a:pPr>
            <a:endParaRPr lang="en-US" altLang="zh-CN" sz="1400" kern="100" dirty="0">
              <a:ea typeface="仿宋" panose="02010609060101010101" charset="-122"/>
            </a:endParaRPr>
          </a:p>
          <a:p>
            <a:pPr marL="285750" indent="-285750" algn="just">
              <a:buFont typeface="Wingdings" panose="05000000000000000000" pitchFamily="2" charset="2"/>
              <a:buChar char="p"/>
            </a:pPr>
            <a:r>
              <a:rPr lang="en-US" sz="1400" b="1" dirty="0">
                <a:ea typeface="仿宋" panose="02010609060101010101" charset="-122"/>
                <a:cs typeface="仿宋" panose="02010609060101010101" charset="-122"/>
              </a:rPr>
              <a:t>Main reasons for the change of China's index</a:t>
            </a:r>
            <a:endParaRPr lang="en-US" sz="1400" b="1" dirty="0">
              <a:ea typeface="仿宋" panose="02010609060101010101" charset="-122"/>
              <a:cs typeface="仿宋" panose="02010609060101010101" charset="-122"/>
            </a:endParaRPr>
          </a:p>
          <a:p>
            <a:pPr algn="just"/>
            <a:r>
              <a:rPr lang="en-US" sz="1400" dirty="0">
                <a:ea typeface="仿宋" panose="02010609060101010101" charset="-122"/>
                <a:cs typeface="仿宋" panose="02010609060101010101" charset="-122"/>
              </a:rPr>
              <a:t>First, the optimization of the structure of China's trade in services;</a:t>
            </a:r>
            <a:endParaRPr lang="en-US" sz="1400" dirty="0">
              <a:ea typeface="仿宋" panose="02010609060101010101" charset="-122"/>
              <a:cs typeface="仿宋" panose="02010609060101010101" charset="-122"/>
            </a:endParaRPr>
          </a:p>
          <a:p>
            <a:pPr algn="just"/>
            <a:r>
              <a:rPr lang="en-US" sz="1400" dirty="0">
                <a:ea typeface="仿宋" panose="02010609060101010101" charset="-122"/>
                <a:cs typeface="仿宋" panose="02010609060101010101" charset="-122"/>
              </a:rPr>
              <a:t>Second, the impact of the COVID-19 on economies across the world;</a:t>
            </a:r>
            <a:endParaRPr lang="en-US" sz="1400" dirty="0">
              <a:ea typeface="仿宋" panose="02010609060101010101" charset="-122"/>
              <a:cs typeface="仿宋" panose="02010609060101010101" charset="-122"/>
            </a:endParaRPr>
          </a:p>
          <a:p>
            <a:pPr algn="just"/>
            <a:r>
              <a:rPr lang="en-US" sz="1400" dirty="0">
                <a:ea typeface="仿宋" panose="02010609060101010101" charset="-122"/>
                <a:cs typeface="仿宋" panose="02010609060101010101" charset="-122"/>
              </a:rPr>
              <a:t>Third, the increasingly solid foundation of China's service industry.</a:t>
            </a:r>
            <a:endParaRPr lang="en-US" sz="1400" dirty="0">
              <a:ea typeface="仿宋" panose="02010609060101010101" charset="-122"/>
              <a:cs typeface="仿宋" panose="02010609060101010101" charset="-122"/>
            </a:endParaRPr>
          </a:p>
        </p:txBody>
      </p:sp>
    </p:spTree>
    <p:custDataLst>
      <p:tags r:id="rId2"/>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882" y="269866"/>
            <a:ext cx="10852237" cy="441964"/>
          </a:xfrm>
        </p:spPr>
        <p:txBody>
          <a:bodyPr/>
          <a:lstStyle/>
          <a:p>
            <a:r>
              <a:rPr lang="en-US" dirty="0">
                <a:ea typeface="仿宋" panose="02010609060101010101" charset="-122"/>
                <a:cs typeface="仿宋" panose="02010609060101010101" charset="-122"/>
              </a:rPr>
              <a:t>The development index of trade in services at the provincial level in China</a:t>
            </a:r>
            <a:br>
              <a:rPr lang="en-US" dirty="0"/>
            </a:br>
            <a:endParaRPr lang="en-US" dirty="0"/>
          </a:p>
        </p:txBody>
      </p:sp>
      <p:sp>
        <p:nvSpPr>
          <p:cNvPr id="4" name="文本框 3"/>
          <p:cNvSpPr txBox="1"/>
          <p:nvPr/>
        </p:nvSpPr>
        <p:spPr>
          <a:xfrm>
            <a:off x="7085965" y="1461770"/>
            <a:ext cx="4566104" cy="4478662"/>
          </a:xfrm>
          <a:prstGeom prst="rect">
            <a:avLst/>
          </a:prstGeom>
          <a:noFill/>
        </p:spPr>
        <p:txBody>
          <a:bodyPr wrap="square">
            <a:spAutoFit/>
          </a:bodyPr>
          <a:lstStyle/>
          <a:p>
            <a:pPr marL="342900" indent="-342900" algn="just">
              <a:lnSpc>
                <a:spcPct val="150000"/>
              </a:lnSpc>
              <a:buFont typeface="Wingdings" panose="05000000000000000000" pitchFamily="2" charset="2"/>
              <a:buChar char="p"/>
            </a:pPr>
            <a:r>
              <a:rPr lang="en-US" sz="1600" b="1" dirty="0">
                <a:ea typeface="仿宋" panose="02010609060101010101" charset="-122"/>
                <a:cs typeface="仿宋" panose="02010609060101010101" charset="-122"/>
              </a:rPr>
              <a:t>Shanghai, Beijing, Guangdong and Jiangsu rank in the first echelon;</a:t>
            </a:r>
            <a:endParaRPr lang="en-US" sz="1600" b="1" dirty="0">
              <a:ea typeface="仿宋" panose="02010609060101010101" charset="-122"/>
              <a:cs typeface="仿宋" panose="02010609060101010101" charset="-122"/>
            </a:endParaRPr>
          </a:p>
          <a:p>
            <a:pPr marL="342900" indent="-342900" algn="just">
              <a:lnSpc>
                <a:spcPct val="150000"/>
              </a:lnSpc>
              <a:buFont typeface="Wingdings" panose="05000000000000000000" pitchFamily="2" charset="2"/>
              <a:buChar char="p"/>
            </a:pPr>
            <a:r>
              <a:rPr lang="en-US" sz="1600" b="1" dirty="0">
                <a:ea typeface="仿宋" panose="02010609060101010101" charset="-122"/>
                <a:cs typeface="仿宋" panose="02010609060101010101" charset="-122"/>
              </a:rPr>
              <a:t>There are 11 provinces and cities in the range of 20-30, and 15 with scores below 20;</a:t>
            </a:r>
            <a:endParaRPr lang="en-US" sz="1600" b="1" dirty="0">
              <a:ea typeface="仿宋" panose="02010609060101010101" charset="-122"/>
              <a:cs typeface="仿宋" panose="02010609060101010101" charset="-122"/>
            </a:endParaRPr>
          </a:p>
          <a:p>
            <a:pPr marL="342900" indent="-342900" algn="just">
              <a:lnSpc>
                <a:spcPct val="150000"/>
              </a:lnSpc>
              <a:buFont typeface="Wingdings" panose="05000000000000000000" pitchFamily="2" charset="2"/>
              <a:buChar char="p"/>
            </a:pPr>
            <a:r>
              <a:rPr lang="en-US" sz="1600" b="1" dirty="0">
                <a:ea typeface="仿宋" panose="02010609060101010101" charset="-122"/>
                <a:cs typeface="仿宋" panose="02010609060101010101" charset="-122"/>
              </a:rPr>
              <a:t>Most of the top 10 provinces and cities belong to coastal provinces and cities.</a:t>
            </a:r>
            <a:endParaRPr lang="en-US" sz="1600" b="1" dirty="0">
              <a:ea typeface="仿宋" panose="02010609060101010101" charset="-122"/>
              <a:cs typeface="仿宋" panose="02010609060101010101" charset="-122"/>
            </a:endParaRPr>
          </a:p>
          <a:p>
            <a:pPr marL="342900" indent="-342900" algn="just">
              <a:lnSpc>
                <a:spcPct val="150000"/>
              </a:lnSpc>
              <a:buFont typeface="Wingdings" panose="05000000000000000000" pitchFamily="2" charset="2"/>
              <a:buChar char="p"/>
            </a:pPr>
            <a:r>
              <a:rPr lang="en-US" sz="1600" b="1" dirty="0">
                <a:ea typeface="仿宋" panose="02010609060101010101" charset="-122"/>
                <a:cs typeface="仿宋" panose="02010609060101010101" charset="-122"/>
              </a:rPr>
              <a:t>The development of trade in services in the eastern region far exceeds that in the central and western regions, and the total index in the western region is slightly higher than that in the central region.</a:t>
            </a:r>
            <a:endParaRPr lang="en-US" sz="1600" b="1" dirty="0">
              <a:ea typeface="仿宋" panose="02010609060101010101" charset="-122"/>
              <a:cs typeface="仿宋" panose="02010609060101010101" charset="-122"/>
            </a:endParaRPr>
          </a:p>
        </p:txBody>
      </p:sp>
      <p:graphicFrame>
        <p:nvGraphicFramePr>
          <p:cNvPr id="5" name="表格 4"/>
          <p:cNvGraphicFramePr>
            <a:graphicFrameLocks noGrp="1"/>
          </p:cNvGraphicFramePr>
          <p:nvPr>
            <p:custDataLst>
              <p:tags r:id="rId1"/>
            </p:custDataLst>
          </p:nvPr>
        </p:nvGraphicFramePr>
        <p:xfrm>
          <a:off x="669882" y="1306284"/>
          <a:ext cx="5861547" cy="5063010"/>
        </p:xfrm>
        <a:graphic>
          <a:graphicData uri="http://schemas.openxmlformats.org/drawingml/2006/table">
            <a:tbl>
              <a:tblPr firstRow="1" firstCol="1" bandRow="1">
                <a:tableStyleId>{5C22544A-7EE6-4342-B048-85BDC9FD1C3A}</a:tableStyleId>
              </a:tblPr>
              <a:tblGrid>
                <a:gridCol w="2571111"/>
                <a:gridCol w="3290436"/>
              </a:tblGrid>
              <a:tr h="337534">
                <a:tc>
                  <a:txBody>
                    <a:bodyPr/>
                    <a:lstStyle/>
                    <a:p>
                      <a:pPr algn="l" rtl="0"/>
                      <a:endParaRPr lang="zh-CN" sz="1600" kern="100" dirty="0">
                        <a:solidFill>
                          <a:srgbClr val="000000"/>
                        </a:solidFill>
                        <a:effectLst/>
                        <a:latin typeface="宋体" panose="02010600030101010101" pitchFamily="2" charset="-122"/>
                        <a:ea typeface="宋体" panose="02010600030101010101" pitchFamily="2" charset="-122"/>
                        <a:cs typeface="Arial" panose="020B0604020202020204" pitchFamily="34" charset="0"/>
                      </a:endParaRPr>
                    </a:p>
                  </a:txBody>
                  <a:tcPr marL="68580" marR="68580" marT="0" marB="0"/>
                </a:tc>
                <a:tc>
                  <a:txBody>
                    <a:bodyPr/>
                    <a:lstStyle/>
                    <a:p>
                      <a:pPr algn="l"/>
                      <a:r>
                        <a:rPr lang="en-US" sz="1600" dirty="0"/>
                        <a:t>Urban area</a:t>
                      </a:r>
                      <a:endParaRPr lang="en-US" sz="1600" dirty="0"/>
                    </a:p>
                  </a:txBody>
                  <a:tcPr marL="68580" marR="68580" marT="0" marB="0"/>
                </a:tc>
              </a:tr>
              <a:tr h="337534">
                <a:tc rowSpan="4">
                  <a:txBody>
                    <a:bodyPr/>
                    <a:lstStyle/>
                    <a:p>
                      <a:pPr algn="l"/>
                      <a:r>
                        <a:rPr lang="en-US" sz="1600" dirty="0"/>
                        <a:t>The first echelon</a:t>
                      </a:r>
                      <a:endParaRPr lang="en-US" sz="1600" dirty="0"/>
                    </a:p>
                  </a:txBody>
                  <a:tcPr marL="68580" marR="68580" marT="0" marB="0" anchor="ctr"/>
                </a:tc>
                <a:tc>
                  <a:txBody>
                    <a:bodyPr/>
                    <a:lstStyle/>
                    <a:p>
                      <a:pPr algn="l"/>
                      <a:r>
                        <a:rPr lang="en-US" sz="1600" dirty="0"/>
                        <a:t>Shanghai</a:t>
                      </a:r>
                      <a:endParaRPr lang="en-US" sz="1600" dirty="0"/>
                    </a:p>
                  </a:txBody>
                  <a:tcPr marL="68580" marR="68580" marT="0" marB="0"/>
                </a:tc>
              </a:tr>
              <a:tr h="337534">
                <a:tc vMerge="1">
                  <a:tcPr/>
                </a:tc>
                <a:tc>
                  <a:txBody>
                    <a:bodyPr/>
                    <a:lstStyle/>
                    <a:p>
                      <a:pPr algn="l"/>
                      <a:r>
                        <a:rPr lang="en-US" sz="1600" dirty="0"/>
                        <a:t>Beijing</a:t>
                      </a:r>
                      <a:endParaRPr lang="en-US" sz="1600" dirty="0"/>
                    </a:p>
                  </a:txBody>
                  <a:tcPr marL="68580" marR="68580" marT="0" marB="0"/>
                </a:tc>
              </a:tr>
              <a:tr h="337534">
                <a:tc vMerge="1">
                  <a:tcPr/>
                </a:tc>
                <a:tc>
                  <a:txBody>
                    <a:bodyPr/>
                    <a:lstStyle/>
                    <a:p>
                      <a:pPr algn="l"/>
                      <a:r>
                        <a:rPr lang="en-US" sz="1600" dirty="0"/>
                        <a:t>Guangdong</a:t>
                      </a:r>
                      <a:endParaRPr lang="en-US" sz="1600" dirty="0"/>
                    </a:p>
                  </a:txBody>
                  <a:tcPr marL="68580" marR="68580" marT="0" marB="0"/>
                </a:tc>
              </a:tr>
              <a:tr h="337534">
                <a:tc vMerge="1">
                  <a:tcPr/>
                </a:tc>
                <a:tc>
                  <a:txBody>
                    <a:bodyPr/>
                    <a:lstStyle/>
                    <a:p>
                      <a:pPr algn="l"/>
                      <a:r>
                        <a:rPr lang="en-US" sz="1600" dirty="0"/>
                        <a:t>Jiangsu</a:t>
                      </a:r>
                      <a:endParaRPr lang="en-US" sz="1600" dirty="0"/>
                    </a:p>
                  </a:txBody>
                  <a:tcPr marL="68580" marR="68580" marT="0" marB="0"/>
                </a:tc>
              </a:tr>
              <a:tr h="337534">
                <a:tc rowSpan="5">
                  <a:txBody>
                    <a:bodyPr/>
                    <a:lstStyle/>
                    <a:p>
                      <a:pPr algn="l"/>
                      <a:r>
                        <a:rPr lang="en-US" sz="1600" dirty="0"/>
                        <a:t>The second echelon</a:t>
                      </a:r>
                      <a:endParaRPr lang="en-US" sz="1600" dirty="0"/>
                    </a:p>
                  </a:txBody>
                  <a:tcPr marL="68580" marR="68580" marT="0" marB="0" anchor="ctr"/>
                </a:tc>
                <a:tc>
                  <a:txBody>
                    <a:bodyPr/>
                    <a:lstStyle/>
                    <a:p>
                      <a:pPr algn="l"/>
                      <a:r>
                        <a:rPr lang="en-US" sz="1600" dirty="0"/>
                        <a:t>Shandong, Zhejiang </a:t>
                      </a:r>
                      <a:endParaRPr lang="en-US" sz="1600" dirty="0"/>
                    </a:p>
                  </a:txBody>
                  <a:tcPr marL="68580" marR="68580" marT="0" marB="0"/>
                </a:tc>
              </a:tr>
              <a:tr h="337534">
                <a:tc vMerge="1">
                  <a:tcPr/>
                </a:tc>
                <a:tc>
                  <a:txBody>
                    <a:bodyPr/>
                    <a:lstStyle/>
                    <a:p>
                      <a:pPr algn="l"/>
                      <a:r>
                        <a:rPr lang="en-US" sz="1600" dirty="0"/>
                        <a:t>Tianjin, Sichuan </a:t>
                      </a:r>
                      <a:endParaRPr lang="en-US" sz="1600" dirty="0"/>
                    </a:p>
                  </a:txBody>
                  <a:tcPr marL="68580" marR="68580" marT="0" marB="0"/>
                </a:tc>
              </a:tr>
              <a:tr h="337534">
                <a:tc vMerge="1">
                  <a:tcPr/>
                </a:tc>
                <a:tc>
                  <a:txBody>
                    <a:bodyPr/>
                    <a:lstStyle/>
                    <a:p>
                      <a:pPr algn="l"/>
                      <a:r>
                        <a:rPr lang="en-US" sz="1600" dirty="0"/>
                        <a:t>Hainan, Guizhou </a:t>
                      </a:r>
                      <a:endParaRPr lang="en-US" sz="1600" dirty="0"/>
                    </a:p>
                  </a:txBody>
                  <a:tcPr marL="68580" marR="68580" marT="0" marB="0"/>
                </a:tc>
              </a:tr>
              <a:tr h="337534">
                <a:tc vMerge="1">
                  <a:tcPr/>
                </a:tc>
                <a:tc>
                  <a:txBody>
                    <a:bodyPr/>
                    <a:lstStyle/>
                    <a:p>
                      <a:pPr algn="l"/>
                      <a:r>
                        <a:rPr lang="en-US" sz="1600" dirty="0"/>
                        <a:t>Shaanxi, Chongqing  </a:t>
                      </a:r>
                      <a:endParaRPr lang="en-US" sz="1600" dirty="0"/>
                    </a:p>
                  </a:txBody>
                  <a:tcPr marL="68580" marR="68580" marT="0" marB="0"/>
                </a:tc>
              </a:tr>
              <a:tr h="337534">
                <a:tc vMerge="1">
                  <a:tcPr/>
                </a:tc>
                <a:tc>
                  <a:txBody>
                    <a:bodyPr/>
                    <a:lstStyle/>
                    <a:p>
                      <a:pPr algn="l"/>
                      <a:r>
                        <a:rPr lang="en-US" sz="1600" dirty="0"/>
                        <a:t>Liaoning, Qinghai,  Hubei</a:t>
                      </a:r>
                      <a:endParaRPr lang="en-US" sz="1600" dirty="0"/>
                    </a:p>
                  </a:txBody>
                  <a:tcPr marL="68580" marR="68580" marT="0" marB="0"/>
                </a:tc>
              </a:tr>
              <a:tr h="337534">
                <a:tc rowSpan="4">
                  <a:txBody>
                    <a:bodyPr/>
                    <a:lstStyle/>
                    <a:p>
                      <a:pPr algn="l"/>
                      <a:r>
                        <a:rPr lang="en-US" sz="1600" dirty="0"/>
                        <a:t> </a:t>
                      </a:r>
                      <a:endParaRPr lang="en-US" sz="1600" dirty="0"/>
                    </a:p>
                    <a:p>
                      <a:pPr algn="l"/>
                      <a:r>
                        <a:rPr lang="en-US" sz="1600" dirty="0"/>
                        <a:t> </a:t>
                      </a:r>
                      <a:endParaRPr lang="en-US" sz="1600" dirty="0"/>
                    </a:p>
                    <a:p>
                      <a:pPr algn="l"/>
                      <a:r>
                        <a:rPr lang="en-US" sz="1600" dirty="0"/>
                        <a:t>Third echelon</a:t>
                      </a:r>
                      <a:endParaRPr lang="en-US" sz="1600" dirty="0"/>
                    </a:p>
                  </a:txBody>
                  <a:tcPr marL="68580" marR="68580" marT="0" marB="0"/>
                </a:tc>
                <a:tc>
                  <a:txBody>
                    <a:bodyPr/>
                    <a:lstStyle/>
                    <a:p>
                      <a:pPr algn="l"/>
                      <a:r>
                        <a:rPr lang="en-US" sz="1600" dirty="0"/>
                        <a:t>Fujian, Anhui, Yunnan</a:t>
                      </a:r>
                      <a:endParaRPr lang="en-US" sz="1600" dirty="0"/>
                    </a:p>
                  </a:txBody>
                  <a:tcPr marL="68580" marR="68580" marT="0" marB="0"/>
                </a:tc>
              </a:tr>
              <a:tr h="337534">
                <a:tc vMerge="1">
                  <a:tcPr/>
                </a:tc>
                <a:tc>
                  <a:txBody>
                    <a:bodyPr/>
                    <a:lstStyle/>
                    <a:p>
                      <a:pPr algn="l"/>
                      <a:r>
                        <a:rPr lang="en-US" sz="1600" dirty="0"/>
                        <a:t>Hunan, Hebei, Xinjiang</a:t>
                      </a:r>
                      <a:endParaRPr lang="en-US" sz="1600" dirty="0"/>
                    </a:p>
                  </a:txBody>
                  <a:tcPr marL="68580" marR="68580" marT="0" marB="0"/>
                </a:tc>
              </a:tr>
              <a:tr h="675068">
                <a:tc vMerge="1">
                  <a:tcPr/>
                </a:tc>
                <a:tc>
                  <a:txBody>
                    <a:bodyPr/>
                    <a:lstStyle/>
                    <a:p>
                      <a:pPr algn="l"/>
                      <a:r>
                        <a:rPr lang="en-US" sz="1600" dirty="0"/>
                        <a:t>Heilongjiang, Shanxi, Gansu,</a:t>
                      </a:r>
                      <a:endParaRPr lang="en-US" sz="1600" dirty="0"/>
                    </a:p>
                    <a:p>
                      <a:pPr algn="l"/>
                      <a:r>
                        <a:rPr lang="en-US" sz="1600" dirty="0"/>
                        <a:t>Henan, Jiangxi, Jilin</a:t>
                      </a:r>
                      <a:endParaRPr lang="en-US" sz="1600" dirty="0"/>
                    </a:p>
                  </a:txBody>
                  <a:tcPr marL="68580" marR="68580" marT="0" marB="0"/>
                </a:tc>
              </a:tr>
              <a:tr h="337534">
                <a:tc vMerge="1">
                  <a:tcPr/>
                </a:tc>
                <a:tc>
                  <a:txBody>
                    <a:bodyPr/>
                    <a:lstStyle/>
                    <a:p>
                      <a:pPr algn="l"/>
                      <a:r>
                        <a:rPr lang="en-US" sz="1600" dirty="0"/>
                        <a:t>Guangxi, Ningxia, Inner Mongolia</a:t>
                      </a:r>
                      <a:endParaRPr lang="en-US" sz="1600" dirty="0"/>
                    </a:p>
                  </a:txBody>
                  <a:tcPr marL="68580" marR="68580" marT="0" marB="0"/>
                </a:tc>
              </a:tr>
            </a:tbl>
          </a:graphicData>
        </a:graphic>
      </p:graphicFrame>
    </p:spTree>
    <p:custDataLst>
      <p:tags r:id="rId2"/>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Main conclusions of the 2020 index report</a:t>
            </a:r>
            <a:endParaRPr lang="en-US" dirty="0"/>
          </a:p>
        </p:txBody>
      </p:sp>
      <p:sp>
        <p:nvSpPr>
          <p:cNvPr id="3" name="矩形 2"/>
          <p:cNvSpPr/>
          <p:nvPr/>
        </p:nvSpPr>
        <p:spPr>
          <a:xfrm>
            <a:off x="440871" y="1168683"/>
            <a:ext cx="11310257" cy="6015990"/>
          </a:xfrm>
          <a:prstGeom prst="rect">
            <a:avLst/>
          </a:prstGeom>
        </p:spPr>
        <p:txBody>
          <a:bodyPr wrap="square">
            <a:spAutoFit/>
          </a:bodyPr>
          <a:lstStyle/>
          <a:p>
            <a:pPr indent="457200" algn="just">
              <a:lnSpc>
                <a:spcPct val="150000"/>
              </a:lnSpc>
            </a:pPr>
            <a:r>
              <a:rPr lang="en-US" sz="1400" b="1" dirty="0">
                <a:solidFill>
                  <a:schemeClr val="tx1"/>
                </a:solidFill>
                <a:latin typeface="宋体" panose="02010600030101010101" pitchFamily="2" charset="-122"/>
                <a:ea typeface="宋体" panose="02010600030101010101" pitchFamily="2" charset="-122"/>
              </a:rPr>
              <a:t>First, the U.S. maintains its world number one status. </a:t>
            </a:r>
            <a:r>
              <a:rPr lang="en-US" sz="1400" dirty="0">
                <a:solidFill>
                  <a:schemeClr val="tx1"/>
                </a:solidFill>
                <a:latin typeface="宋体" panose="02010600030101010101" pitchFamily="2" charset="-122"/>
                <a:ea typeface="宋体" panose="02010600030101010101" pitchFamily="2" charset="-122"/>
              </a:rPr>
              <a:t>The United States possesses the largest scale of service trade in the world, with strong competitiveness in many fields such as finance and intellectual property. According to WTO data, total trade volume of U.S. service trade reached USD 1,464184 trillion, up 8.91% year-on-year. According to the development index of trade in services, the U.S. is 70.68, which is nearly twice as much as  China's 34.85, and the U.S. is at the top in all indicators. Among them, it ranks first in the status index and industrial base index, which benefits from its huge service industry.</a:t>
            </a:r>
            <a:endParaRPr lang="en-US" sz="1400" dirty="0">
              <a:solidFill>
                <a:schemeClr val="tx1"/>
              </a:solidFill>
              <a:latin typeface="宋体" panose="02010600030101010101" pitchFamily="2" charset="-122"/>
              <a:ea typeface="宋体" panose="02010600030101010101" pitchFamily="2" charset="-122"/>
            </a:endParaRPr>
          </a:p>
          <a:p>
            <a:pPr indent="457200" algn="just">
              <a:lnSpc>
                <a:spcPct val="150000"/>
              </a:lnSpc>
            </a:pPr>
            <a:r>
              <a:rPr lang="en-US" sz="1400" b="1" dirty="0">
                <a:solidFill>
                  <a:schemeClr val="tx1"/>
                </a:solidFill>
                <a:latin typeface="宋体" panose="02010600030101010101" pitchFamily="2" charset="-122"/>
                <a:ea typeface="宋体" panose="02010600030101010101" pitchFamily="2" charset="-122"/>
              </a:rPr>
              <a:t>Second, the top 10 rankings changed slightly but remained stable overall. </a:t>
            </a:r>
            <a:r>
              <a:rPr lang="en-US" sz="1400" dirty="0">
                <a:solidFill>
                  <a:schemeClr val="tx1"/>
                </a:solidFill>
                <a:latin typeface="宋体" panose="02010600030101010101" pitchFamily="2" charset="-122"/>
                <a:ea typeface="宋体" panose="02010600030101010101" pitchFamily="2" charset="-122"/>
              </a:rPr>
              <a:t>This report selects 91 economies around the world for index calculation. Compared with the index ranking of 2019 edition, the top 10 in the 2020 development index of trade in services ranking are not much different from last year's ranking, namely the United States, Ireland, Macao, China, Singapore, the United Kingdom, the Netherlands, Germany, France, Hong Kong, China and Japan, all of which are high-income economies.</a:t>
            </a:r>
            <a:endParaRPr lang="en-US" sz="1400" dirty="0">
              <a:solidFill>
                <a:schemeClr val="tx1"/>
              </a:solidFill>
              <a:latin typeface="宋体" panose="02010600030101010101" pitchFamily="2" charset="-122"/>
              <a:ea typeface="宋体" panose="02010600030101010101" pitchFamily="2" charset="-122"/>
            </a:endParaRPr>
          </a:p>
          <a:p>
            <a:pPr indent="457200" algn="just">
              <a:lnSpc>
                <a:spcPct val="150000"/>
              </a:lnSpc>
            </a:pPr>
            <a:r>
              <a:rPr lang="en-US" sz="1400" b="1" dirty="0">
                <a:solidFill>
                  <a:schemeClr val="tx1"/>
                </a:solidFill>
                <a:latin typeface="宋体" panose="02010600030101010101" pitchFamily="2" charset="-122"/>
                <a:ea typeface="宋体" panose="02010600030101010101" pitchFamily="2" charset="-122"/>
              </a:rPr>
              <a:t>Third, the scale agglomeration effect of global service trade is increasingly obvious. </a:t>
            </a:r>
            <a:r>
              <a:rPr lang="en-US" sz="1400" dirty="0">
                <a:solidFill>
                  <a:schemeClr val="tx1"/>
                </a:solidFill>
                <a:latin typeface="宋体" panose="02010600030101010101" pitchFamily="2" charset="-122"/>
                <a:ea typeface="宋体" panose="02010600030101010101" pitchFamily="2" charset="-122"/>
              </a:rPr>
              <a:t>Throughout the past three years, the top ten countries in the global services trade scale have remained stable, as the United States, China, Germany, the United Kingdom, France, Ireland, the Netherlands, Japan, Singapore, and India. Although the ranking is slightly different every year, it is basically stable within these ten countries. The total trade volume of these ten countries shows a rising trend year by year, from 53.4% of the world's total services trade in 2017 to 53.43% in 2018, and then to 54.14% in 2019, with a significant agglomeration effect on th</a:t>
            </a:r>
            <a:r>
              <a:rPr lang="en-US" sz="1400" dirty="0">
                <a:latin typeface="宋体" panose="02010600030101010101" pitchFamily="2" charset="-122"/>
                <a:ea typeface="宋体" panose="02010600030101010101" pitchFamily="2" charset="-122"/>
              </a:rPr>
              <a:t>e development of world services trade.</a:t>
            </a:r>
            <a:endParaRPr lang="en-US" sz="1400" dirty="0">
              <a:latin typeface="宋体" panose="02010600030101010101" pitchFamily="2" charset="-122"/>
              <a:ea typeface="宋体" panose="02010600030101010101" pitchFamily="2" charset="-122"/>
            </a:endParaRPr>
          </a:p>
          <a:p>
            <a:endParaRPr lang="en-US" altLang="zh-CN" sz="1400" b="1" dirty="0"/>
          </a:p>
          <a:p>
            <a:endParaRPr lang="zh-CN" altLang="zh-CN" sz="1400" dirty="0"/>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Main conclusions of the 2020 index report</a:t>
            </a:r>
            <a:endParaRPr lang="en-US" dirty="0"/>
          </a:p>
        </p:txBody>
      </p:sp>
      <p:sp>
        <p:nvSpPr>
          <p:cNvPr id="3" name="矩形 2"/>
          <p:cNvSpPr/>
          <p:nvPr/>
        </p:nvSpPr>
        <p:spPr>
          <a:xfrm>
            <a:off x="587829" y="1277542"/>
            <a:ext cx="10417628" cy="5262979"/>
          </a:xfrm>
          <a:prstGeom prst="rect">
            <a:avLst/>
          </a:prstGeom>
        </p:spPr>
        <p:txBody>
          <a:bodyPr wrap="square">
            <a:spAutoFit/>
          </a:bodyPr>
          <a:lstStyle/>
          <a:p>
            <a:endParaRPr lang="en-US" altLang="zh-CN" sz="1400" b="1" dirty="0"/>
          </a:p>
          <a:p>
            <a:pPr indent="457200" algn="just">
              <a:lnSpc>
                <a:spcPct val="200000"/>
              </a:lnSpc>
            </a:pPr>
            <a:r>
              <a:rPr lang="en-US" sz="1400" b="1" dirty="0">
                <a:latin typeface="宋体" panose="02010600030101010101" pitchFamily="2" charset="-122"/>
                <a:ea typeface="宋体" panose="02010600030101010101" pitchFamily="2" charset="-122"/>
              </a:rPr>
              <a:t>Fourth, China has maintained its 20th place in the world for three consecutive years. </a:t>
            </a:r>
            <a:r>
              <a:rPr lang="en-US" sz="1400" dirty="0">
                <a:latin typeface="宋体" panose="02010600030101010101" pitchFamily="2" charset="-122"/>
                <a:ea typeface="宋体" panose="02010600030101010101" pitchFamily="2" charset="-122"/>
              </a:rPr>
              <a:t>From 2018 to 2020, the development index of trade in services of China ranked 20th in the world for three consecutive years and remained stable as a whole. From the sub-index point of view, in terms of scale index, China dropped slightly from 7th to 8th; the structure index rose from the 72nd in 2018 to the 67th; the status index dropped slightly from the 6th in 2018 to the 8th; the industrial base index has greatly improved, rising from the 41st in 2018 to the 20th; the environmental index rose from 59th in 2018 to 41st. The changes in these indexes are mainly attributed to two reasons: first, China continues to deepen reform and opening up, promotes the construction of Free Trade Zone, and the continuous optimization of the business environment has become the main internal cause of the rapid improvement of China's environmental index. Second, China's digital trade is developing faster and the proportion of digitally-deliverable services is increasing. Third, the domestic service industry is growing at a faster rate and its share in GDP has increased.</a:t>
            </a:r>
            <a:endParaRPr lang="en-US" sz="1400" dirty="0">
              <a:latin typeface="宋体" panose="02010600030101010101" pitchFamily="2" charset="-122"/>
              <a:ea typeface="宋体" panose="02010600030101010101" pitchFamily="2" charset="-122"/>
            </a:endParaRPr>
          </a:p>
          <a:p>
            <a:endParaRPr lang="zh-CN" altLang="zh-CN" sz="1400" dirty="0"/>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Main conclusions of the 2020 index report</a:t>
            </a:r>
            <a:endParaRPr lang="en-US" dirty="0"/>
          </a:p>
        </p:txBody>
      </p:sp>
      <p:sp>
        <p:nvSpPr>
          <p:cNvPr id="4" name="矩形 3"/>
          <p:cNvSpPr/>
          <p:nvPr/>
        </p:nvSpPr>
        <p:spPr>
          <a:xfrm>
            <a:off x="596537" y="1052790"/>
            <a:ext cx="9801497" cy="830997"/>
          </a:xfrm>
          <a:prstGeom prst="rect">
            <a:avLst/>
          </a:prstGeom>
        </p:spPr>
        <p:txBody>
          <a:bodyPr wrap="square">
            <a:spAutoFit/>
          </a:bodyPr>
          <a:lstStyle/>
          <a:p>
            <a:r>
              <a:rPr lang="en-US" sz="1600" dirty="0">
                <a:latin typeface="宋体" panose="02010600030101010101" pitchFamily="2" charset="-122"/>
                <a:ea typeface="宋体" panose="02010600030101010101" pitchFamily="2" charset="-122"/>
                <a:cs typeface="Times New Roman" panose="02020603050405020304" pitchFamily="18" charset="0"/>
              </a:rPr>
              <a:t>Fifth, the development index of trade in services is highly positively correlated with the income level of a country and region, while it is not significantly related to the economic volume.</a:t>
            </a:r>
            <a:endParaRPr lang="en-US" sz="1600" dirty="0">
              <a:latin typeface="宋体" panose="02010600030101010101" pitchFamily="2" charset="-122"/>
              <a:ea typeface="宋体" panose="02010600030101010101" pitchFamily="2" charset="-122"/>
              <a:cs typeface="Times New Roman" panose="02020603050405020304" pitchFamily="18" charset="0"/>
            </a:endParaRPr>
          </a:p>
        </p:txBody>
      </p:sp>
      <p:sp>
        <p:nvSpPr>
          <p:cNvPr id="6" name="Rectangle 3"/>
          <p:cNvSpPr>
            <a:spLocks noChangeArrowheads="1"/>
          </p:cNvSpPr>
          <p:nvPr/>
        </p:nvSpPr>
        <p:spPr bwMode="auto">
          <a:xfrm>
            <a:off x="912003" y="5934040"/>
            <a:ext cx="1072769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dirty="0">
                <a:solidFill>
                  <a:schemeClr val="tx1"/>
                </a:solidFill>
                <a:latin typeface="Times New Roman" panose="02020603050405020304" pitchFamily="18" charset="0"/>
                <a:cs typeface="Times New Roman" panose="02020603050405020304" pitchFamily="18" charset="0"/>
              </a:rPr>
              <a:t>correlation </a:t>
            </a:r>
            <a:r>
              <a:rPr lang="en-US" dirty="0">
                <a:latin typeface="Times New Roman" panose="02020603050405020304" pitchFamily="18" charset="0"/>
                <a:cs typeface="Times New Roman" panose="02020603050405020304" pitchFamily="18" charset="0"/>
              </a:rPr>
              <a:t>between the development index of trade in services of economies around the world and GDP per capita </a:t>
            </a:r>
            <a:endParaRPr lang="en-US"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20658" y="1883787"/>
            <a:ext cx="7950684" cy="3921423"/>
          </a:xfrm>
          <a:prstGeom prst="rect">
            <a:avLst/>
          </a:prstGeom>
        </p:spPr>
      </p:pic>
      <p:sp>
        <p:nvSpPr>
          <p:cNvPr id="8" name="文本框 7"/>
          <p:cNvSpPr txBox="1"/>
          <p:nvPr/>
        </p:nvSpPr>
        <p:spPr>
          <a:xfrm rot="16200000">
            <a:off x="381000" y="3467100"/>
            <a:ext cx="2447925" cy="369332"/>
          </a:xfrm>
          <a:prstGeom prst="rect">
            <a:avLst/>
          </a:prstGeom>
          <a:noFill/>
        </p:spPr>
        <p:txBody>
          <a:bodyPr wrap="square" rtlCol="0">
            <a:spAutoFit/>
          </a:bodyPr>
          <a:lstStyle/>
          <a:p>
            <a:r>
              <a:rPr lang="en-US" altLang="zh-CN" dirty="0"/>
              <a:t>Per capital GDP (USD)</a:t>
            </a:r>
            <a:endParaRPr lang="zh-CN" altLang="en-US" dirty="0"/>
          </a:p>
        </p:txBody>
      </p:sp>
      <p:sp>
        <p:nvSpPr>
          <p:cNvPr id="9" name="文本框 8"/>
          <p:cNvSpPr txBox="1"/>
          <p:nvPr/>
        </p:nvSpPr>
        <p:spPr>
          <a:xfrm>
            <a:off x="5153025" y="2638577"/>
            <a:ext cx="685800" cy="307777"/>
          </a:xfrm>
          <a:prstGeom prst="rect">
            <a:avLst/>
          </a:prstGeom>
          <a:noFill/>
        </p:spPr>
        <p:txBody>
          <a:bodyPr wrap="square" rtlCol="0">
            <a:spAutoFit/>
          </a:bodyPr>
          <a:lstStyle/>
          <a:p>
            <a:r>
              <a:rPr lang="en-US" altLang="zh-CN" sz="1400" dirty="0"/>
              <a:t>Katar</a:t>
            </a:r>
            <a:endParaRPr lang="zh-CN" altLang="en-US" sz="1400" dirty="0"/>
          </a:p>
        </p:txBody>
      </p:sp>
      <p:sp>
        <p:nvSpPr>
          <p:cNvPr id="10" name="文本框 9"/>
          <p:cNvSpPr txBox="1"/>
          <p:nvPr/>
        </p:nvSpPr>
        <p:spPr>
          <a:xfrm>
            <a:off x="4184194" y="4291817"/>
            <a:ext cx="1654631" cy="307777"/>
          </a:xfrm>
          <a:prstGeom prst="rect">
            <a:avLst/>
          </a:prstGeom>
          <a:noFill/>
        </p:spPr>
        <p:txBody>
          <a:bodyPr wrap="square" rtlCol="0">
            <a:spAutoFit/>
          </a:bodyPr>
          <a:lstStyle/>
          <a:p>
            <a:r>
              <a:rPr lang="en-US" altLang="zh-CN" sz="1400" dirty="0"/>
              <a:t>Global average</a:t>
            </a:r>
            <a:endParaRPr lang="zh-CN" altLang="en-US" sz="1400" dirty="0"/>
          </a:p>
        </p:txBody>
      </p:sp>
      <p:sp>
        <p:nvSpPr>
          <p:cNvPr id="11" name="文本框 10"/>
          <p:cNvSpPr txBox="1"/>
          <p:nvPr/>
        </p:nvSpPr>
        <p:spPr>
          <a:xfrm>
            <a:off x="6169854" y="4560642"/>
            <a:ext cx="685800" cy="307777"/>
          </a:xfrm>
          <a:prstGeom prst="rect">
            <a:avLst/>
          </a:prstGeom>
          <a:noFill/>
        </p:spPr>
        <p:txBody>
          <a:bodyPr wrap="square" rtlCol="0">
            <a:spAutoFit/>
          </a:bodyPr>
          <a:lstStyle/>
          <a:p>
            <a:r>
              <a:rPr lang="en-US" altLang="zh-CN" sz="1400" dirty="0"/>
              <a:t>China</a:t>
            </a:r>
            <a:endParaRPr lang="zh-CN" altLang="en-US" sz="1400" dirty="0"/>
          </a:p>
        </p:txBody>
      </p:sp>
      <p:sp>
        <p:nvSpPr>
          <p:cNvPr id="12" name="文本框 11"/>
          <p:cNvSpPr txBox="1"/>
          <p:nvPr/>
        </p:nvSpPr>
        <p:spPr>
          <a:xfrm>
            <a:off x="7534276" y="3693126"/>
            <a:ext cx="466723" cy="307777"/>
          </a:xfrm>
          <a:prstGeom prst="rect">
            <a:avLst/>
          </a:prstGeom>
          <a:noFill/>
        </p:spPr>
        <p:txBody>
          <a:bodyPr wrap="square" rtlCol="0">
            <a:spAutoFit/>
          </a:bodyPr>
          <a:lstStyle/>
          <a:p>
            <a:r>
              <a:rPr lang="en-US" altLang="zh-CN" sz="1400" dirty="0"/>
              <a:t>UK</a:t>
            </a:r>
            <a:endParaRPr lang="zh-CN" altLang="en-US" sz="1400" dirty="0"/>
          </a:p>
        </p:txBody>
      </p:sp>
      <p:sp>
        <p:nvSpPr>
          <p:cNvPr id="13" name="文本框 12"/>
          <p:cNvSpPr txBox="1"/>
          <p:nvPr/>
        </p:nvSpPr>
        <p:spPr>
          <a:xfrm>
            <a:off x="7248527" y="3446392"/>
            <a:ext cx="1276348" cy="307777"/>
          </a:xfrm>
          <a:prstGeom prst="rect">
            <a:avLst/>
          </a:prstGeom>
          <a:noFill/>
        </p:spPr>
        <p:txBody>
          <a:bodyPr wrap="square" rtlCol="0">
            <a:spAutoFit/>
          </a:bodyPr>
          <a:lstStyle/>
          <a:p>
            <a:r>
              <a:rPr lang="en-US" altLang="zh-CN" sz="1400" dirty="0"/>
              <a:t>Netherlands</a:t>
            </a:r>
            <a:endParaRPr lang="zh-CN" altLang="en-US" sz="1400" dirty="0"/>
          </a:p>
        </p:txBody>
      </p:sp>
      <p:sp>
        <p:nvSpPr>
          <p:cNvPr id="14" name="文本框 13"/>
          <p:cNvSpPr txBox="1"/>
          <p:nvPr/>
        </p:nvSpPr>
        <p:spPr>
          <a:xfrm>
            <a:off x="7685503" y="3133558"/>
            <a:ext cx="1052512" cy="307777"/>
          </a:xfrm>
          <a:prstGeom prst="rect">
            <a:avLst/>
          </a:prstGeom>
          <a:noFill/>
        </p:spPr>
        <p:txBody>
          <a:bodyPr wrap="square" rtlCol="0">
            <a:spAutoFit/>
          </a:bodyPr>
          <a:lstStyle/>
          <a:p>
            <a:r>
              <a:rPr lang="en-US" altLang="zh-CN" sz="1400" dirty="0"/>
              <a:t>Singapore </a:t>
            </a:r>
            <a:endParaRPr lang="zh-CN" altLang="en-US" sz="1400" dirty="0"/>
          </a:p>
        </p:txBody>
      </p:sp>
      <p:sp>
        <p:nvSpPr>
          <p:cNvPr id="15" name="文本框 14"/>
          <p:cNvSpPr txBox="1"/>
          <p:nvPr/>
        </p:nvSpPr>
        <p:spPr>
          <a:xfrm>
            <a:off x="8357641" y="2632610"/>
            <a:ext cx="809625" cy="307777"/>
          </a:xfrm>
          <a:prstGeom prst="rect">
            <a:avLst/>
          </a:prstGeom>
          <a:noFill/>
        </p:spPr>
        <p:txBody>
          <a:bodyPr wrap="square" rtlCol="0">
            <a:spAutoFit/>
          </a:bodyPr>
          <a:lstStyle/>
          <a:p>
            <a:r>
              <a:rPr lang="en-US" altLang="zh-CN" sz="1400" dirty="0"/>
              <a:t>Ireland </a:t>
            </a:r>
            <a:endParaRPr lang="zh-CN" altLang="en-US" sz="1400" dirty="0"/>
          </a:p>
        </p:txBody>
      </p:sp>
      <p:sp>
        <p:nvSpPr>
          <p:cNvPr id="16" name="文本框 15"/>
          <p:cNvSpPr txBox="1"/>
          <p:nvPr/>
        </p:nvSpPr>
        <p:spPr>
          <a:xfrm>
            <a:off x="8903529" y="2990989"/>
            <a:ext cx="685799" cy="307777"/>
          </a:xfrm>
          <a:prstGeom prst="rect">
            <a:avLst/>
          </a:prstGeom>
          <a:noFill/>
        </p:spPr>
        <p:txBody>
          <a:bodyPr wrap="square" rtlCol="0">
            <a:spAutoFit/>
          </a:bodyPr>
          <a:lstStyle/>
          <a:p>
            <a:r>
              <a:rPr lang="en-US" altLang="zh-CN" sz="1400" dirty="0"/>
              <a:t>USA</a:t>
            </a:r>
            <a:endParaRPr lang="zh-CN" altLang="en-US" sz="1400" dirty="0"/>
          </a:p>
        </p:txBody>
      </p:sp>
      <p:sp>
        <p:nvSpPr>
          <p:cNvPr id="17" name="文本框 16"/>
          <p:cNvSpPr txBox="1"/>
          <p:nvPr/>
        </p:nvSpPr>
        <p:spPr>
          <a:xfrm>
            <a:off x="7991473" y="2169243"/>
            <a:ext cx="1362075" cy="307777"/>
          </a:xfrm>
          <a:prstGeom prst="rect">
            <a:avLst/>
          </a:prstGeom>
          <a:noFill/>
        </p:spPr>
        <p:txBody>
          <a:bodyPr wrap="square" rtlCol="0">
            <a:spAutoFit/>
          </a:bodyPr>
          <a:lstStyle/>
          <a:p>
            <a:r>
              <a:rPr lang="en-US" altLang="zh-CN" sz="1400" dirty="0"/>
              <a:t>Macau, China</a:t>
            </a:r>
            <a:endParaRPr lang="zh-CN" altLang="en-US" sz="1400" dirty="0"/>
          </a:p>
        </p:txBody>
      </p:sp>
      <p:sp>
        <p:nvSpPr>
          <p:cNvPr id="18" name="文本框 17"/>
          <p:cNvSpPr txBox="1"/>
          <p:nvPr/>
        </p:nvSpPr>
        <p:spPr>
          <a:xfrm>
            <a:off x="4801958" y="5445020"/>
            <a:ext cx="3289525" cy="307777"/>
          </a:xfrm>
          <a:prstGeom prst="rect">
            <a:avLst/>
          </a:prstGeom>
          <a:noFill/>
        </p:spPr>
        <p:txBody>
          <a:bodyPr wrap="square" rtlCol="0">
            <a:spAutoFit/>
          </a:bodyPr>
          <a:lstStyle/>
          <a:p>
            <a:r>
              <a:rPr lang="en-US" altLang="zh-CN" sz="1400" dirty="0"/>
              <a:t>Development index of trade in services</a:t>
            </a:r>
            <a:endParaRPr lang="zh-CN" altLang="en-US" sz="1400" dirty="0"/>
          </a:p>
        </p:txBody>
      </p:sp>
    </p:spTree>
    <p:custDataLst>
      <p:tags r:id="rId2"/>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en-US" dirty="0">
                <a:latin typeface="汉仪落花诗W" panose="00020600040101010101" charset="-122"/>
                <a:ea typeface="汉仪落花诗W" panose="00020600040101010101" charset="-122"/>
              </a:rPr>
              <a:t>Thank you!</a:t>
            </a:r>
            <a:endParaRPr lang="en-US" dirty="0">
              <a:latin typeface="汉仪落花诗W" panose="00020600040101010101" charset="-122"/>
              <a:ea typeface="汉仪落花诗W" panose="00020600040101010101" charset="-122"/>
            </a:endParaRPr>
          </a:p>
        </p:txBody>
      </p:sp>
      <p:sp>
        <p:nvSpPr>
          <p:cNvPr id="8" name="文本框 7"/>
          <p:cNvSpPr txBox="1"/>
          <p:nvPr>
            <p:custDataLst>
              <p:tags r:id="rId2"/>
            </p:custDataLst>
          </p:nvPr>
        </p:nvSpPr>
        <p:spPr>
          <a:xfrm>
            <a:off x="1896548" y="4088272"/>
            <a:ext cx="6736635" cy="848995"/>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0" lvl="0" indent="0" algn="l" fontAlgn="ctr">
              <a:lnSpc>
                <a:spcPct val="130000"/>
              </a:lnSpc>
              <a:spcBef>
                <a:spcPts val="2265"/>
              </a:spcBef>
              <a:spcAft>
                <a:spcPts val="0"/>
              </a:spcAft>
              <a:buSzPct val="100000"/>
              <a:buNone/>
            </a:pPr>
            <a:r>
              <a:rPr lang="en-US" sz="1400" dirty="0">
                <a:ln w="3175">
                  <a:noFill/>
                  <a:prstDash val="dash"/>
                </a:ln>
                <a:solidFill>
                  <a:schemeClr val="tx1">
                    <a:lumMod val="75000"/>
                    <a:lumOff val="25000"/>
                  </a:schemeClr>
                </a:solidFill>
                <a:latin typeface="微软雅黑" panose="020B0503020204020204" pitchFamily="34" charset="-122"/>
                <a:ea typeface="微软雅黑" panose="020B0503020204020204" pitchFamily="34" charset="-122"/>
                <a:sym typeface="+mn-ea"/>
              </a:rPr>
              <a:t>Tel/WeChat: 13321126353</a:t>
            </a:r>
            <a:endParaRPr lang="en-US" sz="1400" dirty="0">
              <a:ln w="3175">
                <a:noFill/>
                <a:prstDash val="dash"/>
              </a:ln>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lvl="0" indent="0" algn="l" fontAlgn="ctr">
              <a:lnSpc>
                <a:spcPct val="130000"/>
              </a:lnSpc>
              <a:spcBef>
                <a:spcPts val="2265"/>
              </a:spcBef>
              <a:spcAft>
                <a:spcPts val="0"/>
              </a:spcAft>
              <a:buSzPct val="100000"/>
              <a:buNone/>
            </a:pPr>
            <a:r>
              <a:rPr lang="en-US" sz="1400" dirty="0">
                <a:ln w="3175">
                  <a:noFill/>
                  <a:prstDash val="dash"/>
                </a:ln>
                <a:solidFill>
                  <a:schemeClr val="tx1">
                    <a:lumMod val="75000"/>
                    <a:lumOff val="25000"/>
                  </a:schemeClr>
                </a:solidFill>
                <a:latin typeface="微软雅黑" panose="020B0503020204020204" pitchFamily="34" charset="-122"/>
                <a:ea typeface="微软雅黑" panose="020B0503020204020204" pitchFamily="34" charset="-122"/>
                <a:sym typeface="+mn-ea"/>
              </a:rPr>
              <a:t>Mail: bjbjfulj@126.com</a:t>
            </a:r>
            <a:endParaRPr lang="en-US" sz="1400" dirty="0">
              <a:ln w="3175">
                <a:noFill/>
                <a:prstDash val="dash"/>
              </a:ln>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 name="icon_1"/>
          <p:cNvSpPr>
            <a:spLocks noChangeAspect="1"/>
          </p:cNvSpPr>
          <p:nvPr>
            <p:custDataLst>
              <p:tags r:id="rId3"/>
            </p:custDataLst>
          </p:nvPr>
        </p:nvSpPr>
        <p:spPr bwMode="auto">
          <a:xfrm>
            <a:off x="1515548" y="4078316"/>
            <a:ext cx="304800" cy="289153"/>
          </a:xfrm>
          <a:custGeom>
            <a:avLst/>
            <a:gdLst>
              <a:gd name="connsiteX0" fmla="*/ 476226 w 607614"/>
              <a:gd name="connsiteY0" fmla="*/ 313250 h 576423"/>
              <a:gd name="connsiteX1" fmla="*/ 607614 w 607614"/>
              <a:gd name="connsiteY1" fmla="*/ 445216 h 576423"/>
              <a:gd name="connsiteX2" fmla="*/ 476226 w 607614"/>
              <a:gd name="connsiteY2" fmla="*/ 576423 h 576423"/>
              <a:gd name="connsiteX3" fmla="*/ 354712 w 607614"/>
              <a:gd name="connsiteY3" fmla="*/ 499064 h 576423"/>
              <a:gd name="connsiteX4" fmla="*/ 354712 w 607614"/>
              <a:gd name="connsiteY4" fmla="*/ 536227 h 576423"/>
              <a:gd name="connsiteX5" fmla="*/ 334206 w 607614"/>
              <a:gd name="connsiteY5" fmla="*/ 536227 h 576423"/>
              <a:gd name="connsiteX6" fmla="*/ 334206 w 607614"/>
              <a:gd name="connsiteY6" fmla="*/ 455075 h 576423"/>
              <a:gd name="connsiteX7" fmla="*/ 415469 w 607614"/>
              <a:gd name="connsiteY7" fmla="*/ 455075 h 576423"/>
              <a:gd name="connsiteX8" fmla="*/ 415469 w 607614"/>
              <a:gd name="connsiteY8" fmla="*/ 475553 h 576423"/>
              <a:gd name="connsiteX9" fmla="*/ 366863 w 607614"/>
              <a:gd name="connsiteY9" fmla="*/ 475553 h 576423"/>
              <a:gd name="connsiteX10" fmla="*/ 476226 w 607614"/>
              <a:gd name="connsiteY10" fmla="*/ 555946 h 576423"/>
              <a:gd name="connsiteX11" fmla="*/ 587108 w 607614"/>
              <a:gd name="connsiteY11" fmla="*/ 445216 h 576423"/>
              <a:gd name="connsiteX12" fmla="*/ 476226 w 607614"/>
              <a:gd name="connsiteY12" fmla="*/ 333728 h 576423"/>
              <a:gd name="connsiteX13" fmla="*/ 392685 w 607614"/>
              <a:gd name="connsiteY13" fmla="*/ 370890 h 576423"/>
              <a:gd name="connsiteX14" fmla="*/ 378255 w 607614"/>
              <a:gd name="connsiteY14" fmla="*/ 371649 h 576423"/>
              <a:gd name="connsiteX15" fmla="*/ 377496 w 607614"/>
              <a:gd name="connsiteY15" fmla="*/ 357239 h 576423"/>
              <a:gd name="connsiteX16" fmla="*/ 476226 w 607614"/>
              <a:gd name="connsiteY16" fmla="*/ 313250 h 576423"/>
              <a:gd name="connsiteX17" fmla="*/ 192162 w 607614"/>
              <a:gd name="connsiteY17" fmla="*/ 91016 h 576423"/>
              <a:gd name="connsiteX18" fmla="*/ 101018 w 607614"/>
              <a:gd name="connsiteY18" fmla="*/ 162312 h 576423"/>
              <a:gd name="connsiteX19" fmla="*/ 101018 w 607614"/>
              <a:gd name="connsiteY19" fmla="*/ 216921 h 576423"/>
              <a:gd name="connsiteX20" fmla="*/ 97980 w 607614"/>
              <a:gd name="connsiteY20" fmla="*/ 219955 h 576423"/>
              <a:gd name="connsiteX21" fmla="*/ 91144 w 607614"/>
              <a:gd name="connsiteY21" fmla="*/ 231332 h 576423"/>
              <a:gd name="connsiteX22" fmla="*/ 91144 w 607614"/>
              <a:gd name="connsiteY22" fmla="*/ 266980 h 576423"/>
              <a:gd name="connsiteX23" fmla="*/ 98739 w 607614"/>
              <a:gd name="connsiteY23" fmla="*/ 279873 h 576423"/>
              <a:gd name="connsiteX24" fmla="*/ 101778 w 607614"/>
              <a:gd name="connsiteY24" fmla="*/ 282149 h 576423"/>
              <a:gd name="connsiteX25" fmla="*/ 103297 w 607614"/>
              <a:gd name="connsiteY25" fmla="*/ 286700 h 576423"/>
              <a:gd name="connsiteX26" fmla="*/ 138235 w 607614"/>
              <a:gd name="connsiteY26" fmla="*/ 346618 h 576423"/>
              <a:gd name="connsiteX27" fmla="*/ 141273 w 607614"/>
              <a:gd name="connsiteY27" fmla="*/ 349652 h 576423"/>
              <a:gd name="connsiteX28" fmla="*/ 141273 w 607614"/>
              <a:gd name="connsiteY28" fmla="*/ 386058 h 576423"/>
              <a:gd name="connsiteX29" fmla="*/ 119247 w 607614"/>
              <a:gd name="connsiteY29" fmla="*/ 422465 h 576423"/>
              <a:gd name="connsiteX30" fmla="*/ 52408 w 607614"/>
              <a:gd name="connsiteY30" fmla="*/ 464939 h 576423"/>
              <a:gd name="connsiteX31" fmla="*/ 20507 w 607614"/>
              <a:gd name="connsiteY31" fmla="*/ 518031 h 576423"/>
              <a:gd name="connsiteX32" fmla="*/ 20507 w 607614"/>
              <a:gd name="connsiteY32" fmla="*/ 536234 h 576423"/>
              <a:gd name="connsiteX33" fmla="*/ 142033 w 607614"/>
              <a:gd name="connsiteY33" fmla="*/ 536234 h 576423"/>
              <a:gd name="connsiteX34" fmla="*/ 142033 w 607614"/>
              <a:gd name="connsiteY34" fmla="*/ 513480 h 576423"/>
              <a:gd name="connsiteX35" fmla="*/ 189124 w 607614"/>
              <a:gd name="connsiteY35" fmla="*/ 433083 h 576423"/>
              <a:gd name="connsiteX36" fmla="*/ 246089 w 607614"/>
              <a:gd name="connsiteY36" fmla="*/ 401986 h 576423"/>
              <a:gd name="connsiteX37" fmla="*/ 252925 w 607614"/>
              <a:gd name="connsiteY37" fmla="*/ 398952 h 576423"/>
              <a:gd name="connsiteX38" fmla="*/ 279508 w 607614"/>
              <a:gd name="connsiteY38" fmla="*/ 383783 h 576423"/>
              <a:gd name="connsiteX39" fmla="*/ 293940 w 607614"/>
              <a:gd name="connsiteY39" fmla="*/ 360271 h 576423"/>
              <a:gd name="connsiteX40" fmla="*/ 293940 w 607614"/>
              <a:gd name="connsiteY40" fmla="*/ 326898 h 576423"/>
              <a:gd name="connsiteX41" fmla="*/ 285585 w 607614"/>
              <a:gd name="connsiteY41" fmla="*/ 315521 h 576423"/>
              <a:gd name="connsiteX42" fmla="*/ 285585 w 607614"/>
              <a:gd name="connsiteY42" fmla="*/ 314763 h 576423"/>
              <a:gd name="connsiteX43" fmla="*/ 280268 w 607614"/>
              <a:gd name="connsiteY43" fmla="*/ 307178 h 576423"/>
              <a:gd name="connsiteX44" fmla="*/ 279508 w 607614"/>
              <a:gd name="connsiteY44" fmla="*/ 305661 h 576423"/>
              <a:gd name="connsiteX45" fmla="*/ 274951 w 607614"/>
              <a:gd name="connsiteY45" fmla="*/ 297318 h 576423"/>
              <a:gd name="connsiteX46" fmla="*/ 274192 w 607614"/>
              <a:gd name="connsiteY46" fmla="*/ 295801 h 576423"/>
              <a:gd name="connsiteX47" fmla="*/ 273432 w 607614"/>
              <a:gd name="connsiteY47" fmla="*/ 294284 h 576423"/>
              <a:gd name="connsiteX48" fmla="*/ 272673 w 607614"/>
              <a:gd name="connsiteY48" fmla="*/ 293526 h 576423"/>
              <a:gd name="connsiteX49" fmla="*/ 270394 w 607614"/>
              <a:gd name="connsiteY49" fmla="*/ 287458 h 576423"/>
              <a:gd name="connsiteX50" fmla="*/ 269634 w 607614"/>
              <a:gd name="connsiteY50" fmla="*/ 285941 h 576423"/>
              <a:gd name="connsiteX51" fmla="*/ 268875 w 607614"/>
              <a:gd name="connsiteY51" fmla="*/ 284424 h 576423"/>
              <a:gd name="connsiteX52" fmla="*/ 268115 w 607614"/>
              <a:gd name="connsiteY52" fmla="*/ 282907 h 576423"/>
              <a:gd name="connsiteX53" fmla="*/ 265837 w 607614"/>
              <a:gd name="connsiteY53" fmla="*/ 276840 h 576423"/>
              <a:gd name="connsiteX54" fmla="*/ 264318 w 607614"/>
              <a:gd name="connsiteY54" fmla="*/ 274564 h 576423"/>
              <a:gd name="connsiteX55" fmla="*/ 262799 w 607614"/>
              <a:gd name="connsiteY55" fmla="*/ 268496 h 576423"/>
              <a:gd name="connsiteX56" fmla="*/ 261280 w 607614"/>
              <a:gd name="connsiteY56" fmla="*/ 265463 h 576423"/>
              <a:gd name="connsiteX57" fmla="*/ 261280 w 607614"/>
              <a:gd name="connsiteY57" fmla="*/ 263946 h 576423"/>
              <a:gd name="connsiteX58" fmla="*/ 260520 w 607614"/>
              <a:gd name="connsiteY58" fmla="*/ 260912 h 576423"/>
              <a:gd name="connsiteX59" fmla="*/ 258241 w 607614"/>
              <a:gd name="connsiteY59" fmla="*/ 254844 h 576423"/>
              <a:gd name="connsiteX60" fmla="*/ 258241 w 607614"/>
              <a:gd name="connsiteY60" fmla="*/ 254086 h 576423"/>
              <a:gd name="connsiteX61" fmla="*/ 248368 w 607614"/>
              <a:gd name="connsiteY61" fmla="*/ 242709 h 576423"/>
              <a:gd name="connsiteX62" fmla="*/ 243051 w 607614"/>
              <a:gd name="connsiteY62" fmla="*/ 222230 h 576423"/>
              <a:gd name="connsiteX63" fmla="*/ 243051 w 607614"/>
              <a:gd name="connsiteY63" fmla="*/ 182032 h 576423"/>
              <a:gd name="connsiteX64" fmla="*/ 252925 w 607614"/>
              <a:gd name="connsiteY64" fmla="*/ 155485 h 576423"/>
              <a:gd name="connsiteX65" fmla="*/ 252925 w 607614"/>
              <a:gd name="connsiteY65" fmla="*/ 107702 h 576423"/>
              <a:gd name="connsiteX66" fmla="*/ 192162 w 607614"/>
              <a:gd name="connsiteY66" fmla="*/ 91016 h 576423"/>
              <a:gd name="connsiteX67" fmla="*/ 374450 w 607614"/>
              <a:gd name="connsiteY67" fmla="*/ 0 h 576423"/>
              <a:gd name="connsiteX68" fmla="*/ 474709 w 607614"/>
              <a:gd name="connsiteY68" fmla="*/ 35648 h 576423"/>
              <a:gd name="connsiteX69" fmla="*/ 495976 w 607614"/>
              <a:gd name="connsiteY69" fmla="*/ 101634 h 576423"/>
              <a:gd name="connsiteX70" fmla="*/ 495976 w 607614"/>
              <a:gd name="connsiteY70" fmla="*/ 155485 h 576423"/>
              <a:gd name="connsiteX71" fmla="*/ 506609 w 607614"/>
              <a:gd name="connsiteY71" fmla="*/ 182032 h 576423"/>
              <a:gd name="connsiteX72" fmla="*/ 506609 w 607614"/>
              <a:gd name="connsiteY72" fmla="*/ 222230 h 576423"/>
              <a:gd name="connsiteX73" fmla="*/ 477747 w 607614"/>
              <a:gd name="connsiteY73" fmla="*/ 260912 h 576423"/>
              <a:gd name="connsiteX74" fmla="*/ 464835 w 607614"/>
              <a:gd name="connsiteY74" fmla="*/ 254086 h 576423"/>
              <a:gd name="connsiteX75" fmla="*/ 471670 w 607614"/>
              <a:gd name="connsiteY75" fmla="*/ 241950 h 576423"/>
              <a:gd name="connsiteX76" fmla="*/ 486102 w 607614"/>
              <a:gd name="connsiteY76" fmla="*/ 222230 h 576423"/>
              <a:gd name="connsiteX77" fmla="*/ 486102 w 607614"/>
              <a:gd name="connsiteY77" fmla="*/ 182032 h 576423"/>
              <a:gd name="connsiteX78" fmla="*/ 479266 w 607614"/>
              <a:gd name="connsiteY78" fmla="*/ 166862 h 576423"/>
              <a:gd name="connsiteX79" fmla="*/ 476228 w 607614"/>
              <a:gd name="connsiteY79" fmla="*/ 163828 h 576423"/>
              <a:gd name="connsiteX80" fmla="*/ 476228 w 607614"/>
              <a:gd name="connsiteY80" fmla="*/ 100117 h 576423"/>
              <a:gd name="connsiteX81" fmla="*/ 459518 w 607614"/>
              <a:gd name="connsiteY81" fmla="*/ 48542 h 576423"/>
              <a:gd name="connsiteX82" fmla="*/ 374450 w 607614"/>
              <a:gd name="connsiteY82" fmla="*/ 20479 h 576423"/>
              <a:gd name="connsiteX83" fmla="*/ 289382 w 607614"/>
              <a:gd name="connsiteY83" fmla="*/ 49300 h 576423"/>
              <a:gd name="connsiteX84" fmla="*/ 273432 w 607614"/>
              <a:gd name="connsiteY84" fmla="*/ 97084 h 576423"/>
              <a:gd name="connsiteX85" fmla="*/ 273432 w 607614"/>
              <a:gd name="connsiteY85" fmla="*/ 97842 h 576423"/>
              <a:gd name="connsiteX86" fmla="*/ 273432 w 607614"/>
              <a:gd name="connsiteY86" fmla="*/ 100876 h 576423"/>
              <a:gd name="connsiteX87" fmla="*/ 273432 w 607614"/>
              <a:gd name="connsiteY87" fmla="*/ 163828 h 576423"/>
              <a:gd name="connsiteX88" fmla="*/ 270394 w 607614"/>
              <a:gd name="connsiteY88" fmla="*/ 166862 h 576423"/>
              <a:gd name="connsiteX89" fmla="*/ 263558 w 607614"/>
              <a:gd name="connsiteY89" fmla="*/ 182032 h 576423"/>
              <a:gd name="connsiteX90" fmla="*/ 263558 w 607614"/>
              <a:gd name="connsiteY90" fmla="*/ 222230 h 576423"/>
              <a:gd name="connsiteX91" fmla="*/ 272673 w 607614"/>
              <a:gd name="connsiteY91" fmla="*/ 239675 h 576423"/>
              <a:gd name="connsiteX92" fmla="*/ 276470 w 607614"/>
              <a:gd name="connsiteY92" fmla="*/ 241950 h 576423"/>
              <a:gd name="connsiteX93" fmla="*/ 277230 w 607614"/>
              <a:gd name="connsiteY93" fmla="*/ 244984 h 576423"/>
              <a:gd name="connsiteX94" fmla="*/ 277230 w 607614"/>
              <a:gd name="connsiteY94" fmla="*/ 245743 h 576423"/>
              <a:gd name="connsiteX95" fmla="*/ 279508 w 607614"/>
              <a:gd name="connsiteY95" fmla="*/ 255603 h 576423"/>
              <a:gd name="connsiteX96" fmla="*/ 280268 w 607614"/>
              <a:gd name="connsiteY96" fmla="*/ 257878 h 576423"/>
              <a:gd name="connsiteX97" fmla="*/ 283306 w 607614"/>
              <a:gd name="connsiteY97" fmla="*/ 266221 h 576423"/>
              <a:gd name="connsiteX98" fmla="*/ 284825 w 607614"/>
              <a:gd name="connsiteY98" fmla="*/ 270772 h 576423"/>
              <a:gd name="connsiteX99" fmla="*/ 285585 w 607614"/>
              <a:gd name="connsiteY99" fmla="*/ 272289 h 576423"/>
              <a:gd name="connsiteX100" fmla="*/ 287104 w 607614"/>
              <a:gd name="connsiteY100" fmla="*/ 276081 h 576423"/>
              <a:gd name="connsiteX101" fmla="*/ 287863 w 607614"/>
              <a:gd name="connsiteY101" fmla="*/ 277598 h 576423"/>
              <a:gd name="connsiteX102" fmla="*/ 290901 w 607614"/>
              <a:gd name="connsiteY102" fmla="*/ 284424 h 576423"/>
              <a:gd name="connsiteX103" fmla="*/ 291661 w 607614"/>
              <a:gd name="connsiteY103" fmla="*/ 285183 h 576423"/>
              <a:gd name="connsiteX104" fmla="*/ 310649 w 607614"/>
              <a:gd name="connsiteY104" fmla="*/ 316280 h 576423"/>
              <a:gd name="connsiteX105" fmla="*/ 311409 w 607614"/>
              <a:gd name="connsiteY105" fmla="*/ 317038 h 576423"/>
              <a:gd name="connsiteX106" fmla="*/ 313687 w 607614"/>
              <a:gd name="connsiteY106" fmla="*/ 320072 h 576423"/>
              <a:gd name="connsiteX107" fmla="*/ 313687 w 607614"/>
              <a:gd name="connsiteY107" fmla="*/ 360271 h 576423"/>
              <a:gd name="connsiteX108" fmla="*/ 289382 w 607614"/>
              <a:gd name="connsiteY108" fmla="*/ 401986 h 576423"/>
              <a:gd name="connsiteX109" fmla="*/ 198998 w 607614"/>
              <a:gd name="connsiteY109" fmla="*/ 451286 h 576423"/>
              <a:gd name="connsiteX110" fmla="*/ 161781 w 607614"/>
              <a:gd name="connsiteY110" fmla="*/ 513480 h 576423"/>
              <a:gd name="connsiteX111" fmla="*/ 161781 w 607614"/>
              <a:gd name="connsiteY111" fmla="*/ 536234 h 576423"/>
              <a:gd name="connsiteX112" fmla="*/ 273432 w 607614"/>
              <a:gd name="connsiteY112" fmla="*/ 536234 h 576423"/>
              <a:gd name="connsiteX113" fmla="*/ 283306 w 607614"/>
              <a:gd name="connsiteY113" fmla="*/ 546094 h 576423"/>
              <a:gd name="connsiteX114" fmla="*/ 273432 w 607614"/>
              <a:gd name="connsiteY114" fmla="*/ 555954 h 576423"/>
              <a:gd name="connsiteX115" fmla="*/ 161781 w 607614"/>
              <a:gd name="connsiteY115" fmla="*/ 555954 h 576423"/>
              <a:gd name="connsiteX116" fmla="*/ 142033 w 607614"/>
              <a:gd name="connsiteY116" fmla="*/ 555954 h 576423"/>
              <a:gd name="connsiteX117" fmla="*/ 0 w 607614"/>
              <a:gd name="connsiteY117" fmla="*/ 555954 h 576423"/>
              <a:gd name="connsiteX118" fmla="*/ 0 w 607614"/>
              <a:gd name="connsiteY118" fmla="*/ 518031 h 576423"/>
              <a:gd name="connsiteX119" fmla="*/ 41774 w 607614"/>
              <a:gd name="connsiteY119" fmla="*/ 447494 h 576423"/>
              <a:gd name="connsiteX120" fmla="*/ 109373 w 607614"/>
              <a:gd name="connsiteY120" fmla="*/ 405020 h 576423"/>
              <a:gd name="connsiteX121" fmla="*/ 120766 w 607614"/>
              <a:gd name="connsiteY121" fmla="*/ 386058 h 576423"/>
              <a:gd name="connsiteX122" fmla="*/ 120766 w 607614"/>
              <a:gd name="connsiteY122" fmla="*/ 357995 h 576423"/>
              <a:gd name="connsiteX123" fmla="*/ 84308 w 607614"/>
              <a:gd name="connsiteY123" fmla="*/ 294284 h 576423"/>
              <a:gd name="connsiteX124" fmla="*/ 70637 w 607614"/>
              <a:gd name="connsiteY124" fmla="*/ 266980 h 576423"/>
              <a:gd name="connsiteX125" fmla="*/ 70637 w 607614"/>
              <a:gd name="connsiteY125" fmla="*/ 231332 h 576423"/>
              <a:gd name="connsiteX126" fmla="*/ 81270 w 607614"/>
              <a:gd name="connsiteY126" fmla="*/ 207819 h 576423"/>
              <a:gd name="connsiteX127" fmla="*/ 81270 w 607614"/>
              <a:gd name="connsiteY127" fmla="*/ 161553 h 576423"/>
              <a:gd name="connsiteX128" fmla="*/ 192162 w 607614"/>
              <a:gd name="connsiteY128" fmla="*/ 70537 h 576423"/>
              <a:gd name="connsiteX129" fmla="*/ 253684 w 607614"/>
              <a:gd name="connsiteY129" fmla="*/ 84190 h 576423"/>
              <a:gd name="connsiteX130" fmla="*/ 274192 w 607614"/>
              <a:gd name="connsiteY130" fmla="*/ 35648 h 576423"/>
              <a:gd name="connsiteX131" fmla="*/ 374450 w 607614"/>
              <a:gd name="connsiteY131" fmla="*/ 0 h 57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07614" h="576423">
                <a:moveTo>
                  <a:pt x="476226" y="313250"/>
                </a:moveTo>
                <a:cubicBezTo>
                  <a:pt x="548376" y="313250"/>
                  <a:pt x="607614" y="372407"/>
                  <a:pt x="607614" y="445216"/>
                </a:cubicBezTo>
                <a:cubicBezTo>
                  <a:pt x="607614" y="517266"/>
                  <a:pt x="548376" y="576423"/>
                  <a:pt x="476226" y="576423"/>
                </a:cubicBezTo>
                <a:cubicBezTo>
                  <a:pt x="423064" y="576423"/>
                  <a:pt x="375977" y="544569"/>
                  <a:pt x="354712" y="499064"/>
                </a:cubicBezTo>
                <a:lnTo>
                  <a:pt x="354712" y="536227"/>
                </a:lnTo>
                <a:lnTo>
                  <a:pt x="334206" y="536227"/>
                </a:lnTo>
                <a:lnTo>
                  <a:pt x="334206" y="455075"/>
                </a:lnTo>
                <a:lnTo>
                  <a:pt x="415469" y="455075"/>
                </a:lnTo>
                <a:lnTo>
                  <a:pt x="415469" y="475553"/>
                </a:lnTo>
                <a:lnTo>
                  <a:pt x="366863" y="475553"/>
                </a:lnTo>
                <a:cubicBezTo>
                  <a:pt x="380533" y="521817"/>
                  <a:pt x="425342" y="555946"/>
                  <a:pt x="476226" y="555946"/>
                </a:cubicBezTo>
                <a:cubicBezTo>
                  <a:pt x="537743" y="555946"/>
                  <a:pt x="587108" y="506648"/>
                  <a:pt x="587108" y="445216"/>
                </a:cubicBezTo>
                <a:cubicBezTo>
                  <a:pt x="587108" y="383784"/>
                  <a:pt x="537743" y="333728"/>
                  <a:pt x="476226" y="333728"/>
                </a:cubicBezTo>
                <a:cubicBezTo>
                  <a:pt x="443569" y="333728"/>
                  <a:pt x="413191" y="347379"/>
                  <a:pt x="392685" y="370890"/>
                </a:cubicBezTo>
                <a:cubicBezTo>
                  <a:pt x="388888" y="374683"/>
                  <a:pt x="382052" y="375441"/>
                  <a:pt x="378255" y="371649"/>
                </a:cubicBezTo>
                <a:cubicBezTo>
                  <a:pt x="373698" y="367857"/>
                  <a:pt x="373698" y="361789"/>
                  <a:pt x="377496" y="357239"/>
                </a:cubicBezTo>
                <a:cubicBezTo>
                  <a:pt x="401799" y="329177"/>
                  <a:pt x="437493" y="313250"/>
                  <a:pt x="476226" y="313250"/>
                </a:cubicBezTo>
                <a:close/>
                <a:moveTo>
                  <a:pt x="192162" y="91016"/>
                </a:moveTo>
                <a:cubicBezTo>
                  <a:pt x="106335" y="91016"/>
                  <a:pt x="101778" y="159278"/>
                  <a:pt x="101018" y="162312"/>
                </a:cubicBezTo>
                <a:lnTo>
                  <a:pt x="101018" y="216921"/>
                </a:lnTo>
                <a:lnTo>
                  <a:pt x="97980" y="219955"/>
                </a:lnTo>
                <a:cubicBezTo>
                  <a:pt x="93423" y="223747"/>
                  <a:pt x="91144" y="228298"/>
                  <a:pt x="91144" y="231332"/>
                </a:cubicBezTo>
                <a:lnTo>
                  <a:pt x="91144" y="266980"/>
                </a:lnTo>
                <a:cubicBezTo>
                  <a:pt x="91144" y="272289"/>
                  <a:pt x="94182" y="276840"/>
                  <a:pt x="98739" y="279873"/>
                </a:cubicBezTo>
                <a:lnTo>
                  <a:pt x="101778" y="282149"/>
                </a:lnTo>
                <a:lnTo>
                  <a:pt x="103297" y="286700"/>
                </a:lnTo>
                <a:cubicBezTo>
                  <a:pt x="110892" y="320830"/>
                  <a:pt x="137476" y="346618"/>
                  <a:pt x="138235" y="346618"/>
                </a:cubicBezTo>
                <a:lnTo>
                  <a:pt x="141273" y="349652"/>
                </a:lnTo>
                <a:lnTo>
                  <a:pt x="141273" y="386058"/>
                </a:lnTo>
                <a:cubicBezTo>
                  <a:pt x="141273" y="401228"/>
                  <a:pt x="132918" y="415638"/>
                  <a:pt x="119247" y="422465"/>
                </a:cubicBezTo>
                <a:lnTo>
                  <a:pt x="52408" y="464939"/>
                </a:lnTo>
                <a:cubicBezTo>
                  <a:pt x="31900" y="475557"/>
                  <a:pt x="20507" y="496036"/>
                  <a:pt x="20507" y="518031"/>
                </a:cubicBezTo>
                <a:lnTo>
                  <a:pt x="20507" y="536234"/>
                </a:lnTo>
                <a:lnTo>
                  <a:pt x="142033" y="536234"/>
                </a:lnTo>
                <a:lnTo>
                  <a:pt x="142033" y="513480"/>
                </a:lnTo>
                <a:cubicBezTo>
                  <a:pt x="142033" y="480108"/>
                  <a:pt x="160262" y="449011"/>
                  <a:pt x="189124" y="433083"/>
                </a:cubicBezTo>
                <a:lnTo>
                  <a:pt x="246089" y="401986"/>
                </a:lnTo>
                <a:lnTo>
                  <a:pt x="252925" y="398952"/>
                </a:lnTo>
                <a:lnTo>
                  <a:pt x="279508" y="383783"/>
                </a:lnTo>
                <a:cubicBezTo>
                  <a:pt x="288623" y="379232"/>
                  <a:pt x="293940" y="370131"/>
                  <a:pt x="293940" y="360271"/>
                </a:cubicBezTo>
                <a:lnTo>
                  <a:pt x="293940" y="326898"/>
                </a:lnTo>
                <a:cubicBezTo>
                  <a:pt x="291661" y="324623"/>
                  <a:pt x="288623" y="320830"/>
                  <a:pt x="285585" y="315521"/>
                </a:cubicBezTo>
                <a:cubicBezTo>
                  <a:pt x="285585" y="315521"/>
                  <a:pt x="285585" y="315521"/>
                  <a:pt x="285585" y="314763"/>
                </a:cubicBezTo>
                <a:cubicBezTo>
                  <a:pt x="284066" y="312487"/>
                  <a:pt x="281787" y="310212"/>
                  <a:pt x="280268" y="307178"/>
                </a:cubicBezTo>
                <a:lnTo>
                  <a:pt x="279508" y="305661"/>
                </a:lnTo>
                <a:cubicBezTo>
                  <a:pt x="277989" y="303386"/>
                  <a:pt x="276470" y="300352"/>
                  <a:pt x="274951" y="297318"/>
                </a:cubicBezTo>
                <a:cubicBezTo>
                  <a:pt x="274951" y="296560"/>
                  <a:pt x="274192" y="296560"/>
                  <a:pt x="274192" y="295801"/>
                </a:cubicBezTo>
                <a:lnTo>
                  <a:pt x="273432" y="294284"/>
                </a:lnTo>
                <a:cubicBezTo>
                  <a:pt x="273432" y="294284"/>
                  <a:pt x="273432" y="293526"/>
                  <a:pt x="272673" y="293526"/>
                </a:cubicBezTo>
                <a:cubicBezTo>
                  <a:pt x="271913" y="291250"/>
                  <a:pt x="271154" y="289733"/>
                  <a:pt x="270394" y="287458"/>
                </a:cubicBezTo>
                <a:cubicBezTo>
                  <a:pt x="269634" y="286700"/>
                  <a:pt x="269634" y="285941"/>
                  <a:pt x="269634" y="285941"/>
                </a:cubicBezTo>
                <a:lnTo>
                  <a:pt x="268875" y="284424"/>
                </a:lnTo>
                <a:cubicBezTo>
                  <a:pt x="268875" y="283666"/>
                  <a:pt x="268115" y="283666"/>
                  <a:pt x="268115" y="282907"/>
                </a:cubicBezTo>
                <a:cubicBezTo>
                  <a:pt x="267356" y="280632"/>
                  <a:pt x="266596" y="278356"/>
                  <a:pt x="265837" y="276840"/>
                </a:cubicBezTo>
                <a:cubicBezTo>
                  <a:pt x="265077" y="276081"/>
                  <a:pt x="265077" y="275323"/>
                  <a:pt x="264318" y="274564"/>
                </a:cubicBezTo>
                <a:cubicBezTo>
                  <a:pt x="263558" y="272289"/>
                  <a:pt x="263558" y="270013"/>
                  <a:pt x="262799" y="268496"/>
                </a:cubicBezTo>
                <a:cubicBezTo>
                  <a:pt x="262039" y="267738"/>
                  <a:pt x="262039" y="266221"/>
                  <a:pt x="261280" y="265463"/>
                </a:cubicBezTo>
                <a:cubicBezTo>
                  <a:pt x="261280" y="264704"/>
                  <a:pt x="261280" y="264704"/>
                  <a:pt x="261280" y="263946"/>
                </a:cubicBezTo>
                <a:lnTo>
                  <a:pt x="260520" y="260912"/>
                </a:lnTo>
                <a:cubicBezTo>
                  <a:pt x="259761" y="259395"/>
                  <a:pt x="259001" y="257119"/>
                  <a:pt x="258241" y="254844"/>
                </a:cubicBezTo>
                <a:cubicBezTo>
                  <a:pt x="258241" y="254086"/>
                  <a:pt x="258241" y="254086"/>
                  <a:pt x="258241" y="254086"/>
                </a:cubicBezTo>
                <a:cubicBezTo>
                  <a:pt x="254444" y="251052"/>
                  <a:pt x="251406" y="246501"/>
                  <a:pt x="248368" y="242709"/>
                </a:cubicBezTo>
                <a:cubicBezTo>
                  <a:pt x="245329" y="236641"/>
                  <a:pt x="243051" y="229815"/>
                  <a:pt x="243051" y="222230"/>
                </a:cubicBezTo>
                <a:lnTo>
                  <a:pt x="243051" y="182032"/>
                </a:lnTo>
                <a:cubicBezTo>
                  <a:pt x="243051" y="172172"/>
                  <a:pt x="246848" y="163070"/>
                  <a:pt x="252925" y="155485"/>
                </a:cubicBezTo>
                <a:lnTo>
                  <a:pt x="252925" y="107702"/>
                </a:lnTo>
                <a:cubicBezTo>
                  <a:pt x="236975" y="96325"/>
                  <a:pt x="216467" y="91016"/>
                  <a:pt x="192162" y="91016"/>
                </a:cubicBezTo>
                <a:close/>
                <a:moveTo>
                  <a:pt x="374450" y="0"/>
                </a:moveTo>
                <a:cubicBezTo>
                  <a:pt x="420782" y="0"/>
                  <a:pt x="454201" y="12136"/>
                  <a:pt x="474709" y="35648"/>
                </a:cubicBezTo>
                <a:cubicBezTo>
                  <a:pt x="499014" y="62953"/>
                  <a:pt x="496735" y="96325"/>
                  <a:pt x="495976" y="101634"/>
                </a:cubicBezTo>
                <a:lnTo>
                  <a:pt x="495976" y="155485"/>
                </a:lnTo>
                <a:cubicBezTo>
                  <a:pt x="502811" y="163070"/>
                  <a:pt x="506609" y="172172"/>
                  <a:pt x="506609" y="182032"/>
                </a:cubicBezTo>
                <a:lnTo>
                  <a:pt x="506609" y="222230"/>
                </a:lnTo>
                <a:cubicBezTo>
                  <a:pt x="506609" y="240433"/>
                  <a:pt x="494456" y="255603"/>
                  <a:pt x="477747" y="260912"/>
                </a:cubicBezTo>
                <a:cubicBezTo>
                  <a:pt x="472430" y="262429"/>
                  <a:pt x="466354" y="259395"/>
                  <a:pt x="464835" y="254086"/>
                </a:cubicBezTo>
                <a:cubicBezTo>
                  <a:pt x="463316" y="248776"/>
                  <a:pt x="466354" y="243467"/>
                  <a:pt x="471670" y="241950"/>
                </a:cubicBezTo>
                <a:cubicBezTo>
                  <a:pt x="480025" y="238916"/>
                  <a:pt x="486102" y="231332"/>
                  <a:pt x="486102" y="222230"/>
                </a:cubicBezTo>
                <a:lnTo>
                  <a:pt x="486102" y="182032"/>
                </a:lnTo>
                <a:cubicBezTo>
                  <a:pt x="486102" y="176722"/>
                  <a:pt x="483823" y="171413"/>
                  <a:pt x="479266" y="166862"/>
                </a:cubicBezTo>
                <a:lnTo>
                  <a:pt x="476228" y="163828"/>
                </a:lnTo>
                <a:lnTo>
                  <a:pt x="476228" y="100117"/>
                </a:lnTo>
                <a:cubicBezTo>
                  <a:pt x="476228" y="99359"/>
                  <a:pt x="479266" y="71296"/>
                  <a:pt x="459518" y="48542"/>
                </a:cubicBezTo>
                <a:cubicBezTo>
                  <a:pt x="442808" y="29580"/>
                  <a:pt x="413946" y="20479"/>
                  <a:pt x="374450" y="20479"/>
                </a:cubicBezTo>
                <a:cubicBezTo>
                  <a:pt x="334954" y="20479"/>
                  <a:pt x="306092" y="29580"/>
                  <a:pt x="289382" y="49300"/>
                </a:cubicBezTo>
                <a:cubicBezTo>
                  <a:pt x="273432" y="67504"/>
                  <a:pt x="272673" y="90257"/>
                  <a:pt x="273432" y="97084"/>
                </a:cubicBezTo>
                <a:lnTo>
                  <a:pt x="273432" y="97842"/>
                </a:lnTo>
                <a:lnTo>
                  <a:pt x="273432" y="100876"/>
                </a:lnTo>
                <a:lnTo>
                  <a:pt x="273432" y="163828"/>
                </a:lnTo>
                <a:lnTo>
                  <a:pt x="270394" y="166862"/>
                </a:lnTo>
                <a:cubicBezTo>
                  <a:pt x="265837" y="171413"/>
                  <a:pt x="263558" y="176722"/>
                  <a:pt x="263558" y="182032"/>
                </a:cubicBezTo>
                <a:lnTo>
                  <a:pt x="263558" y="222230"/>
                </a:lnTo>
                <a:cubicBezTo>
                  <a:pt x="263558" y="229056"/>
                  <a:pt x="266596" y="235882"/>
                  <a:pt x="272673" y="239675"/>
                </a:cubicBezTo>
                <a:lnTo>
                  <a:pt x="276470" y="241950"/>
                </a:lnTo>
                <a:lnTo>
                  <a:pt x="277230" y="244984"/>
                </a:lnTo>
                <a:lnTo>
                  <a:pt x="277230" y="245743"/>
                </a:lnTo>
                <a:cubicBezTo>
                  <a:pt x="277989" y="249535"/>
                  <a:pt x="278749" y="252569"/>
                  <a:pt x="279508" y="255603"/>
                </a:cubicBezTo>
                <a:lnTo>
                  <a:pt x="280268" y="257878"/>
                </a:lnTo>
                <a:cubicBezTo>
                  <a:pt x="281027" y="260912"/>
                  <a:pt x="282547" y="263946"/>
                  <a:pt x="283306" y="266221"/>
                </a:cubicBezTo>
                <a:cubicBezTo>
                  <a:pt x="284066" y="267738"/>
                  <a:pt x="284825" y="269255"/>
                  <a:pt x="284825" y="270772"/>
                </a:cubicBezTo>
                <a:cubicBezTo>
                  <a:pt x="285585" y="271530"/>
                  <a:pt x="285585" y="271530"/>
                  <a:pt x="285585" y="272289"/>
                </a:cubicBezTo>
                <a:cubicBezTo>
                  <a:pt x="286344" y="273806"/>
                  <a:pt x="287104" y="274564"/>
                  <a:pt x="287104" y="276081"/>
                </a:cubicBezTo>
                <a:lnTo>
                  <a:pt x="287863" y="277598"/>
                </a:lnTo>
                <a:cubicBezTo>
                  <a:pt x="288623" y="279873"/>
                  <a:pt x="290142" y="282149"/>
                  <a:pt x="290901" y="284424"/>
                </a:cubicBezTo>
                <a:lnTo>
                  <a:pt x="291661" y="285183"/>
                </a:lnTo>
                <a:cubicBezTo>
                  <a:pt x="300016" y="301869"/>
                  <a:pt x="308371" y="313246"/>
                  <a:pt x="310649" y="316280"/>
                </a:cubicBezTo>
                <a:cubicBezTo>
                  <a:pt x="311409" y="317038"/>
                  <a:pt x="311409" y="317038"/>
                  <a:pt x="311409" y="317038"/>
                </a:cubicBezTo>
                <a:lnTo>
                  <a:pt x="313687" y="320072"/>
                </a:lnTo>
                <a:lnTo>
                  <a:pt x="313687" y="360271"/>
                </a:lnTo>
                <a:cubicBezTo>
                  <a:pt x="313687" y="377715"/>
                  <a:pt x="304573" y="393643"/>
                  <a:pt x="289382" y="401986"/>
                </a:cubicBezTo>
                <a:lnTo>
                  <a:pt x="198998" y="451286"/>
                </a:lnTo>
                <a:cubicBezTo>
                  <a:pt x="176212" y="463422"/>
                  <a:pt x="161781" y="487692"/>
                  <a:pt x="161781" y="513480"/>
                </a:cubicBezTo>
                <a:lnTo>
                  <a:pt x="161781" y="536234"/>
                </a:lnTo>
                <a:lnTo>
                  <a:pt x="273432" y="536234"/>
                </a:lnTo>
                <a:cubicBezTo>
                  <a:pt x="278749" y="536234"/>
                  <a:pt x="283306" y="540785"/>
                  <a:pt x="283306" y="546094"/>
                </a:cubicBezTo>
                <a:cubicBezTo>
                  <a:pt x="283306" y="551403"/>
                  <a:pt x="278749" y="555954"/>
                  <a:pt x="273432" y="555954"/>
                </a:cubicBezTo>
                <a:lnTo>
                  <a:pt x="161781" y="555954"/>
                </a:lnTo>
                <a:lnTo>
                  <a:pt x="142033" y="555954"/>
                </a:lnTo>
                <a:lnTo>
                  <a:pt x="0" y="555954"/>
                </a:lnTo>
                <a:lnTo>
                  <a:pt x="0" y="518031"/>
                </a:lnTo>
                <a:cubicBezTo>
                  <a:pt x="0" y="488451"/>
                  <a:pt x="15950" y="461146"/>
                  <a:pt x="41774" y="447494"/>
                </a:cubicBezTo>
                <a:lnTo>
                  <a:pt x="109373" y="405020"/>
                </a:lnTo>
                <a:cubicBezTo>
                  <a:pt x="116968" y="401228"/>
                  <a:pt x="120766" y="393643"/>
                  <a:pt x="120766" y="386058"/>
                </a:cubicBezTo>
                <a:lnTo>
                  <a:pt x="120766" y="357995"/>
                </a:lnTo>
                <a:cubicBezTo>
                  <a:pt x="113171" y="349652"/>
                  <a:pt x="92663" y="326140"/>
                  <a:pt x="84308" y="294284"/>
                </a:cubicBezTo>
                <a:cubicBezTo>
                  <a:pt x="75953" y="287458"/>
                  <a:pt x="70637" y="277598"/>
                  <a:pt x="70637" y="266980"/>
                </a:cubicBezTo>
                <a:lnTo>
                  <a:pt x="70637" y="231332"/>
                </a:lnTo>
                <a:cubicBezTo>
                  <a:pt x="70637" y="223747"/>
                  <a:pt x="74434" y="215404"/>
                  <a:pt x="81270" y="207819"/>
                </a:cubicBezTo>
                <a:lnTo>
                  <a:pt x="81270" y="161553"/>
                </a:lnTo>
                <a:cubicBezTo>
                  <a:pt x="81270" y="160036"/>
                  <a:pt x="87346" y="70537"/>
                  <a:pt x="192162" y="70537"/>
                </a:cubicBezTo>
                <a:cubicBezTo>
                  <a:pt x="215708" y="70537"/>
                  <a:pt x="236215" y="75088"/>
                  <a:pt x="253684" y="84190"/>
                </a:cubicBezTo>
                <a:cubicBezTo>
                  <a:pt x="255203" y="70537"/>
                  <a:pt x="259761" y="52334"/>
                  <a:pt x="274192" y="35648"/>
                </a:cubicBezTo>
                <a:cubicBezTo>
                  <a:pt x="295459" y="12136"/>
                  <a:pt x="328878" y="0"/>
                  <a:pt x="374450" y="0"/>
                </a:cubicBezTo>
                <a:close/>
              </a:path>
            </a:pathLst>
          </a:custGeom>
          <a:solidFill>
            <a:schemeClr val="accent1"/>
          </a:solidFill>
          <a:ln>
            <a:noFill/>
          </a:ln>
        </p:spPr>
      </p:sp>
      <p:sp>
        <p:nvSpPr>
          <p:cNvPr id="10" name="icon_2"/>
          <p:cNvSpPr>
            <a:spLocks noChangeAspect="1"/>
          </p:cNvSpPr>
          <p:nvPr>
            <p:custDataLst>
              <p:tags r:id="rId4"/>
            </p:custDataLst>
          </p:nvPr>
        </p:nvSpPr>
        <p:spPr bwMode="auto">
          <a:xfrm>
            <a:off x="1515548" y="4647911"/>
            <a:ext cx="304800" cy="289153"/>
          </a:xfrm>
          <a:custGeom>
            <a:avLst/>
            <a:gdLst>
              <a:gd name="connsiteX0" fmla="*/ 385053 w 607614"/>
              <a:gd name="connsiteY0" fmla="*/ 354197 h 576423"/>
              <a:gd name="connsiteX1" fmla="*/ 385053 w 607614"/>
              <a:gd name="connsiteY1" fmla="*/ 555945 h 576423"/>
              <a:gd name="connsiteX2" fmla="*/ 587105 w 607614"/>
              <a:gd name="connsiteY2" fmla="*/ 555945 h 576423"/>
              <a:gd name="connsiteX3" fmla="*/ 587105 w 607614"/>
              <a:gd name="connsiteY3" fmla="*/ 354197 h 576423"/>
              <a:gd name="connsiteX4" fmla="*/ 495954 w 607614"/>
              <a:gd name="connsiteY4" fmla="*/ 354197 h 576423"/>
              <a:gd name="connsiteX5" fmla="*/ 495954 w 607614"/>
              <a:gd name="connsiteY5" fmla="*/ 470999 h 576423"/>
              <a:gd name="connsiteX6" fmla="*/ 540010 w 607614"/>
              <a:gd name="connsiteY6" fmla="*/ 427767 h 576423"/>
              <a:gd name="connsiteX7" fmla="*/ 553683 w 607614"/>
              <a:gd name="connsiteY7" fmla="*/ 442178 h 576423"/>
              <a:gd name="connsiteX8" fmla="*/ 486079 w 607614"/>
              <a:gd name="connsiteY8" fmla="*/ 509680 h 576423"/>
              <a:gd name="connsiteX9" fmla="*/ 418475 w 607614"/>
              <a:gd name="connsiteY9" fmla="*/ 442178 h 576423"/>
              <a:gd name="connsiteX10" fmla="*/ 432148 w 607614"/>
              <a:gd name="connsiteY10" fmla="*/ 427767 h 576423"/>
              <a:gd name="connsiteX11" fmla="*/ 476204 w 607614"/>
              <a:gd name="connsiteY11" fmla="*/ 470999 h 576423"/>
              <a:gd name="connsiteX12" fmla="*/ 476204 w 607614"/>
              <a:gd name="connsiteY12" fmla="*/ 354197 h 576423"/>
              <a:gd name="connsiteX13" fmla="*/ 364544 w 607614"/>
              <a:gd name="connsiteY13" fmla="*/ 333719 h 576423"/>
              <a:gd name="connsiteX14" fmla="*/ 607614 w 607614"/>
              <a:gd name="connsiteY14" fmla="*/ 333719 h 576423"/>
              <a:gd name="connsiteX15" fmla="*/ 607614 w 607614"/>
              <a:gd name="connsiteY15" fmla="*/ 576423 h 576423"/>
              <a:gd name="connsiteX16" fmla="*/ 364544 w 607614"/>
              <a:gd name="connsiteY16" fmla="*/ 576423 h 576423"/>
              <a:gd name="connsiteX17" fmla="*/ 192162 w 607614"/>
              <a:gd name="connsiteY17" fmla="*/ 91016 h 576423"/>
              <a:gd name="connsiteX18" fmla="*/ 101018 w 607614"/>
              <a:gd name="connsiteY18" fmla="*/ 162312 h 576423"/>
              <a:gd name="connsiteX19" fmla="*/ 101018 w 607614"/>
              <a:gd name="connsiteY19" fmla="*/ 216921 h 576423"/>
              <a:gd name="connsiteX20" fmla="*/ 97980 w 607614"/>
              <a:gd name="connsiteY20" fmla="*/ 219955 h 576423"/>
              <a:gd name="connsiteX21" fmla="*/ 91144 w 607614"/>
              <a:gd name="connsiteY21" fmla="*/ 231332 h 576423"/>
              <a:gd name="connsiteX22" fmla="*/ 91144 w 607614"/>
              <a:gd name="connsiteY22" fmla="*/ 266980 h 576423"/>
              <a:gd name="connsiteX23" fmla="*/ 98739 w 607614"/>
              <a:gd name="connsiteY23" fmla="*/ 279873 h 576423"/>
              <a:gd name="connsiteX24" fmla="*/ 101778 w 607614"/>
              <a:gd name="connsiteY24" fmla="*/ 282149 h 576423"/>
              <a:gd name="connsiteX25" fmla="*/ 103297 w 607614"/>
              <a:gd name="connsiteY25" fmla="*/ 286700 h 576423"/>
              <a:gd name="connsiteX26" fmla="*/ 138235 w 607614"/>
              <a:gd name="connsiteY26" fmla="*/ 346618 h 576423"/>
              <a:gd name="connsiteX27" fmla="*/ 141273 w 607614"/>
              <a:gd name="connsiteY27" fmla="*/ 349652 h 576423"/>
              <a:gd name="connsiteX28" fmla="*/ 141273 w 607614"/>
              <a:gd name="connsiteY28" fmla="*/ 386058 h 576423"/>
              <a:gd name="connsiteX29" fmla="*/ 119247 w 607614"/>
              <a:gd name="connsiteY29" fmla="*/ 422465 h 576423"/>
              <a:gd name="connsiteX30" fmla="*/ 52408 w 607614"/>
              <a:gd name="connsiteY30" fmla="*/ 464939 h 576423"/>
              <a:gd name="connsiteX31" fmla="*/ 20507 w 607614"/>
              <a:gd name="connsiteY31" fmla="*/ 518031 h 576423"/>
              <a:gd name="connsiteX32" fmla="*/ 20507 w 607614"/>
              <a:gd name="connsiteY32" fmla="*/ 536234 h 576423"/>
              <a:gd name="connsiteX33" fmla="*/ 142033 w 607614"/>
              <a:gd name="connsiteY33" fmla="*/ 536234 h 576423"/>
              <a:gd name="connsiteX34" fmla="*/ 142033 w 607614"/>
              <a:gd name="connsiteY34" fmla="*/ 513480 h 576423"/>
              <a:gd name="connsiteX35" fmla="*/ 189124 w 607614"/>
              <a:gd name="connsiteY35" fmla="*/ 433083 h 576423"/>
              <a:gd name="connsiteX36" fmla="*/ 246089 w 607614"/>
              <a:gd name="connsiteY36" fmla="*/ 401986 h 576423"/>
              <a:gd name="connsiteX37" fmla="*/ 252925 w 607614"/>
              <a:gd name="connsiteY37" fmla="*/ 398952 h 576423"/>
              <a:gd name="connsiteX38" fmla="*/ 279508 w 607614"/>
              <a:gd name="connsiteY38" fmla="*/ 383783 h 576423"/>
              <a:gd name="connsiteX39" fmla="*/ 293940 w 607614"/>
              <a:gd name="connsiteY39" fmla="*/ 360271 h 576423"/>
              <a:gd name="connsiteX40" fmla="*/ 293940 w 607614"/>
              <a:gd name="connsiteY40" fmla="*/ 326898 h 576423"/>
              <a:gd name="connsiteX41" fmla="*/ 293180 w 607614"/>
              <a:gd name="connsiteY41" fmla="*/ 326140 h 576423"/>
              <a:gd name="connsiteX42" fmla="*/ 291661 w 607614"/>
              <a:gd name="connsiteY42" fmla="*/ 324623 h 576423"/>
              <a:gd name="connsiteX43" fmla="*/ 285585 w 607614"/>
              <a:gd name="connsiteY43" fmla="*/ 315521 h 576423"/>
              <a:gd name="connsiteX44" fmla="*/ 284825 w 607614"/>
              <a:gd name="connsiteY44" fmla="*/ 314004 h 576423"/>
              <a:gd name="connsiteX45" fmla="*/ 280268 w 607614"/>
              <a:gd name="connsiteY45" fmla="*/ 307178 h 576423"/>
              <a:gd name="connsiteX46" fmla="*/ 278749 w 607614"/>
              <a:gd name="connsiteY46" fmla="*/ 304144 h 576423"/>
              <a:gd name="connsiteX47" fmla="*/ 275711 w 607614"/>
              <a:gd name="connsiteY47" fmla="*/ 298077 h 576423"/>
              <a:gd name="connsiteX48" fmla="*/ 273432 w 607614"/>
              <a:gd name="connsiteY48" fmla="*/ 294284 h 576423"/>
              <a:gd name="connsiteX49" fmla="*/ 273432 w 607614"/>
              <a:gd name="connsiteY49" fmla="*/ 293526 h 576423"/>
              <a:gd name="connsiteX50" fmla="*/ 270394 w 607614"/>
              <a:gd name="connsiteY50" fmla="*/ 287458 h 576423"/>
              <a:gd name="connsiteX51" fmla="*/ 269634 w 607614"/>
              <a:gd name="connsiteY51" fmla="*/ 285941 h 576423"/>
              <a:gd name="connsiteX52" fmla="*/ 268875 w 607614"/>
              <a:gd name="connsiteY52" fmla="*/ 284424 h 576423"/>
              <a:gd name="connsiteX53" fmla="*/ 268115 w 607614"/>
              <a:gd name="connsiteY53" fmla="*/ 282907 h 576423"/>
              <a:gd name="connsiteX54" fmla="*/ 265837 w 607614"/>
              <a:gd name="connsiteY54" fmla="*/ 276840 h 576423"/>
              <a:gd name="connsiteX55" fmla="*/ 264318 w 607614"/>
              <a:gd name="connsiteY55" fmla="*/ 274564 h 576423"/>
              <a:gd name="connsiteX56" fmla="*/ 262799 w 607614"/>
              <a:gd name="connsiteY56" fmla="*/ 268496 h 576423"/>
              <a:gd name="connsiteX57" fmla="*/ 261280 w 607614"/>
              <a:gd name="connsiteY57" fmla="*/ 265463 h 576423"/>
              <a:gd name="connsiteX58" fmla="*/ 261280 w 607614"/>
              <a:gd name="connsiteY58" fmla="*/ 263946 h 576423"/>
              <a:gd name="connsiteX59" fmla="*/ 260520 w 607614"/>
              <a:gd name="connsiteY59" fmla="*/ 261670 h 576423"/>
              <a:gd name="connsiteX60" fmla="*/ 258241 w 607614"/>
              <a:gd name="connsiteY60" fmla="*/ 254844 h 576423"/>
              <a:gd name="connsiteX61" fmla="*/ 258241 w 607614"/>
              <a:gd name="connsiteY61" fmla="*/ 254086 h 576423"/>
              <a:gd name="connsiteX62" fmla="*/ 246848 w 607614"/>
              <a:gd name="connsiteY62" fmla="*/ 239675 h 576423"/>
              <a:gd name="connsiteX63" fmla="*/ 245329 w 607614"/>
              <a:gd name="connsiteY63" fmla="*/ 235124 h 576423"/>
              <a:gd name="connsiteX64" fmla="*/ 243810 w 607614"/>
              <a:gd name="connsiteY64" fmla="*/ 231332 h 576423"/>
              <a:gd name="connsiteX65" fmla="*/ 243051 w 607614"/>
              <a:gd name="connsiteY65" fmla="*/ 222230 h 576423"/>
              <a:gd name="connsiteX66" fmla="*/ 243051 w 607614"/>
              <a:gd name="connsiteY66" fmla="*/ 182032 h 576423"/>
              <a:gd name="connsiteX67" fmla="*/ 252925 w 607614"/>
              <a:gd name="connsiteY67" fmla="*/ 155485 h 576423"/>
              <a:gd name="connsiteX68" fmla="*/ 252925 w 607614"/>
              <a:gd name="connsiteY68" fmla="*/ 107702 h 576423"/>
              <a:gd name="connsiteX69" fmla="*/ 192162 w 607614"/>
              <a:gd name="connsiteY69" fmla="*/ 91016 h 576423"/>
              <a:gd name="connsiteX70" fmla="*/ 374450 w 607614"/>
              <a:gd name="connsiteY70" fmla="*/ 0 h 576423"/>
              <a:gd name="connsiteX71" fmla="*/ 474709 w 607614"/>
              <a:gd name="connsiteY71" fmla="*/ 35648 h 576423"/>
              <a:gd name="connsiteX72" fmla="*/ 495976 w 607614"/>
              <a:gd name="connsiteY72" fmla="*/ 101634 h 576423"/>
              <a:gd name="connsiteX73" fmla="*/ 495976 w 607614"/>
              <a:gd name="connsiteY73" fmla="*/ 155485 h 576423"/>
              <a:gd name="connsiteX74" fmla="*/ 506609 w 607614"/>
              <a:gd name="connsiteY74" fmla="*/ 182032 h 576423"/>
              <a:gd name="connsiteX75" fmla="*/ 506609 w 607614"/>
              <a:gd name="connsiteY75" fmla="*/ 222230 h 576423"/>
              <a:gd name="connsiteX76" fmla="*/ 477747 w 607614"/>
              <a:gd name="connsiteY76" fmla="*/ 260912 h 576423"/>
              <a:gd name="connsiteX77" fmla="*/ 464835 w 607614"/>
              <a:gd name="connsiteY77" fmla="*/ 254086 h 576423"/>
              <a:gd name="connsiteX78" fmla="*/ 471670 w 607614"/>
              <a:gd name="connsiteY78" fmla="*/ 241950 h 576423"/>
              <a:gd name="connsiteX79" fmla="*/ 486102 w 607614"/>
              <a:gd name="connsiteY79" fmla="*/ 222230 h 576423"/>
              <a:gd name="connsiteX80" fmla="*/ 486102 w 607614"/>
              <a:gd name="connsiteY80" fmla="*/ 182032 h 576423"/>
              <a:gd name="connsiteX81" fmla="*/ 479266 w 607614"/>
              <a:gd name="connsiteY81" fmla="*/ 166862 h 576423"/>
              <a:gd name="connsiteX82" fmla="*/ 476228 w 607614"/>
              <a:gd name="connsiteY82" fmla="*/ 163828 h 576423"/>
              <a:gd name="connsiteX83" fmla="*/ 476228 w 607614"/>
              <a:gd name="connsiteY83" fmla="*/ 100117 h 576423"/>
              <a:gd name="connsiteX84" fmla="*/ 459518 w 607614"/>
              <a:gd name="connsiteY84" fmla="*/ 48542 h 576423"/>
              <a:gd name="connsiteX85" fmla="*/ 374450 w 607614"/>
              <a:gd name="connsiteY85" fmla="*/ 20479 h 576423"/>
              <a:gd name="connsiteX86" fmla="*/ 289382 w 607614"/>
              <a:gd name="connsiteY86" fmla="*/ 49300 h 576423"/>
              <a:gd name="connsiteX87" fmla="*/ 273432 w 607614"/>
              <a:gd name="connsiteY87" fmla="*/ 97084 h 576423"/>
              <a:gd name="connsiteX88" fmla="*/ 273432 w 607614"/>
              <a:gd name="connsiteY88" fmla="*/ 97842 h 576423"/>
              <a:gd name="connsiteX89" fmla="*/ 273432 w 607614"/>
              <a:gd name="connsiteY89" fmla="*/ 100876 h 576423"/>
              <a:gd name="connsiteX90" fmla="*/ 273432 w 607614"/>
              <a:gd name="connsiteY90" fmla="*/ 163828 h 576423"/>
              <a:gd name="connsiteX91" fmla="*/ 270394 w 607614"/>
              <a:gd name="connsiteY91" fmla="*/ 166862 h 576423"/>
              <a:gd name="connsiteX92" fmla="*/ 263558 w 607614"/>
              <a:gd name="connsiteY92" fmla="*/ 182032 h 576423"/>
              <a:gd name="connsiteX93" fmla="*/ 263558 w 607614"/>
              <a:gd name="connsiteY93" fmla="*/ 222230 h 576423"/>
              <a:gd name="connsiteX94" fmla="*/ 272673 w 607614"/>
              <a:gd name="connsiteY94" fmla="*/ 239675 h 576423"/>
              <a:gd name="connsiteX95" fmla="*/ 276470 w 607614"/>
              <a:gd name="connsiteY95" fmla="*/ 241950 h 576423"/>
              <a:gd name="connsiteX96" fmla="*/ 277230 w 607614"/>
              <a:gd name="connsiteY96" fmla="*/ 245743 h 576423"/>
              <a:gd name="connsiteX97" fmla="*/ 279508 w 607614"/>
              <a:gd name="connsiteY97" fmla="*/ 255603 h 576423"/>
              <a:gd name="connsiteX98" fmla="*/ 279508 w 607614"/>
              <a:gd name="connsiteY98" fmla="*/ 256361 h 576423"/>
              <a:gd name="connsiteX99" fmla="*/ 280268 w 607614"/>
              <a:gd name="connsiteY99" fmla="*/ 257878 h 576423"/>
              <a:gd name="connsiteX100" fmla="*/ 283306 w 607614"/>
              <a:gd name="connsiteY100" fmla="*/ 266221 h 576423"/>
              <a:gd name="connsiteX101" fmla="*/ 284825 w 607614"/>
              <a:gd name="connsiteY101" fmla="*/ 270772 h 576423"/>
              <a:gd name="connsiteX102" fmla="*/ 285585 w 607614"/>
              <a:gd name="connsiteY102" fmla="*/ 272289 h 576423"/>
              <a:gd name="connsiteX103" fmla="*/ 287104 w 607614"/>
              <a:gd name="connsiteY103" fmla="*/ 276081 h 576423"/>
              <a:gd name="connsiteX104" fmla="*/ 287863 w 607614"/>
              <a:gd name="connsiteY104" fmla="*/ 277598 h 576423"/>
              <a:gd name="connsiteX105" fmla="*/ 291661 w 607614"/>
              <a:gd name="connsiteY105" fmla="*/ 285183 h 576423"/>
              <a:gd name="connsiteX106" fmla="*/ 298497 w 607614"/>
              <a:gd name="connsiteY106" fmla="*/ 298077 h 576423"/>
              <a:gd name="connsiteX107" fmla="*/ 299256 w 607614"/>
              <a:gd name="connsiteY107" fmla="*/ 298835 h 576423"/>
              <a:gd name="connsiteX108" fmla="*/ 302294 w 607614"/>
              <a:gd name="connsiteY108" fmla="*/ 304144 h 576423"/>
              <a:gd name="connsiteX109" fmla="*/ 307611 w 607614"/>
              <a:gd name="connsiteY109" fmla="*/ 312487 h 576423"/>
              <a:gd name="connsiteX110" fmla="*/ 309890 w 607614"/>
              <a:gd name="connsiteY110" fmla="*/ 314763 h 576423"/>
              <a:gd name="connsiteX111" fmla="*/ 311409 w 607614"/>
              <a:gd name="connsiteY111" fmla="*/ 317038 h 576423"/>
              <a:gd name="connsiteX112" fmla="*/ 312168 w 607614"/>
              <a:gd name="connsiteY112" fmla="*/ 317797 h 576423"/>
              <a:gd name="connsiteX113" fmla="*/ 313687 w 607614"/>
              <a:gd name="connsiteY113" fmla="*/ 320072 h 576423"/>
              <a:gd name="connsiteX114" fmla="*/ 313687 w 607614"/>
              <a:gd name="connsiteY114" fmla="*/ 360271 h 576423"/>
              <a:gd name="connsiteX115" fmla="*/ 289382 w 607614"/>
              <a:gd name="connsiteY115" fmla="*/ 401986 h 576423"/>
              <a:gd name="connsiteX116" fmla="*/ 198998 w 607614"/>
              <a:gd name="connsiteY116" fmla="*/ 451286 h 576423"/>
              <a:gd name="connsiteX117" fmla="*/ 161781 w 607614"/>
              <a:gd name="connsiteY117" fmla="*/ 513480 h 576423"/>
              <a:gd name="connsiteX118" fmla="*/ 161781 w 607614"/>
              <a:gd name="connsiteY118" fmla="*/ 536234 h 576423"/>
              <a:gd name="connsiteX119" fmla="*/ 273432 w 607614"/>
              <a:gd name="connsiteY119" fmla="*/ 536234 h 576423"/>
              <a:gd name="connsiteX120" fmla="*/ 283306 w 607614"/>
              <a:gd name="connsiteY120" fmla="*/ 546094 h 576423"/>
              <a:gd name="connsiteX121" fmla="*/ 273432 w 607614"/>
              <a:gd name="connsiteY121" fmla="*/ 555954 h 576423"/>
              <a:gd name="connsiteX122" fmla="*/ 161781 w 607614"/>
              <a:gd name="connsiteY122" fmla="*/ 555954 h 576423"/>
              <a:gd name="connsiteX123" fmla="*/ 142033 w 607614"/>
              <a:gd name="connsiteY123" fmla="*/ 555954 h 576423"/>
              <a:gd name="connsiteX124" fmla="*/ 0 w 607614"/>
              <a:gd name="connsiteY124" fmla="*/ 555954 h 576423"/>
              <a:gd name="connsiteX125" fmla="*/ 0 w 607614"/>
              <a:gd name="connsiteY125" fmla="*/ 518031 h 576423"/>
              <a:gd name="connsiteX126" fmla="*/ 41774 w 607614"/>
              <a:gd name="connsiteY126" fmla="*/ 447494 h 576423"/>
              <a:gd name="connsiteX127" fmla="*/ 109373 w 607614"/>
              <a:gd name="connsiteY127" fmla="*/ 405020 h 576423"/>
              <a:gd name="connsiteX128" fmla="*/ 120766 w 607614"/>
              <a:gd name="connsiteY128" fmla="*/ 386058 h 576423"/>
              <a:gd name="connsiteX129" fmla="*/ 120766 w 607614"/>
              <a:gd name="connsiteY129" fmla="*/ 357995 h 576423"/>
              <a:gd name="connsiteX130" fmla="*/ 84308 w 607614"/>
              <a:gd name="connsiteY130" fmla="*/ 294284 h 576423"/>
              <a:gd name="connsiteX131" fmla="*/ 70637 w 607614"/>
              <a:gd name="connsiteY131" fmla="*/ 266980 h 576423"/>
              <a:gd name="connsiteX132" fmla="*/ 70637 w 607614"/>
              <a:gd name="connsiteY132" fmla="*/ 231332 h 576423"/>
              <a:gd name="connsiteX133" fmla="*/ 81270 w 607614"/>
              <a:gd name="connsiteY133" fmla="*/ 207819 h 576423"/>
              <a:gd name="connsiteX134" fmla="*/ 81270 w 607614"/>
              <a:gd name="connsiteY134" fmla="*/ 161553 h 576423"/>
              <a:gd name="connsiteX135" fmla="*/ 192162 w 607614"/>
              <a:gd name="connsiteY135" fmla="*/ 70537 h 576423"/>
              <a:gd name="connsiteX136" fmla="*/ 253684 w 607614"/>
              <a:gd name="connsiteY136" fmla="*/ 84190 h 576423"/>
              <a:gd name="connsiteX137" fmla="*/ 274192 w 607614"/>
              <a:gd name="connsiteY137" fmla="*/ 35648 h 576423"/>
              <a:gd name="connsiteX138" fmla="*/ 374450 w 607614"/>
              <a:gd name="connsiteY138" fmla="*/ 0 h 57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7614" h="576423">
                <a:moveTo>
                  <a:pt x="385053" y="354197"/>
                </a:moveTo>
                <a:lnTo>
                  <a:pt x="385053" y="555945"/>
                </a:lnTo>
                <a:lnTo>
                  <a:pt x="587105" y="555945"/>
                </a:lnTo>
                <a:lnTo>
                  <a:pt x="587105" y="354197"/>
                </a:lnTo>
                <a:lnTo>
                  <a:pt x="495954" y="354197"/>
                </a:lnTo>
                <a:lnTo>
                  <a:pt x="495954" y="470999"/>
                </a:lnTo>
                <a:lnTo>
                  <a:pt x="540010" y="427767"/>
                </a:lnTo>
                <a:lnTo>
                  <a:pt x="553683" y="442178"/>
                </a:lnTo>
                <a:lnTo>
                  <a:pt x="486079" y="509680"/>
                </a:lnTo>
                <a:lnTo>
                  <a:pt x="418475" y="442178"/>
                </a:lnTo>
                <a:lnTo>
                  <a:pt x="432148" y="427767"/>
                </a:lnTo>
                <a:lnTo>
                  <a:pt x="476204" y="470999"/>
                </a:lnTo>
                <a:lnTo>
                  <a:pt x="476204" y="354197"/>
                </a:lnTo>
                <a:close/>
                <a:moveTo>
                  <a:pt x="364544" y="333719"/>
                </a:moveTo>
                <a:lnTo>
                  <a:pt x="607614" y="333719"/>
                </a:lnTo>
                <a:lnTo>
                  <a:pt x="607614" y="576423"/>
                </a:lnTo>
                <a:lnTo>
                  <a:pt x="364544" y="576423"/>
                </a:lnTo>
                <a:close/>
                <a:moveTo>
                  <a:pt x="192162" y="91016"/>
                </a:moveTo>
                <a:cubicBezTo>
                  <a:pt x="106335" y="91016"/>
                  <a:pt x="101778" y="159278"/>
                  <a:pt x="101018" y="162312"/>
                </a:cubicBezTo>
                <a:lnTo>
                  <a:pt x="101018" y="216921"/>
                </a:lnTo>
                <a:lnTo>
                  <a:pt x="97980" y="219955"/>
                </a:lnTo>
                <a:cubicBezTo>
                  <a:pt x="93423" y="223747"/>
                  <a:pt x="91144" y="228298"/>
                  <a:pt x="91144" y="231332"/>
                </a:cubicBezTo>
                <a:lnTo>
                  <a:pt x="91144" y="266980"/>
                </a:lnTo>
                <a:cubicBezTo>
                  <a:pt x="91144" y="272289"/>
                  <a:pt x="94182" y="276840"/>
                  <a:pt x="98739" y="279873"/>
                </a:cubicBezTo>
                <a:lnTo>
                  <a:pt x="101778" y="282149"/>
                </a:lnTo>
                <a:lnTo>
                  <a:pt x="103297" y="286700"/>
                </a:lnTo>
                <a:cubicBezTo>
                  <a:pt x="110892" y="320830"/>
                  <a:pt x="137476" y="346618"/>
                  <a:pt x="138235" y="346618"/>
                </a:cubicBezTo>
                <a:lnTo>
                  <a:pt x="141273" y="349652"/>
                </a:lnTo>
                <a:lnTo>
                  <a:pt x="141273" y="386058"/>
                </a:lnTo>
                <a:cubicBezTo>
                  <a:pt x="141273" y="401228"/>
                  <a:pt x="132918" y="415638"/>
                  <a:pt x="119247" y="422465"/>
                </a:cubicBezTo>
                <a:lnTo>
                  <a:pt x="52408" y="464939"/>
                </a:lnTo>
                <a:cubicBezTo>
                  <a:pt x="31900" y="475557"/>
                  <a:pt x="20507" y="496036"/>
                  <a:pt x="20507" y="518031"/>
                </a:cubicBezTo>
                <a:lnTo>
                  <a:pt x="20507" y="536234"/>
                </a:lnTo>
                <a:lnTo>
                  <a:pt x="142033" y="536234"/>
                </a:lnTo>
                <a:lnTo>
                  <a:pt x="142033" y="513480"/>
                </a:lnTo>
                <a:cubicBezTo>
                  <a:pt x="142033" y="480108"/>
                  <a:pt x="160262" y="449011"/>
                  <a:pt x="189124" y="433083"/>
                </a:cubicBezTo>
                <a:lnTo>
                  <a:pt x="246089" y="401986"/>
                </a:lnTo>
                <a:lnTo>
                  <a:pt x="252925" y="398952"/>
                </a:lnTo>
                <a:lnTo>
                  <a:pt x="279508" y="383783"/>
                </a:lnTo>
                <a:cubicBezTo>
                  <a:pt x="288623" y="379232"/>
                  <a:pt x="293940" y="370131"/>
                  <a:pt x="293940" y="360271"/>
                </a:cubicBezTo>
                <a:lnTo>
                  <a:pt x="293940" y="326898"/>
                </a:lnTo>
                <a:cubicBezTo>
                  <a:pt x="293180" y="326898"/>
                  <a:pt x="293180" y="326140"/>
                  <a:pt x="293180" y="326140"/>
                </a:cubicBezTo>
                <a:cubicBezTo>
                  <a:pt x="292420" y="325381"/>
                  <a:pt x="292420" y="325381"/>
                  <a:pt x="291661" y="324623"/>
                </a:cubicBezTo>
                <a:cubicBezTo>
                  <a:pt x="290142" y="322347"/>
                  <a:pt x="287863" y="319314"/>
                  <a:pt x="285585" y="315521"/>
                </a:cubicBezTo>
                <a:cubicBezTo>
                  <a:pt x="284825" y="314763"/>
                  <a:pt x="284825" y="314004"/>
                  <a:pt x="284825" y="314004"/>
                </a:cubicBezTo>
                <a:cubicBezTo>
                  <a:pt x="283306" y="311729"/>
                  <a:pt x="281787" y="309453"/>
                  <a:pt x="280268" y="307178"/>
                </a:cubicBezTo>
                <a:cubicBezTo>
                  <a:pt x="279508" y="305661"/>
                  <a:pt x="279508" y="304903"/>
                  <a:pt x="278749" y="304144"/>
                </a:cubicBezTo>
                <a:cubicBezTo>
                  <a:pt x="277989" y="302627"/>
                  <a:pt x="276470" y="300352"/>
                  <a:pt x="275711" y="298077"/>
                </a:cubicBezTo>
                <a:cubicBezTo>
                  <a:pt x="274951" y="297318"/>
                  <a:pt x="274192" y="295801"/>
                  <a:pt x="273432" y="294284"/>
                </a:cubicBezTo>
                <a:cubicBezTo>
                  <a:pt x="273432" y="294284"/>
                  <a:pt x="273432" y="293526"/>
                  <a:pt x="273432" y="293526"/>
                </a:cubicBezTo>
                <a:cubicBezTo>
                  <a:pt x="271913" y="291250"/>
                  <a:pt x="271154" y="289733"/>
                  <a:pt x="270394" y="287458"/>
                </a:cubicBezTo>
                <a:cubicBezTo>
                  <a:pt x="269634" y="286700"/>
                  <a:pt x="269634" y="285941"/>
                  <a:pt x="269634" y="285941"/>
                </a:cubicBezTo>
                <a:lnTo>
                  <a:pt x="268875" y="284424"/>
                </a:lnTo>
                <a:cubicBezTo>
                  <a:pt x="268875" y="283666"/>
                  <a:pt x="268115" y="283666"/>
                  <a:pt x="268115" y="282907"/>
                </a:cubicBezTo>
                <a:cubicBezTo>
                  <a:pt x="267356" y="280632"/>
                  <a:pt x="266596" y="279115"/>
                  <a:pt x="265837" y="276840"/>
                </a:cubicBezTo>
                <a:cubicBezTo>
                  <a:pt x="265077" y="276081"/>
                  <a:pt x="265077" y="275323"/>
                  <a:pt x="264318" y="274564"/>
                </a:cubicBezTo>
                <a:cubicBezTo>
                  <a:pt x="263558" y="272289"/>
                  <a:pt x="263558" y="270772"/>
                  <a:pt x="262799" y="268496"/>
                </a:cubicBezTo>
                <a:cubicBezTo>
                  <a:pt x="262039" y="267738"/>
                  <a:pt x="262039" y="266221"/>
                  <a:pt x="261280" y="265463"/>
                </a:cubicBezTo>
                <a:cubicBezTo>
                  <a:pt x="261280" y="264704"/>
                  <a:pt x="261280" y="264704"/>
                  <a:pt x="261280" y="263946"/>
                </a:cubicBezTo>
                <a:lnTo>
                  <a:pt x="260520" y="261670"/>
                </a:lnTo>
                <a:cubicBezTo>
                  <a:pt x="259761" y="259395"/>
                  <a:pt x="259001" y="257119"/>
                  <a:pt x="258241" y="254844"/>
                </a:cubicBezTo>
                <a:cubicBezTo>
                  <a:pt x="258241" y="254086"/>
                  <a:pt x="258241" y="254086"/>
                  <a:pt x="258241" y="254086"/>
                </a:cubicBezTo>
                <a:cubicBezTo>
                  <a:pt x="253684" y="250293"/>
                  <a:pt x="249887" y="244984"/>
                  <a:pt x="246848" y="239675"/>
                </a:cubicBezTo>
                <a:cubicBezTo>
                  <a:pt x="246089" y="238158"/>
                  <a:pt x="246089" y="236641"/>
                  <a:pt x="245329" y="235124"/>
                </a:cubicBezTo>
                <a:cubicBezTo>
                  <a:pt x="244570" y="233607"/>
                  <a:pt x="244570" y="232849"/>
                  <a:pt x="243810" y="231332"/>
                </a:cubicBezTo>
                <a:cubicBezTo>
                  <a:pt x="243051" y="228298"/>
                  <a:pt x="243051" y="225264"/>
                  <a:pt x="243051" y="222230"/>
                </a:cubicBezTo>
                <a:lnTo>
                  <a:pt x="243051" y="182032"/>
                </a:lnTo>
                <a:cubicBezTo>
                  <a:pt x="243051" y="172172"/>
                  <a:pt x="246848" y="163070"/>
                  <a:pt x="252925" y="155485"/>
                </a:cubicBezTo>
                <a:lnTo>
                  <a:pt x="252925" y="107702"/>
                </a:lnTo>
                <a:cubicBezTo>
                  <a:pt x="236975" y="96325"/>
                  <a:pt x="216467" y="91016"/>
                  <a:pt x="192162" y="91016"/>
                </a:cubicBezTo>
                <a:close/>
                <a:moveTo>
                  <a:pt x="374450" y="0"/>
                </a:moveTo>
                <a:cubicBezTo>
                  <a:pt x="420782" y="0"/>
                  <a:pt x="454201" y="12136"/>
                  <a:pt x="474709" y="35648"/>
                </a:cubicBezTo>
                <a:cubicBezTo>
                  <a:pt x="499014" y="62953"/>
                  <a:pt x="496735" y="96325"/>
                  <a:pt x="495976" y="101634"/>
                </a:cubicBezTo>
                <a:lnTo>
                  <a:pt x="495976" y="155485"/>
                </a:lnTo>
                <a:cubicBezTo>
                  <a:pt x="502811" y="163070"/>
                  <a:pt x="506609" y="172172"/>
                  <a:pt x="506609" y="182032"/>
                </a:cubicBezTo>
                <a:lnTo>
                  <a:pt x="506609" y="222230"/>
                </a:lnTo>
                <a:cubicBezTo>
                  <a:pt x="506609" y="240433"/>
                  <a:pt x="494456" y="255603"/>
                  <a:pt x="477747" y="260912"/>
                </a:cubicBezTo>
                <a:cubicBezTo>
                  <a:pt x="472430" y="262429"/>
                  <a:pt x="466354" y="259395"/>
                  <a:pt x="464835" y="254086"/>
                </a:cubicBezTo>
                <a:cubicBezTo>
                  <a:pt x="463316" y="248776"/>
                  <a:pt x="466354" y="243467"/>
                  <a:pt x="471670" y="241950"/>
                </a:cubicBezTo>
                <a:cubicBezTo>
                  <a:pt x="480025" y="238916"/>
                  <a:pt x="486102" y="231332"/>
                  <a:pt x="486102" y="222230"/>
                </a:cubicBezTo>
                <a:lnTo>
                  <a:pt x="486102" y="182032"/>
                </a:lnTo>
                <a:cubicBezTo>
                  <a:pt x="486102" y="176722"/>
                  <a:pt x="483823" y="171413"/>
                  <a:pt x="479266" y="166862"/>
                </a:cubicBezTo>
                <a:lnTo>
                  <a:pt x="476228" y="163828"/>
                </a:lnTo>
                <a:lnTo>
                  <a:pt x="476228" y="100117"/>
                </a:lnTo>
                <a:cubicBezTo>
                  <a:pt x="476228" y="99359"/>
                  <a:pt x="479266" y="71296"/>
                  <a:pt x="459518" y="48542"/>
                </a:cubicBezTo>
                <a:cubicBezTo>
                  <a:pt x="442808" y="29580"/>
                  <a:pt x="413946" y="20479"/>
                  <a:pt x="374450" y="20479"/>
                </a:cubicBezTo>
                <a:cubicBezTo>
                  <a:pt x="334954" y="20479"/>
                  <a:pt x="306092" y="29580"/>
                  <a:pt x="289382" y="49300"/>
                </a:cubicBezTo>
                <a:cubicBezTo>
                  <a:pt x="273432" y="67504"/>
                  <a:pt x="272673" y="90257"/>
                  <a:pt x="273432" y="97084"/>
                </a:cubicBezTo>
                <a:lnTo>
                  <a:pt x="273432" y="97842"/>
                </a:lnTo>
                <a:lnTo>
                  <a:pt x="273432" y="100876"/>
                </a:lnTo>
                <a:lnTo>
                  <a:pt x="273432" y="163828"/>
                </a:lnTo>
                <a:lnTo>
                  <a:pt x="270394" y="166862"/>
                </a:lnTo>
                <a:cubicBezTo>
                  <a:pt x="265837" y="171413"/>
                  <a:pt x="263558" y="176722"/>
                  <a:pt x="263558" y="182032"/>
                </a:cubicBezTo>
                <a:lnTo>
                  <a:pt x="263558" y="222230"/>
                </a:lnTo>
                <a:cubicBezTo>
                  <a:pt x="263558" y="229056"/>
                  <a:pt x="266596" y="235882"/>
                  <a:pt x="272673" y="239675"/>
                </a:cubicBezTo>
                <a:lnTo>
                  <a:pt x="276470" y="241950"/>
                </a:lnTo>
                <a:lnTo>
                  <a:pt x="277230" y="245743"/>
                </a:lnTo>
                <a:cubicBezTo>
                  <a:pt x="277989" y="248776"/>
                  <a:pt x="278749" y="252569"/>
                  <a:pt x="279508" y="255603"/>
                </a:cubicBezTo>
                <a:cubicBezTo>
                  <a:pt x="279508" y="255603"/>
                  <a:pt x="279508" y="255603"/>
                  <a:pt x="279508" y="256361"/>
                </a:cubicBezTo>
                <a:lnTo>
                  <a:pt x="280268" y="257878"/>
                </a:lnTo>
                <a:cubicBezTo>
                  <a:pt x="281027" y="260912"/>
                  <a:pt x="282547" y="263946"/>
                  <a:pt x="283306" y="266221"/>
                </a:cubicBezTo>
                <a:cubicBezTo>
                  <a:pt x="284066" y="267738"/>
                  <a:pt x="284825" y="269255"/>
                  <a:pt x="284825" y="270772"/>
                </a:cubicBezTo>
                <a:cubicBezTo>
                  <a:pt x="285585" y="271530"/>
                  <a:pt x="285585" y="271530"/>
                  <a:pt x="285585" y="272289"/>
                </a:cubicBezTo>
                <a:cubicBezTo>
                  <a:pt x="286344" y="273806"/>
                  <a:pt x="287104" y="274564"/>
                  <a:pt x="287104" y="276081"/>
                </a:cubicBezTo>
                <a:cubicBezTo>
                  <a:pt x="287104" y="276840"/>
                  <a:pt x="287863" y="276840"/>
                  <a:pt x="287863" y="277598"/>
                </a:cubicBezTo>
                <a:cubicBezTo>
                  <a:pt x="289382" y="279873"/>
                  <a:pt x="290142" y="282907"/>
                  <a:pt x="291661" y="285183"/>
                </a:cubicBezTo>
                <a:cubicBezTo>
                  <a:pt x="293940" y="290492"/>
                  <a:pt x="296218" y="294284"/>
                  <a:pt x="298497" y="298077"/>
                </a:cubicBezTo>
                <a:cubicBezTo>
                  <a:pt x="299256" y="298835"/>
                  <a:pt x="299256" y="298835"/>
                  <a:pt x="299256" y="298835"/>
                </a:cubicBezTo>
                <a:cubicBezTo>
                  <a:pt x="300016" y="300352"/>
                  <a:pt x="301535" y="302627"/>
                  <a:pt x="302294" y="304144"/>
                </a:cubicBezTo>
                <a:cubicBezTo>
                  <a:pt x="304573" y="307178"/>
                  <a:pt x="306092" y="310212"/>
                  <a:pt x="307611" y="312487"/>
                </a:cubicBezTo>
                <a:cubicBezTo>
                  <a:pt x="308371" y="313246"/>
                  <a:pt x="309130" y="314004"/>
                  <a:pt x="309890" y="314763"/>
                </a:cubicBezTo>
                <a:cubicBezTo>
                  <a:pt x="310649" y="316280"/>
                  <a:pt x="311409" y="317038"/>
                  <a:pt x="311409" y="317038"/>
                </a:cubicBezTo>
                <a:lnTo>
                  <a:pt x="312168" y="317797"/>
                </a:lnTo>
                <a:lnTo>
                  <a:pt x="313687" y="320072"/>
                </a:lnTo>
                <a:lnTo>
                  <a:pt x="313687" y="360271"/>
                </a:lnTo>
                <a:cubicBezTo>
                  <a:pt x="313687" y="377715"/>
                  <a:pt x="304573" y="393643"/>
                  <a:pt x="289382" y="401986"/>
                </a:cubicBezTo>
                <a:lnTo>
                  <a:pt x="198998" y="451286"/>
                </a:lnTo>
                <a:cubicBezTo>
                  <a:pt x="176212" y="463422"/>
                  <a:pt x="161781" y="487692"/>
                  <a:pt x="161781" y="513480"/>
                </a:cubicBezTo>
                <a:lnTo>
                  <a:pt x="161781" y="536234"/>
                </a:lnTo>
                <a:lnTo>
                  <a:pt x="273432" y="536234"/>
                </a:lnTo>
                <a:cubicBezTo>
                  <a:pt x="278749" y="536234"/>
                  <a:pt x="283306" y="540785"/>
                  <a:pt x="283306" y="546094"/>
                </a:cubicBezTo>
                <a:cubicBezTo>
                  <a:pt x="283306" y="551403"/>
                  <a:pt x="278749" y="555954"/>
                  <a:pt x="273432" y="555954"/>
                </a:cubicBezTo>
                <a:lnTo>
                  <a:pt x="161781" y="555954"/>
                </a:lnTo>
                <a:lnTo>
                  <a:pt x="142033" y="555954"/>
                </a:lnTo>
                <a:lnTo>
                  <a:pt x="0" y="555954"/>
                </a:lnTo>
                <a:lnTo>
                  <a:pt x="0" y="518031"/>
                </a:lnTo>
                <a:cubicBezTo>
                  <a:pt x="0" y="488451"/>
                  <a:pt x="15950" y="461146"/>
                  <a:pt x="41774" y="447494"/>
                </a:cubicBezTo>
                <a:lnTo>
                  <a:pt x="109373" y="405020"/>
                </a:lnTo>
                <a:cubicBezTo>
                  <a:pt x="116968" y="401228"/>
                  <a:pt x="120766" y="393643"/>
                  <a:pt x="120766" y="386058"/>
                </a:cubicBezTo>
                <a:lnTo>
                  <a:pt x="120766" y="357995"/>
                </a:lnTo>
                <a:cubicBezTo>
                  <a:pt x="113171" y="349652"/>
                  <a:pt x="92663" y="326140"/>
                  <a:pt x="84308" y="294284"/>
                </a:cubicBezTo>
                <a:cubicBezTo>
                  <a:pt x="75953" y="287458"/>
                  <a:pt x="70637" y="277598"/>
                  <a:pt x="70637" y="266980"/>
                </a:cubicBezTo>
                <a:lnTo>
                  <a:pt x="70637" y="231332"/>
                </a:lnTo>
                <a:cubicBezTo>
                  <a:pt x="70637" y="223747"/>
                  <a:pt x="74434" y="215404"/>
                  <a:pt x="81270" y="207819"/>
                </a:cubicBezTo>
                <a:lnTo>
                  <a:pt x="81270" y="161553"/>
                </a:lnTo>
                <a:cubicBezTo>
                  <a:pt x="81270" y="160036"/>
                  <a:pt x="87346" y="70537"/>
                  <a:pt x="192162" y="70537"/>
                </a:cubicBezTo>
                <a:cubicBezTo>
                  <a:pt x="215708" y="70537"/>
                  <a:pt x="236215" y="75088"/>
                  <a:pt x="253684" y="84190"/>
                </a:cubicBezTo>
                <a:cubicBezTo>
                  <a:pt x="255203" y="70537"/>
                  <a:pt x="259761" y="52334"/>
                  <a:pt x="274192" y="35648"/>
                </a:cubicBezTo>
                <a:cubicBezTo>
                  <a:pt x="295459" y="12136"/>
                  <a:pt x="328878" y="0"/>
                  <a:pt x="374450" y="0"/>
                </a:cubicBezTo>
                <a:close/>
              </a:path>
            </a:pathLst>
          </a:custGeom>
          <a:solidFill>
            <a:schemeClr val="accent1"/>
          </a:solidFill>
          <a:ln>
            <a:noFill/>
          </a:ln>
        </p:spPr>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354330"/>
            <a:ext cx="10852237" cy="441964"/>
          </a:xfrm>
        </p:spPr>
        <p:txBody>
          <a:bodyPr/>
          <a:lstStyle/>
          <a:p>
            <a:r>
              <a:rPr lang="en-US"/>
              <a:t>I. Achievements of the 13th Five-Year Plan</a:t>
            </a:r>
            <a:endParaRPr lang="en-US"/>
          </a:p>
        </p:txBody>
      </p:sp>
      <p:sp>
        <p:nvSpPr>
          <p:cNvPr id="5" name="文本框 4"/>
          <p:cNvSpPr txBox="1"/>
          <p:nvPr/>
        </p:nvSpPr>
        <p:spPr>
          <a:xfrm>
            <a:off x="190500" y="948690"/>
            <a:ext cx="11747500" cy="5708015"/>
          </a:xfrm>
          <a:prstGeom prst="rect">
            <a:avLst/>
          </a:prstGeom>
          <a:noFill/>
        </p:spPr>
        <p:txBody>
          <a:bodyPr wrap="square" rtlCol="0">
            <a:spAutoFit/>
          </a:bodyPr>
          <a:lstStyle/>
          <a:p>
            <a:pPr marL="285750" indent="457200" algn="just">
              <a:lnSpc>
                <a:spcPct val="150000"/>
              </a:lnSpc>
              <a:buFont typeface="Wingdings" panose="05000000000000000000" pitchFamily="2" charset="2"/>
              <a:buChar char="p"/>
            </a:pP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a:t>
            </a: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industry </a:t>
            </a: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structure of trade in services  is continuously optimized.</a:t>
            </a:r>
            <a:endPar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China's </a:t>
            </a: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industry structure of </a:t>
            </a: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trade in services  is constantly optimized. </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proportion of knowledge-intensive trade in services continues to increase, and our advantages in traditional fields are further consolidated. From 2015 to 2020, the import and export structure of traditional fields, knowledge-inte</a:t>
            </a:r>
            <a:r>
              <a:rPr lang="en-US" dirty="0">
                <a:latin typeface="Times New Roman" panose="02020603050405020304" pitchFamily="18" charset="0"/>
                <a:ea typeface="宋体" panose="02010600030101010101" pitchFamily="2" charset="-122"/>
                <a:cs typeface="Times New Roman" panose="02020603050405020304" pitchFamily="18" charset="0"/>
              </a:rPr>
              <a:t>nsive sectors to other fields was changed from 68.5:20.5:11 to 50.2:44.5:5.2. Among them, the export structure proportion of traditional fields to knowledge-intensive services was adjusted from 46.1:33.2 to 35.0: 55.3, while the import structure proportion of traditional fields to knowledge-intensive services was adjusted from 79.8:14.1 to 61.4:36.6.</a:t>
            </a:r>
            <a:endParaRPr lang="en-US"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b="1" dirty="0">
                <a:latin typeface="Times New Roman" panose="02020603050405020304" pitchFamily="18" charset="0"/>
                <a:ea typeface="宋体" panose="02010600030101010101" pitchFamily="2" charset="-122"/>
                <a:cs typeface="Times New Roman" panose="02020603050405020304" pitchFamily="18" charset="0"/>
              </a:rPr>
              <a:t>Knowledge-intensive sectors have become the main driving force for the growth of trade in services. </a:t>
            </a:r>
            <a:r>
              <a:rPr lang="en-US" dirty="0">
                <a:latin typeface="Times New Roman" panose="02020603050405020304" pitchFamily="18" charset="0"/>
                <a:ea typeface="宋体" panose="02010600030101010101" pitchFamily="2" charset="-122"/>
                <a:cs typeface="Times New Roman" panose="02020603050405020304" pitchFamily="18" charset="0"/>
              </a:rPr>
              <a:t>In 2020, the share of knowledge-intensive sectors in China's total volume of trade in services increased by 24.1 percentage points compared with that at the end of the 12th Five-Year Plan period. Since the 13th Five-Year Plan period, the contribution rate of total import and export of knowledge-intensive sectors to total volume of trade in services has reached 1445.2%. Among them, the share of exports increased by 22.1 percentage points, contributing 131.5% to total service exports, while the share of imports 22.6 percentage points.</a:t>
            </a:r>
            <a:endParaRPr lang="en-US"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1400"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a:t>I. Achievements of the 13th Five-Year Plan</a:t>
            </a:r>
            <a:endParaRPr lang="en-US"/>
          </a:p>
        </p:txBody>
      </p:sp>
      <p:sp>
        <p:nvSpPr>
          <p:cNvPr id="5" name="文本框 4"/>
          <p:cNvSpPr txBox="1"/>
          <p:nvPr/>
        </p:nvSpPr>
        <p:spPr>
          <a:xfrm>
            <a:off x="-152400" y="741774"/>
            <a:ext cx="12344400" cy="5908040"/>
          </a:xfrm>
          <a:prstGeom prst="rect">
            <a:avLst/>
          </a:prstGeom>
          <a:noFill/>
        </p:spPr>
        <p:txBody>
          <a:bodyPr wrap="square" rtlCol="0">
            <a:spAutoFit/>
          </a:bodyPr>
          <a:lstStyle/>
          <a:p>
            <a:pPr marL="285750" indent="457200" algn="just">
              <a:lnSpc>
                <a:spcPct val="150000"/>
              </a:lnSpc>
              <a:buFont typeface="Wingdings" panose="05000000000000000000" pitchFamily="2" charset="2"/>
              <a:buChar char="p"/>
            </a:pPr>
            <a:r>
              <a:rPr lang="en-US" b="1" dirty="0">
                <a:latin typeface="Times New Roman" panose="02020603050405020304" pitchFamily="18" charset="0"/>
                <a:ea typeface="宋体" panose="02010600030101010101" pitchFamily="2" charset="-122"/>
                <a:cs typeface="Times New Roman" panose="02020603050405020304" pitchFamily="18" charset="0"/>
              </a:rPr>
              <a:t>The structure of trade in services industry is continuously optimized.</a:t>
            </a:r>
            <a:endParaRPr lang="en-US"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b="1" dirty="0">
                <a:latin typeface="Times New Roman" panose="02020603050405020304" pitchFamily="18" charset="0"/>
                <a:ea typeface="宋体" panose="02010600030101010101" pitchFamily="2" charset="-122"/>
                <a:cs typeface="Times New Roman" panose="02020603050405020304" pitchFamily="18" charset="0"/>
              </a:rPr>
              <a:t>The advantages of traditional trade continue to be maintained. </a:t>
            </a:r>
            <a:r>
              <a:rPr lang="en-US" dirty="0">
                <a:latin typeface="Times New Roman" panose="02020603050405020304" pitchFamily="18" charset="0"/>
                <a:ea typeface="宋体" panose="02010600030101010101" pitchFamily="2" charset="-122"/>
                <a:cs typeface="Times New Roman" panose="02020603050405020304" pitchFamily="18" charset="0"/>
              </a:rPr>
              <a:t>In 2020, China's total volume of trade in transport services reached USD 151.28 billion, up 22.1% from the end of the 12th Five-Year Plan period, accounting for 22.8% of China's total volume of trade in services, ranking second only to the US in the global transport services. The total volume of trade in construction services reached USD 33.28 billion, an increase of 24.0% over that at the end of the 12th Five-Year Plan Period. The share of trade in construction services in China's total volume of trade in services rose from 4.1% to 5.0%, globally ranking first.</a:t>
            </a:r>
            <a:endParaRPr lang="en-US"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b="1" dirty="0">
                <a:latin typeface="Times New Roman" panose="02020603050405020304" pitchFamily="18" charset="0"/>
                <a:ea typeface="宋体" panose="02010600030101010101" pitchFamily="2" charset="-122"/>
                <a:cs typeface="Times New Roman" panose="02020603050405020304" pitchFamily="18" charset="0"/>
              </a:rPr>
              <a:t>The advantages of</a:t>
            </a: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featured service exports have been further consolidated. </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 2020, China's total volume of imports and exports of personal cultural and entertainment services amounted for USD 4.32 billion, up 64.4% from the end of the 12th Five-Year Plan Period, with an average annual growth rate of 10.5%. Its share in the total volume of trade in services rose to 0.7%, 0.4 percentage points higher than that at the end of the 12th Five-Year Plan Period.</a:t>
            </a:r>
            <a:endPar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import scale of high-quality services is constantly expanding. </a:t>
            </a:r>
            <a:r>
              <a:rPr 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Affected by the pandemic, China's total volume of import services in 2020 was USD 381.09 billion, down 24.0% year on year, while the import of knowledg</a:t>
            </a:r>
            <a:r>
              <a:rPr lang="en-US" dirty="0">
                <a:latin typeface="Times New Roman" panose="02020603050405020304" pitchFamily="18" charset="0"/>
                <a:ea typeface="宋体" panose="02010600030101010101" pitchFamily="2" charset="-122"/>
                <a:cs typeface="Times New Roman" panose="02020603050405020304" pitchFamily="18" charset="0"/>
              </a:rPr>
              <a:t>e-intensive services, such as insurance services, financial services, telecommunications computer and information services, and intellectual property royalties, maintained a high growth rate of 14.6%, 28.6%, 22.6%, and 9.5%, respectively.</a:t>
            </a:r>
            <a:endParaRPr lang="en-US"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90500" y="290830"/>
            <a:ext cx="10852237" cy="441964"/>
          </a:xfrm>
        </p:spPr>
        <p:txBody>
          <a:bodyPr/>
          <a:lstStyle/>
          <a:p>
            <a:r>
              <a:rPr lang="en-US"/>
              <a:t>I. Achievements of the 13th Five-Year Plan</a:t>
            </a:r>
            <a:endParaRPr lang="en-US"/>
          </a:p>
        </p:txBody>
      </p:sp>
      <p:sp>
        <p:nvSpPr>
          <p:cNvPr id="5" name="文本框 4"/>
          <p:cNvSpPr txBox="1"/>
          <p:nvPr/>
        </p:nvSpPr>
        <p:spPr>
          <a:xfrm>
            <a:off x="-152400" y="741774"/>
            <a:ext cx="12344400" cy="5218736"/>
          </a:xfrm>
          <a:prstGeom prst="rect">
            <a:avLst/>
          </a:prstGeom>
          <a:noFill/>
        </p:spPr>
        <p:txBody>
          <a:bodyPr wrap="square" rtlCol="0">
            <a:spAutoFit/>
          </a:bodyPr>
          <a:lstStyle/>
          <a:p>
            <a:pPr marL="285750" indent="457200" algn="just">
              <a:lnSpc>
                <a:spcPct val="150000"/>
              </a:lnSpc>
              <a:buFont typeface="Wingdings" panose="05000000000000000000" pitchFamily="2" charset="2"/>
              <a:buChar char="p"/>
            </a:pPr>
            <a:r>
              <a:rPr lang="en-US" sz="1600" b="1" dirty="0">
                <a:latin typeface="Times New Roman" panose="02020603050405020304" pitchFamily="18" charset="0"/>
                <a:ea typeface="宋体" panose="02010600030101010101" pitchFamily="2" charset="-122"/>
                <a:cs typeface="Times New Roman" panose="02020603050405020304" pitchFamily="18" charset="0"/>
              </a:rPr>
              <a:t>The domestic layout is continuously optimized</a:t>
            </a:r>
            <a:endParaRPr lang="en-US" sz="1600"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sz="1600" b="1" dirty="0">
                <a:latin typeface="Times New Roman" panose="02020603050405020304" pitchFamily="18" charset="0"/>
                <a:ea typeface="宋体" panose="02010600030101010101" pitchFamily="2" charset="-122"/>
                <a:cs typeface="Times New Roman" panose="02020603050405020304" pitchFamily="18" charset="0"/>
              </a:rPr>
              <a:t>Three core areas of trade in services have been formed. </a:t>
            </a:r>
            <a:r>
              <a:rPr lang="en-US" sz="1600" dirty="0">
                <a:latin typeface="Times New Roman" panose="02020603050405020304" pitchFamily="18" charset="0"/>
                <a:ea typeface="宋体" panose="02010600030101010101" pitchFamily="2" charset="-122"/>
                <a:cs typeface="Times New Roman" panose="02020603050405020304" pitchFamily="18" charset="0"/>
              </a:rPr>
              <a:t>Beijing, Shanghai, and Guangdong have played a central role in promoting the development of domestic trade in services, demonstrating a prominent Leading Wild Goose effect. In 2019, the trading volume of import and export services of these three core service trade areas reached USD 475.98 billion, accounting for 60.6% of the domestic total volume.</a:t>
            </a:r>
            <a:endParaRPr lang="en-US" sz="1600"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sz="1600" b="1" dirty="0">
                <a:latin typeface="Times New Roman" panose="02020603050405020304" pitchFamily="18" charset="0"/>
                <a:ea typeface="宋体" panose="02010600030101010101" pitchFamily="2" charset="-122"/>
                <a:cs typeface="Times New Roman" panose="02020603050405020304" pitchFamily="18" charset="0"/>
              </a:rPr>
              <a:t>The agglomeration effect of the three major trade in services agglomeration areas is enhanced. </a:t>
            </a:r>
            <a:r>
              <a:rPr lang="en-US" sz="1600" dirty="0">
                <a:latin typeface="Times New Roman" panose="02020603050405020304" pitchFamily="18" charset="0"/>
                <a:ea typeface="宋体" panose="02010600030101010101" pitchFamily="2" charset="-122"/>
                <a:cs typeface="Times New Roman" panose="02020603050405020304" pitchFamily="18" charset="0"/>
              </a:rPr>
              <a:t>The agglomeration effect of the three major service trade clusters around Bohai Sea, Yangtze River Delta and Pan-Pearl River Delta is enhanced. In 2019, the share of import and export of services in the three clusters domestically accounted for 29.1%, 35.9% and 18.9% respectively.</a:t>
            </a:r>
            <a:endParaRPr lang="en-US" sz="1600"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algn="just">
              <a:lnSpc>
                <a:spcPct val="150000"/>
              </a:lnSpc>
            </a:pPr>
            <a:r>
              <a:rPr lang="en-US" sz="1600" b="1" dirty="0">
                <a:latin typeface="Times New Roman" panose="02020603050405020304" pitchFamily="18" charset="0"/>
                <a:ea typeface="宋体" panose="02010600030101010101" pitchFamily="2" charset="-122"/>
                <a:cs typeface="Times New Roman" panose="02020603050405020304" pitchFamily="18" charset="0"/>
              </a:rPr>
              <a:t>The “Two Verticals and One Horizontal” radiation belt of trade in services have basically taken shape. </a:t>
            </a:r>
            <a:r>
              <a:rPr lang="en-US" sz="1600" dirty="0">
                <a:latin typeface="Times New Roman" panose="02020603050405020304" pitchFamily="18" charset="0"/>
                <a:ea typeface="宋体" panose="02010600030101010101" pitchFamily="2" charset="-122"/>
                <a:cs typeface="Times New Roman" panose="02020603050405020304" pitchFamily="18" charset="0"/>
              </a:rPr>
              <a:t>The dominant position of "one vertical" along the eastern coast has become more consolidated, with 11 provinces and municipalities accounting for more than 85% of China's trade in services, promoting the mutual benefit of East and West along the Yangtze River, "Silk Road" along the domestic route, with the trade in services of these "two horizontals" accounted for more than 50%. The effect of implementing pilot and demonstration programs has become prominent. The share of offshore service outsourcing in 31 demonstration cities accounts for 90% of the total domestic implementation; the average growth rate of the import and export services in the 17 pilot regions for innovative development of trade in services continued to outpace that of the whole country, with their share in the domestic total increasing to over 70%.</a:t>
            </a:r>
            <a:endParaRPr 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Lst>
</file>

<file path=ppt/tags/tag13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Lst>
</file>

<file path=ppt/tags/tag14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Lst>
</file>

<file path=ppt/tags/tag16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Lst>
</file>

<file path=ppt/tags/tag1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8.xml><?xml version="1.0" encoding="utf-8"?>
<p:tagLst xmlns:p="http://schemas.openxmlformats.org/presentationml/2006/main">
  <p:tag name="KSO_WM_TEMPLATE_THUMBS_INDEX" val="1、4、6、7、9、10、12、15、16、17、18、19、20"/>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3868"/>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xx3065199_2*i*5"/>
  <p:tag name="KSO_WM_TEMPLATE_CATEGORY" val="xx"/>
  <p:tag name="KSO_WM_TEMPLATE_INDEX" val="3065199"/>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Lst>
</file>

<file path=ppt/tags/tag31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Lst>
</file>

<file path=ppt/tags/tag35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Lst>
</file>

<file path=ppt/tags/tag36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Lst>
</file>

<file path=ppt/tags/tag37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9.xml><?xml version="1.0" encoding="utf-8"?>
<p:tagLst xmlns:p="http://schemas.openxmlformats.org/presentationml/2006/main">
  <p:tag name="KSO_WM_TEMPLATE_THUMBS_INDEX" val="1、4、6、7、9、10、12、15、16、17、18、19、20"/>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3868"/>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p="http://schemas.openxmlformats.org/presentationml/2006/main">
  <p:tag name="HASNOTE" val="true"/>
  <p:tag name="NOTESHAPEID" val="4"/>
  <p:tag name="KSO_WM_UNIT_TEXTBOXSTYLE_SHAPETYPE" val="0"/>
  <p:tag name="KSO_WM_UNIT_TEXTBOXSTYLE_TEMPLATETYPE" val="4"/>
  <p:tag name="KSO_WM_UNIT_ISCONTENTSTITLE" val="0"/>
  <p:tag name="KSO_WM_UNIT_PRESET_TEXT" val="单击此处输入封面大标题"/>
  <p:tag name="KSO_WM_UNIT_NOCLEAR" val="1"/>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mixed20201881_96*a*1"/>
  <p:tag name="KSO_WM_TEMPLATE_CATEGORY" val="mixed"/>
  <p:tag name="KSO_WM_TEMPLATE_INDEX" val="20201881"/>
  <p:tag name="KSO_WM_UNIT_LAYERLEVEL" val="1"/>
  <p:tag name="KSO_WM_TAG_VERSION" val="1.0"/>
  <p:tag name="KSO_WM_BEAUTIFY_FLAG" val="#wm#"/>
  <p:tag name="KSO_WM_UNIT_TEXTBOXSTYLE_GUID" val="{1a0b1cd2-c167-4367-a126-19a9832d4eb7}"/>
  <p:tag name="KSO_WM_UNIT_TEXTBOXSTYLE_TEMPLATEID" val="3130566"/>
  <p:tag name="KSO_WM_UNIT_TEXTBOXSTYLE_TYPE" val="1"/>
</p:tagLst>
</file>

<file path=ppt/tags/tag391.xml><?xml version="1.0" encoding="utf-8"?>
<p:tagLst xmlns:p="http://schemas.openxmlformats.org/presentationml/2006/main">
  <p:tag name="KSO_WM_UNIT_ISCONTENTSTITLE" val="0"/>
  <p:tag name="KSO_WM_UNIT_ISNUMDGMTITLE" val="0"/>
  <p:tag name="KSO_WM_UNIT_NOCLEAR" val="0"/>
  <p:tag name="KSO_WM_UNIT_VALUE" val="33"/>
  <p:tag name="KSO_WM_UNIT_HIGHLIGHT" val="0"/>
  <p:tag name="KSO_WM_UNIT_COMPATIBLE" val="0"/>
  <p:tag name="KSO_WM_UNIT_DIAGRAM_ISNUMVISUAL" val="0"/>
  <p:tag name="KSO_WM_UNIT_DIAGRAM_ISREFERUNIT" val="0"/>
  <p:tag name="KSO_WM_UNIT_TYPE" val="b"/>
  <p:tag name="KSO_WM_UNIT_INDEX" val="1"/>
  <p:tag name="KSO_WM_UNIT_ID" val="custom20203868_1*b*1"/>
  <p:tag name="KSO_WM_TEMPLATE_CATEGORY" val="custom"/>
  <p:tag name="KSO_WM_TEMPLATE_INDEX" val="20203868"/>
  <p:tag name="KSO_WM_UNIT_LAYERLEVEL" val="1"/>
  <p:tag name="KSO_WM_TAG_VERSION" val="1.0"/>
  <p:tag name="KSO_WM_BEAUTIFY_FLAG" val="#wm#"/>
  <p:tag name="KSO_WM_UNIT_PRESET_TEXT" val="单击此处添加副标题内容"/>
  <p:tag name="KSO_WM_UNIT_TEXT_FILL_FORE_SCHEMECOLOR_INDEX_BRIGHTNESS" val="0.25"/>
  <p:tag name="KSO_WM_UNIT_TEXT_FILL_FORE_SCHEMECOLOR_INDEX" val="13"/>
  <p:tag name="KSO_WM_UNIT_TEXT_FILL_TYPE" val="1"/>
</p:tagLst>
</file>

<file path=ppt/tags/tag39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2"/>
  <p:tag name="KSO_WM_UNIT_ID" val="custom20203868_1*b*2"/>
  <p:tag name="KSO_WM_TEMPLATE_CATEGORY" val="custom"/>
  <p:tag name="KSO_WM_TEMPLATE_INDEX" val="20203868"/>
  <p:tag name="KSO_WM_UNIT_LAYERLEVEL" val="1"/>
  <p:tag name="KSO_WM_TAG_VERSION" val="1.0"/>
  <p:tag name="KSO_WM_BEAUTIFY_FLAG" val="#wm#"/>
  <p:tag name="KSO_WM_UNIT_PRESET_TEXT" val="汇报人姓名"/>
  <p:tag name="KSO_WM_UNIT_VALUE" val="10"/>
  <p:tag name="KSO_WM_UNIT_TEXT_FILL_FORE_SCHEMECOLOR_INDEX_BRIGHTNESS" val="0.25"/>
  <p:tag name="KSO_WM_UNIT_TEXT_FILL_FORE_SCHEMECOLOR_INDEX" val="13"/>
  <p:tag name="KSO_WM_UNIT_TEXT_FILL_TYPE" val="1"/>
</p:tagLst>
</file>

<file path=ppt/tags/tag393.xml><?xml version="1.0" encoding="utf-8"?>
<p:tagLst xmlns:p="http://schemas.openxmlformats.org/presentationml/2006/main">
  <p:tag name="KSO_WM_SLIDE_ID" val="custom20203868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868"/>
  <p:tag name="KSO_WM_SLIDE_LAYOUT" val="a_b_j_k"/>
  <p:tag name="KSO_WM_SLIDE_LAYOUT_CNT" val="1_3_1_1"/>
  <p:tag name="KSO_WM_UNIT_SHOW_EDIT_AREA_INDICATION" val="1"/>
  <p:tag name="KSO_WM_TEMPLATE_THUMBS_INDEX" val="1、4、6、7、9、10、12、15、16、17、18、19、20"/>
  <p:tag name="KSO_WM_TEMPLATE_MASTER_THUMB_INDEX" val="12"/>
  <p:tag name="KSO_WM_SPECIAL_SOURCE" val="bdnull"/>
</p:tagLst>
</file>

<file path=ppt/tags/tag394.xml><?xml version="1.0" encoding="utf-8"?>
<p:tagLst xmlns:p="http://schemas.openxmlformats.org/presentationml/2006/main">
  <p:tag name="KSO_WM_SPECIAL_SOURCE" val="bdnull"/>
</p:tagLst>
</file>

<file path=ppt/tags/tag395.xml><?xml version="1.0" encoding="utf-8"?>
<p:tagLst xmlns:p="http://schemas.openxmlformats.org/presentationml/2006/main">
  <p:tag name="KSO_WM_UNIT_COLOR_SCHEME_SHAPE_ID" val="70"/>
  <p:tag name="KSO_WM_UNIT_COLOR_SCHEME_PARENT_PAGE" val="0_3"/>
  <p:tag name="KSO_WM_UNIT_DECOLORIZATION"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4"/>
  <p:tag name="KSO_WM_UNIT_TYPE" val="i"/>
  <p:tag name="KSO_WM_UNIT_INDEX" val="2"/>
  <p:tag name="KSO_WM_UNIT_ID" val="custom20203868_15*i*2"/>
  <p:tag name="KSO_WM_TEMPLATE_CATEGORY" val="custom"/>
  <p:tag name="KSO_WM_TEMPLATE_INDEX" val="20203868"/>
  <p:tag name="KSO_WM_UNIT_LAYERLEVEL" val="1"/>
  <p:tag name="KSO_WM_TAG_VERSION" val="1.0"/>
  <p:tag name="KSO_WM_BEAUTIFY_FLAG" val="#wm#"/>
  <p:tag name="KSO_WM_UNIT_FILL_FORE_SCHEMECOLOR_INDEX" val="14"/>
  <p:tag name="KSO_WM_UNIT_FILL_TYPE" val="1"/>
</p:tagLst>
</file>

<file path=ppt/tags/tag396.xml><?xml version="1.0" encoding="utf-8"?>
<p:tagLst xmlns:p="http://schemas.openxmlformats.org/presentationml/2006/main">
  <p:tag name="KSO_WM_UNIT_COLOR_SCHEME_SHAPE_ID" val="71"/>
  <p:tag name="KSO_WM_UNIT_COLOR_SCHEME_PARENT_PAGE" val="0_3"/>
  <p:tag name="KSO_WM_UNIT_DECOLORIZATION"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4"/>
  <p:tag name="KSO_WM_UNIT_TYPE" val="i"/>
  <p:tag name="KSO_WM_UNIT_INDEX" val="3"/>
  <p:tag name="KSO_WM_UNIT_ID" val="custom20203868_15*i*3"/>
  <p:tag name="KSO_WM_TEMPLATE_CATEGORY" val="custom"/>
  <p:tag name="KSO_WM_TEMPLATE_INDEX" val="20203868"/>
  <p:tag name="KSO_WM_UNIT_LAYERLEVEL" val="1"/>
  <p:tag name="KSO_WM_TAG_VERSION" val="1.0"/>
  <p:tag name="KSO_WM_BEAUTIFY_FLAG" val="#wm#"/>
  <p:tag name="KSO_WM_UNIT_FILL_FORE_SCHEMECOLOR_INDEX" val="14"/>
  <p:tag name="KSO_WM_UNIT_FILL_TYPE"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4"/>
  <p:tag name="KSO_WM_UNIT_TYPE" val="i"/>
  <p:tag name="KSO_WM_UNIT_INDEX" val="1"/>
  <p:tag name="KSO_WM_UNIT_ID" val="custom20203868_15*i*1"/>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4"/>
  <p:tag name="KSO_WM_UNIT_TYPE" val="a"/>
  <p:tag name="KSO_WM_UNIT_INDEX" val="1"/>
  <p:tag name="KSO_WM_UNIT_ID" val="custom20203868_15*a*1"/>
  <p:tag name="KSO_WM_TEMPLATE_CATEGORY" val="custom"/>
  <p:tag name="KSO_WM_TEMPLATE_INDEX" val="20203868"/>
  <p:tag name="KSO_WM_UNIT_LAYERLEVEL" val="1"/>
  <p:tag name="KSO_WM_TAG_VERSION" val="1.0"/>
  <p:tag name="KSO_WM_BEAUTIFY_FLAG" val="#wm#"/>
  <p:tag name="KSO_WM_UNIT_PRESET_TEXT" val="单击此处添加标题"/>
  <p:tag name="KSO_WM_UNIT_TEXT_FILL_FORE_SCHEMECOLOR_INDEX" val="13"/>
  <p:tag name="KSO_WM_UNIT_TEXT_FILL_TYPE" val="1"/>
  <p:tag name="KSO_WM_UNIT_USESOURCEFORMAT_APPLY" val="1"/>
</p:tagLst>
</file>

<file path=ppt/tags/tag399.xml><?xml version="1.0" encoding="utf-8"?>
<p:tagLst xmlns:p="http://schemas.openxmlformats.org/presentationml/2006/main">
  <p:tag name="KSO_WM_UNIT_COLOR_SCHEME_SHAPE_ID" val="33"/>
  <p:tag name="KSO_WM_UNIT_COLOR_SCHEME_PARENT_PAGE" val="0_3"/>
  <p:tag name="KSO_WM_UNIT_FOIL_COLOR" val="1"/>
  <p:tag name="KSO_WM_UNIT_FILL_FORE_SCHEMECOLOR_INDEX" val="7"/>
  <p:tag name="KSO_WM_UNIT_FILL_TYPE" val="1"/>
  <p:tag name="KSO_WM_UNIT_TEXT_FILL_FORE_SCHEMECOLOR_INDEX" val="14"/>
  <p:tag name="KSO_WM_UNIT_TEXT_FILL_TYPE" val="1"/>
  <p:tag name="KSO_WM_UNIT_USESOURCEFORMAT_APPLY" val="1"/>
  <p:tag name="KSO_WM_UNIT_DIAGRAM_MODELTYPE" val="stripeEnum"/>
  <p:tag name="KSO_WM_UNIT_HIGHLIGHT" val="0"/>
  <p:tag name="KSO_WM_UNIT_COMPATIBLE" val="0"/>
  <p:tag name="KSO_WM_UNIT_DIAGRAM_ISNUMVISUAL" val="0"/>
  <p:tag name="KSO_WM_UNIT_DIAGRAM_ISREFERUNIT" val="0"/>
  <p:tag name="KSO_WM_DIAGRAM_GROUP_CODE" val="l1-4"/>
  <p:tag name="KSO_WM_UNIT_SUBTYPE" val="b"/>
  <p:tag name="KSO_WM_UNIT_TYPE" val="l_h_i"/>
  <p:tag name="KSO_WM_UNIT_INDEX" val="1_3_1"/>
  <p:tag name="KSO_WM_UNIT_ID" val="custom20203868_15*l_h_i*1_3_1"/>
  <p:tag name="KSO_WM_TEMPLATE_CATEGORY" val="custom"/>
  <p:tag name="KSO_WM_TEMPLATE_INDEX" val="20203868"/>
  <p:tag name="KSO_WM_UNIT_LAYERLEVEL" val="1_1_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p="http://schemas.openxmlformats.org/presentationml/2006/main">
  <p:tag name="KSO_WM_UNIT_COLOR_SCHEME_SHAPE_ID" val="34"/>
  <p:tag name="KSO_WM_UNIT_COLOR_SCHEME_PARENT_PAGE" val="0_3"/>
  <p:tag name="KSO_WM_UNIT_FILL_FORE_SCHEMECOLOR_INDEX" val="15"/>
  <p:tag name="KSO_WM_UNIT_FILL_TYPE" val="1"/>
  <p:tag name="KSO_WM_UNIT_TEXT_FILL_FORE_SCHEMECOLOR_INDEX" val="14"/>
  <p:tag name="KSO_WM_UNIT_TEXT_FILL_TYPE" val="1"/>
  <p:tag name="KSO_WM_UNIT_USESOURCEFORMAT_APPLY" val="1"/>
  <p:tag name="KSO_WM_UNIT_DIAGRAM_MODELTYPE" val="stripeEnum"/>
  <p:tag name="KSO_WM_UNIT_HIGHLIGHT" val="0"/>
  <p:tag name="KSO_WM_UNIT_COMPATIBLE" val="0"/>
  <p:tag name="KSO_WM_UNIT_DIAGRAM_ISNUMVISUAL" val="0"/>
  <p:tag name="KSO_WM_UNIT_DIAGRAM_ISREFERUNIT" val="0"/>
  <p:tag name="KSO_WM_DIAGRAM_GROUP_CODE" val="l1-4"/>
  <p:tag name="KSO_WM_UNIT_SUBTYPE" val="e"/>
  <p:tag name="KSO_WM_UNIT_TYPE" val="l_h_i"/>
  <p:tag name="KSO_WM_UNIT_INDEX" val="1_3_2"/>
  <p:tag name="KSO_WM_UNIT_ID" val="custom20203868_15*l_h_i*1_3_2"/>
  <p:tag name="KSO_WM_TEMPLATE_CATEGORY" val="custom"/>
  <p:tag name="KSO_WM_TEMPLATE_INDEX" val="20203868"/>
  <p:tag name="KSO_WM_UNIT_LAYERLEVEL" val="1_1_1"/>
  <p:tag name="KSO_WM_TAG_VERSION" val="1.0"/>
  <p:tag name="KSO_WM_BEAUTIFY_FLAG" val="#wm#"/>
</p:tagLst>
</file>

<file path=ppt/tags/tag401.xml><?xml version="1.0" encoding="utf-8"?>
<p:tagLst xmlns:p="http://schemas.openxmlformats.org/presentationml/2006/main">
  <p:tag name="KSO_WM_UNIT_TEXT_PART_ID_V2" val="d-3-1"/>
  <p:tag name="KSO_WM_UNIT_COLOR_SCHEME_SHAPE_ID" val="38"/>
  <p:tag name="KSO_WM_UNIT_COLOR_SCHEME_PARENT_PAGE" val="0_3"/>
  <p:tag name="KSO_WM_UNIT_TEXT_FILL_FORE_SCHEMECOLOR_INDEX" val="13"/>
  <p:tag name="KSO_WM_UNIT_TEXT_FILL_TYPE" val="1"/>
  <p:tag name="KSO_WM_UNIT_USESOURCEFORMAT_APPLY" val="1"/>
  <p:tag name="KSO_WM_UNIT_DIAGRAM_MODELTYPE" val="stripeEnum"/>
  <p:tag name="KSO_WM_UNIT_SUBTYPE" val="a"/>
  <p:tag name="KSO_WM_UNIT_NOCLEAR" val="0"/>
  <p:tag name="KSO_WM_UNIT_VALUE" val="39"/>
  <p:tag name="KSO_WM_UNIT_HIGHLIGHT" val="0"/>
  <p:tag name="KSO_WM_UNIT_COMPATIBLE" val="0"/>
  <p:tag name="KSO_WM_UNIT_DIAGRAM_ISNUMVISUAL" val="0"/>
  <p:tag name="KSO_WM_UNIT_DIAGRAM_ISREFERUNIT" val="0"/>
  <p:tag name="KSO_WM_DIAGRAM_GROUP_CODE" val="l1-4"/>
  <p:tag name="KSO_WM_UNIT_TYPE" val="l_h_f"/>
  <p:tag name="KSO_WM_UNIT_INDEX" val="1_3_1"/>
  <p:tag name="KSO_WM_UNIT_ID" val="custom20203868_15*l_h_f*1_3_1"/>
  <p:tag name="KSO_WM_TEMPLATE_CATEGORY" val="custom"/>
  <p:tag name="KSO_WM_TEMPLATE_INDEX" val="20203868"/>
  <p:tag name="KSO_WM_UNIT_LAYERLEVEL" val="1_1_1"/>
  <p:tag name="KSO_WM_TAG_VERSION" val="1.0"/>
  <p:tag name="KSO_WM_BEAUTIFY_FLAG" val="#wm#"/>
  <p:tag name="KSO_WM_UNIT_PRESET_TEXT" val="点击此处添加正文文字，文字是您思想的提炼，请尽可能言简意赅的阐述您的观点。"/>
</p:tagLst>
</file>

<file path=ppt/tags/tag402.xml><?xml version="1.0" encoding="utf-8"?>
<p:tagLst xmlns:p="http://schemas.openxmlformats.org/presentationml/2006/main">
  <p:tag name="KSO_WM_UNIT_TEXT_PART_ID_V2" val="c-3-1"/>
  <p:tag name="KSO_WM_UNIT_COLOR_SCHEME_SHAPE_ID" val="41"/>
  <p:tag name="KSO_WM_UNIT_COLOR_SCHEME_PARENT_PAGE" val="0_3"/>
  <p:tag name="KSO_WM_UNIT_TEXT_FILL_FORE_SCHEMECOLOR_INDEX" val="13"/>
  <p:tag name="KSO_WM_UNIT_TEXT_FILL_TYPE" val="1"/>
  <p:tag name="KSO_WM_UNIT_USESOURCEFORMAT_APPLY" val="1"/>
  <p:tag name="KSO_WM_UNIT_DIAGRAM_MODELTYPE" val="stripeEnum"/>
  <p:tag name="KSO_WM_UNIT_ISCONTENTSTITLE" val="0"/>
  <p:tag name="KSO_WM_UNIT_ISNUMDGMTITLE" val="0"/>
  <p:tag name="KSO_WM_UNIT_NOCLEAR" val="0"/>
  <p:tag name="KSO_WM_UNIT_VALUE" val="35"/>
  <p:tag name="KSO_WM_UNIT_HIGHLIGHT" val="0"/>
  <p:tag name="KSO_WM_UNIT_COMPATIBLE" val="0"/>
  <p:tag name="KSO_WM_UNIT_DIAGRAM_ISNUMVISUAL" val="0"/>
  <p:tag name="KSO_WM_UNIT_DIAGRAM_ISREFERUNIT" val="0"/>
  <p:tag name="KSO_WM_DIAGRAM_GROUP_CODE" val="l1-4"/>
  <p:tag name="KSO_WM_UNIT_TYPE" val="l_h_a"/>
  <p:tag name="KSO_WM_UNIT_INDEX" val="1_3_1"/>
  <p:tag name="KSO_WM_UNIT_ID" val="custom20203868_15*l_h_a*1_3_1"/>
  <p:tag name="KSO_WM_TEMPLATE_CATEGORY" val="custom"/>
  <p:tag name="KSO_WM_TEMPLATE_INDEX" val="20203868"/>
  <p:tag name="KSO_WM_UNIT_LAYERLEVEL" val="1_1_1"/>
  <p:tag name="KSO_WM_TAG_VERSION" val="1.0"/>
  <p:tag name="KSO_WM_BEAUTIFY_FLAG" val="#wm#"/>
  <p:tag name="KSO_WM_UNIT_PRESET_TEXT" val="单击此处添加小标题"/>
</p:tagLst>
</file>

<file path=ppt/tags/tag403.xml><?xml version="1.0" encoding="utf-8"?>
<p:tagLst xmlns:p="http://schemas.openxmlformats.org/presentationml/2006/main">
  <p:tag name="KSO_WM_UNIT_COLOR_SCHEME_SHAPE_ID" val="43"/>
  <p:tag name="KSO_WM_UNIT_COLOR_SCHEME_PARENT_PAGE" val="0_3"/>
  <p:tag name="KSO_WM_UNIT_FOIL_COLOR" val="1"/>
  <p:tag name="KSO_WM_UNIT_FILL_FORE_SCHEMECOLOR_INDEX" val="7"/>
  <p:tag name="KSO_WM_UNIT_FILL_TYPE" val="1"/>
  <p:tag name="KSO_WM_UNIT_TEXT_FILL_FORE_SCHEMECOLOR_INDEX" val="14"/>
  <p:tag name="KSO_WM_UNIT_TEXT_FILL_TYPE" val="1"/>
  <p:tag name="KSO_WM_UNIT_USESOURCEFORMAT_APPLY" val="1"/>
  <p:tag name="KSO_WM_UNIT_DIAGRAM_MODELTYPE" val="stripeEnum"/>
  <p:tag name="KSO_WM_UNIT_HIGHLIGHT" val="0"/>
  <p:tag name="KSO_WM_UNIT_COMPATIBLE" val="0"/>
  <p:tag name="KSO_WM_UNIT_DIAGRAM_ISNUMVISUAL" val="0"/>
  <p:tag name="KSO_WM_UNIT_DIAGRAM_ISREFERUNIT" val="0"/>
  <p:tag name="KSO_WM_DIAGRAM_GROUP_CODE" val="l1-4"/>
  <p:tag name="KSO_WM_UNIT_SUBTYPE" val="b"/>
  <p:tag name="KSO_WM_UNIT_TYPE" val="l_h_i"/>
  <p:tag name="KSO_WM_UNIT_INDEX" val="1_2_1"/>
  <p:tag name="KSO_WM_UNIT_ID" val="custom20203868_15*l_h_i*1_2_1"/>
  <p:tag name="KSO_WM_TEMPLATE_CATEGORY" val="custom"/>
  <p:tag name="KSO_WM_TEMPLATE_INDEX" val="20203868"/>
  <p:tag name="KSO_WM_UNIT_LAYERLEVEL" val="1_1_1"/>
  <p:tag name="KSO_WM_TAG_VERSION" val="1.0"/>
  <p:tag name="KSO_WM_BEAUTIFY_FLAG" val="#wm#"/>
</p:tagLst>
</file>

<file path=ppt/tags/tag404.xml><?xml version="1.0" encoding="utf-8"?>
<p:tagLst xmlns:p="http://schemas.openxmlformats.org/presentationml/2006/main">
  <p:tag name="KSO_WM_UNIT_COLOR_SCHEME_SHAPE_ID" val="44"/>
  <p:tag name="KSO_WM_UNIT_COLOR_SCHEME_PARENT_PAGE" val="0_3"/>
  <p:tag name="KSO_WM_UNIT_FILL_FORE_SCHEMECOLOR_INDEX" val="15"/>
  <p:tag name="KSO_WM_UNIT_FILL_TYPE" val="1"/>
  <p:tag name="KSO_WM_UNIT_TEXT_FILL_FORE_SCHEMECOLOR_INDEX" val="14"/>
  <p:tag name="KSO_WM_UNIT_TEXT_FILL_TYPE" val="1"/>
  <p:tag name="KSO_WM_UNIT_USESOURCEFORMAT_APPLY" val="1"/>
  <p:tag name="KSO_WM_UNIT_DIAGRAM_MODELTYPE" val="stripeEnum"/>
  <p:tag name="KSO_WM_UNIT_HIGHLIGHT" val="0"/>
  <p:tag name="KSO_WM_UNIT_COMPATIBLE" val="0"/>
  <p:tag name="KSO_WM_UNIT_DIAGRAM_ISNUMVISUAL" val="0"/>
  <p:tag name="KSO_WM_UNIT_DIAGRAM_ISREFERUNIT" val="0"/>
  <p:tag name="KSO_WM_DIAGRAM_GROUP_CODE" val="l1-4"/>
  <p:tag name="KSO_WM_UNIT_SUBTYPE" val="e"/>
  <p:tag name="KSO_WM_UNIT_TYPE" val="l_h_i"/>
  <p:tag name="KSO_WM_UNIT_INDEX" val="1_2_2"/>
  <p:tag name="KSO_WM_UNIT_ID" val="custom20203868_15*l_h_i*1_2_2"/>
  <p:tag name="KSO_WM_TEMPLATE_CATEGORY" val="custom"/>
  <p:tag name="KSO_WM_TEMPLATE_INDEX" val="20203868"/>
  <p:tag name="KSO_WM_UNIT_LAYERLEVEL" val="1_1_1"/>
  <p:tag name="KSO_WM_TAG_VERSION" val="1.0"/>
  <p:tag name="KSO_WM_BEAUTIFY_FLAG" val="#wm#"/>
</p:tagLst>
</file>

<file path=ppt/tags/tag405.xml><?xml version="1.0" encoding="utf-8"?>
<p:tagLst xmlns:p="http://schemas.openxmlformats.org/presentationml/2006/main">
  <p:tag name="KSO_WM_UNIT_TEXT_PART_ID_V2" val="d-3-1"/>
  <p:tag name="KSO_WM_UNIT_COLOR_SCHEME_SHAPE_ID" val="50"/>
  <p:tag name="KSO_WM_UNIT_COLOR_SCHEME_PARENT_PAGE" val="0_3"/>
  <p:tag name="KSO_WM_UNIT_TEXT_FILL_FORE_SCHEMECOLOR_INDEX" val="13"/>
  <p:tag name="KSO_WM_UNIT_TEXT_FILL_TYPE" val="1"/>
  <p:tag name="KSO_WM_UNIT_USESOURCEFORMAT_APPLY" val="1"/>
  <p:tag name="KSO_WM_UNIT_DIAGRAM_MODELTYPE" val="stripeEnum"/>
  <p:tag name="KSO_WM_UNIT_SUBTYPE" val="a"/>
  <p:tag name="KSO_WM_UNIT_NOCLEAR" val="0"/>
  <p:tag name="KSO_WM_UNIT_VALUE" val="39"/>
  <p:tag name="KSO_WM_UNIT_HIGHLIGHT" val="0"/>
  <p:tag name="KSO_WM_UNIT_COMPATIBLE" val="0"/>
  <p:tag name="KSO_WM_UNIT_DIAGRAM_ISNUMVISUAL" val="0"/>
  <p:tag name="KSO_WM_UNIT_DIAGRAM_ISREFERUNIT" val="0"/>
  <p:tag name="KSO_WM_DIAGRAM_GROUP_CODE" val="l1-4"/>
  <p:tag name="KSO_WM_UNIT_TYPE" val="l_h_f"/>
  <p:tag name="KSO_WM_UNIT_INDEX" val="1_2_1"/>
  <p:tag name="KSO_WM_UNIT_ID" val="custom20203868_15*l_h_f*1_2_1"/>
  <p:tag name="KSO_WM_TEMPLATE_CATEGORY" val="custom"/>
  <p:tag name="KSO_WM_TEMPLATE_INDEX" val="20203868"/>
  <p:tag name="KSO_WM_UNIT_LAYERLEVEL" val="1_1_1"/>
  <p:tag name="KSO_WM_TAG_VERSION" val="1.0"/>
  <p:tag name="KSO_WM_BEAUTIFY_FLAG" val="#wm#"/>
  <p:tag name="KSO_WM_UNIT_PRESET_TEXT" val="点击此处添加正文文字，文字是您思想的提炼，请尽可能言简意赅的阐述您的观点。"/>
</p:tagLst>
</file>

<file path=ppt/tags/tag406.xml><?xml version="1.0" encoding="utf-8"?>
<p:tagLst xmlns:p="http://schemas.openxmlformats.org/presentationml/2006/main">
  <p:tag name="KSO_WM_UNIT_TEXT_PART_ID_V2" val="c-3-1"/>
  <p:tag name="KSO_WM_UNIT_COLOR_SCHEME_SHAPE_ID" val="51"/>
  <p:tag name="KSO_WM_UNIT_COLOR_SCHEME_PARENT_PAGE" val="0_3"/>
  <p:tag name="KSO_WM_UNIT_TEXT_FILL_FORE_SCHEMECOLOR_INDEX" val="13"/>
  <p:tag name="KSO_WM_UNIT_TEXT_FILL_TYPE" val="1"/>
  <p:tag name="KSO_WM_UNIT_USESOURCEFORMAT_APPLY" val="1"/>
  <p:tag name="KSO_WM_UNIT_DIAGRAM_MODELTYPE" val="stripeEnum"/>
  <p:tag name="KSO_WM_UNIT_ISCONTENTSTITLE" val="0"/>
  <p:tag name="KSO_WM_UNIT_ISNUMDGMTITLE" val="0"/>
  <p:tag name="KSO_WM_UNIT_NOCLEAR" val="0"/>
  <p:tag name="KSO_WM_UNIT_VALUE" val="3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3868_15*l_h_a*1_2_1"/>
  <p:tag name="KSO_WM_TEMPLATE_CATEGORY" val="custom"/>
  <p:tag name="KSO_WM_TEMPLATE_INDEX" val="20203868"/>
  <p:tag name="KSO_WM_UNIT_LAYERLEVEL" val="1_1_1"/>
  <p:tag name="KSO_WM_TAG_VERSION" val="1.0"/>
  <p:tag name="KSO_WM_BEAUTIFY_FLAG" val="#wm#"/>
  <p:tag name="KSO_WM_UNIT_PRESET_TEXT" val="单击此处添加小标题"/>
</p:tagLst>
</file>

<file path=ppt/tags/tag407.xml><?xml version="1.0" encoding="utf-8"?>
<p:tagLst xmlns:p="http://schemas.openxmlformats.org/presentationml/2006/main">
  <p:tag name="KSO_WM_UNIT_COLOR_SCHEME_SHAPE_ID" val="33"/>
  <p:tag name="KSO_WM_UNIT_COLOR_SCHEME_PARENT_PAGE" val="0_3"/>
  <p:tag name="KSO_WM_UNIT_FOIL_COLOR" val="1"/>
  <p:tag name="KSO_WM_UNIT_FILL_FORE_SCHEMECOLOR_INDEX" val="7"/>
  <p:tag name="KSO_WM_UNIT_FILL_TYPE" val="1"/>
  <p:tag name="KSO_WM_UNIT_TEXT_FILL_FORE_SCHEMECOLOR_INDEX" val="14"/>
  <p:tag name="KSO_WM_UNIT_TEXT_FILL_TYPE" val="1"/>
  <p:tag name="KSO_WM_UNIT_USESOURCEFORMAT_APPLY" val="1"/>
  <p:tag name="KSO_WM_UNIT_DIAGRAM_MODELTYPE" val="stripeEnum"/>
  <p:tag name="KSO_WM_UNIT_HIGHLIGHT" val="0"/>
  <p:tag name="KSO_WM_UNIT_COMPATIBLE" val="0"/>
  <p:tag name="KSO_WM_UNIT_DIAGRAM_ISNUMVISUAL" val="0"/>
  <p:tag name="KSO_WM_UNIT_DIAGRAM_ISREFERUNIT" val="0"/>
  <p:tag name="KSO_WM_DIAGRAM_GROUP_CODE" val="l1-4"/>
  <p:tag name="KSO_WM_UNIT_SUBTYPE" val="b"/>
  <p:tag name="KSO_WM_UNIT_TYPE" val="l_h_i"/>
  <p:tag name="KSO_WM_UNIT_INDEX" val="1_3_1"/>
  <p:tag name="KSO_WM_UNIT_ID" val="custom20203868_15*l_h_i*1_3_1"/>
  <p:tag name="KSO_WM_TEMPLATE_CATEGORY" val="custom"/>
  <p:tag name="KSO_WM_TEMPLATE_INDEX" val="20203868"/>
  <p:tag name="KSO_WM_UNIT_LAYERLEVEL" val="1_1_1"/>
  <p:tag name="KSO_WM_TAG_VERSION" val="1.0"/>
  <p:tag name="KSO_WM_BEAUTIFY_FLAG" val="#wm#"/>
</p:tagLst>
</file>

<file path=ppt/tags/tag408.xml><?xml version="1.0" encoding="utf-8"?>
<p:tagLst xmlns:p="http://schemas.openxmlformats.org/presentationml/2006/main">
  <p:tag name="KSO_WM_UNIT_COLOR_SCHEME_SHAPE_ID" val="34"/>
  <p:tag name="KSO_WM_UNIT_COLOR_SCHEME_PARENT_PAGE" val="0_3"/>
  <p:tag name="KSO_WM_UNIT_FILL_FORE_SCHEMECOLOR_INDEX" val="15"/>
  <p:tag name="KSO_WM_UNIT_FILL_TYPE" val="1"/>
  <p:tag name="KSO_WM_UNIT_TEXT_FILL_FORE_SCHEMECOLOR_INDEX" val="14"/>
  <p:tag name="KSO_WM_UNIT_TEXT_FILL_TYPE" val="1"/>
  <p:tag name="KSO_WM_UNIT_USESOURCEFORMAT_APPLY" val="1"/>
  <p:tag name="KSO_WM_UNIT_DIAGRAM_MODELTYPE" val="stripeEnum"/>
  <p:tag name="KSO_WM_UNIT_HIGHLIGHT" val="0"/>
  <p:tag name="KSO_WM_UNIT_COMPATIBLE" val="0"/>
  <p:tag name="KSO_WM_UNIT_DIAGRAM_ISNUMVISUAL" val="0"/>
  <p:tag name="KSO_WM_UNIT_DIAGRAM_ISREFERUNIT" val="0"/>
  <p:tag name="KSO_WM_DIAGRAM_GROUP_CODE" val="l1-4"/>
  <p:tag name="KSO_WM_UNIT_SUBTYPE" val="e"/>
  <p:tag name="KSO_WM_UNIT_TYPE" val="l_h_i"/>
  <p:tag name="KSO_WM_UNIT_INDEX" val="1_3_2"/>
  <p:tag name="KSO_WM_UNIT_ID" val="custom20203868_15*l_h_i*1_3_2"/>
  <p:tag name="KSO_WM_TEMPLATE_CATEGORY" val="custom"/>
  <p:tag name="KSO_WM_TEMPLATE_INDEX" val="20203868"/>
  <p:tag name="KSO_WM_UNIT_LAYERLEVEL" val="1_1_1"/>
  <p:tag name="KSO_WM_TAG_VERSION" val="1.0"/>
  <p:tag name="KSO_WM_BEAUTIFY_FLAG" val="#wm#"/>
</p:tagLst>
</file>

<file path=ppt/tags/tag409.xml><?xml version="1.0" encoding="utf-8"?>
<p:tagLst xmlns:p="http://schemas.openxmlformats.org/presentationml/2006/main">
  <p:tag name="KSO_WM_UNIT_TEXT_PART_ID_V2" val="d-3-1"/>
  <p:tag name="KSO_WM_UNIT_COLOR_SCHEME_SHAPE_ID" val="38"/>
  <p:tag name="KSO_WM_UNIT_COLOR_SCHEME_PARENT_PAGE" val="0_3"/>
  <p:tag name="KSO_WM_UNIT_TEXT_FILL_FORE_SCHEMECOLOR_INDEX" val="13"/>
  <p:tag name="KSO_WM_UNIT_TEXT_FILL_TYPE" val="1"/>
  <p:tag name="KSO_WM_UNIT_USESOURCEFORMAT_APPLY" val="1"/>
  <p:tag name="KSO_WM_UNIT_DIAGRAM_MODELTYPE" val="stripeEnum"/>
  <p:tag name="KSO_WM_UNIT_SUBTYPE" val="a"/>
  <p:tag name="KSO_WM_UNIT_NOCLEAR" val="0"/>
  <p:tag name="KSO_WM_UNIT_VALUE" val="39"/>
  <p:tag name="KSO_WM_UNIT_HIGHLIGHT" val="0"/>
  <p:tag name="KSO_WM_UNIT_COMPATIBLE" val="0"/>
  <p:tag name="KSO_WM_UNIT_DIAGRAM_ISNUMVISUAL" val="0"/>
  <p:tag name="KSO_WM_UNIT_DIAGRAM_ISREFERUNIT" val="0"/>
  <p:tag name="KSO_WM_DIAGRAM_GROUP_CODE" val="l1-4"/>
  <p:tag name="KSO_WM_UNIT_TYPE" val="l_h_f"/>
  <p:tag name="KSO_WM_UNIT_INDEX" val="1_3_1"/>
  <p:tag name="KSO_WM_UNIT_ID" val="custom20203868_15*l_h_f*1_3_1"/>
  <p:tag name="KSO_WM_TEMPLATE_CATEGORY" val="custom"/>
  <p:tag name="KSO_WM_TEMPLATE_INDEX" val="20203868"/>
  <p:tag name="KSO_WM_UNIT_LAYERLEVEL" val="1_1_1"/>
  <p:tag name="KSO_WM_TAG_VERSION" val="1.0"/>
  <p:tag name="KSO_WM_BEAUTIFY_FLAG" val="#wm#"/>
  <p:tag name="KSO_WM_UNIT_PRESET_TEXT" val="点击此处添加正文文字，文字是您思想的提炼，请尽可能言简意赅的阐述您的观点。"/>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p="http://schemas.openxmlformats.org/presentationml/2006/main">
  <p:tag name="KSO_WM_UNIT_TEXT_PART_ID_V2" val="c-3-1"/>
  <p:tag name="KSO_WM_UNIT_COLOR_SCHEME_SHAPE_ID" val="41"/>
  <p:tag name="KSO_WM_UNIT_COLOR_SCHEME_PARENT_PAGE" val="0_3"/>
  <p:tag name="KSO_WM_UNIT_TEXT_FILL_FORE_SCHEMECOLOR_INDEX" val="13"/>
  <p:tag name="KSO_WM_UNIT_TEXT_FILL_TYPE" val="1"/>
  <p:tag name="KSO_WM_UNIT_USESOURCEFORMAT_APPLY" val="1"/>
  <p:tag name="KSO_WM_UNIT_DIAGRAM_MODELTYPE" val="stripeEnum"/>
  <p:tag name="KSO_WM_UNIT_ISCONTENTSTITLE" val="0"/>
  <p:tag name="KSO_WM_UNIT_ISNUMDGMTITLE" val="0"/>
  <p:tag name="KSO_WM_UNIT_NOCLEAR" val="0"/>
  <p:tag name="KSO_WM_UNIT_VALUE" val="35"/>
  <p:tag name="KSO_WM_UNIT_HIGHLIGHT" val="0"/>
  <p:tag name="KSO_WM_UNIT_COMPATIBLE" val="0"/>
  <p:tag name="KSO_WM_UNIT_DIAGRAM_ISNUMVISUAL" val="0"/>
  <p:tag name="KSO_WM_UNIT_DIAGRAM_ISREFERUNIT" val="0"/>
  <p:tag name="KSO_WM_DIAGRAM_GROUP_CODE" val="l1-4"/>
  <p:tag name="KSO_WM_UNIT_TYPE" val="l_h_a"/>
  <p:tag name="KSO_WM_UNIT_INDEX" val="1_3_1"/>
  <p:tag name="KSO_WM_UNIT_ID" val="custom20203868_15*l_h_a*1_3_1"/>
  <p:tag name="KSO_WM_TEMPLATE_CATEGORY" val="custom"/>
  <p:tag name="KSO_WM_TEMPLATE_INDEX" val="20203868"/>
  <p:tag name="KSO_WM_UNIT_LAYERLEVEL" val="1_1_1"/>
  <p:tag name="KSO_WM_TAG_VERSION" val="1.0"/>
  <p:tag name="KSO_WM_BEAUTIFY_FLAG" val="#wm#"/>
  <p:tag name="KSO_WM_UNIT_PRESET_TEXT" val="单击此处添加小标题"/>
</p:tagLst>
</file>

<file path=ppt/tags/tag411.xml><?xml version="1.0" encoding="utf-8"?>
<p:tagLst xmlns:p="http://schemas.openxmlformats.org/presentationml/2006/main">
  <p:tag name="KSO_WM_UNIT_COLOR_SCHEME_SHAPE_ID" val="53"/>
  <p:tag name="KSO_WM_UNIT_COLOR_SCHEME_PARENT_PAGE" val="0_3"/>
  <p:tag name="KSO_WM_UNIT_FOIL_COLOR" val="1"/>
  <p:tag name="KSO_WM_UNIT_FILL_FORE_SCHEMECOLOR_INDEX" val="7"/>
  <p:tag name="KSO_WM_UNIT_FILL_TYPE" val="1"/>
  <p:tag name="KSO_WM_UNIT_TEXT_FILL_FORE_SCHEMECOLOR_INDEX" val="14"/>
  <p:tag name="KSO_WM_UNIT_TEXT_FILL_TYPE" val="1"/>
  <p:tag name="KSO_WM_UNIT_USESOURCEFORMAT_APPLY" val="1"/>
  <p:tag name="KSO_WM_UNIT_DIAGRAM_MODELTYPE" val="stripeEnum"/>
  <p:tag name="KSO_WM_UNIT_HIGHLIGHT" val="0"/>
  <p:tag name="KSO_WM_UNIT_COMPATIBLE" val="0"/>
  <p:tag name="KSO_WM_UNIT_DIAGRAM_ISNUMVISUAL" val="0"/>
  <p:tag name="KSO_WM_UNIT_DIAGRAM_ISREFERUNIT" val="0"/>
  <p:tag name="KSO_WM_DIAGRAM_GROUP_CODE" val="l1-4"/>
  <p:tag name="KSO_WM_UNIT_SUBTYPE" val="b"/>
  <p:tag name="KSO_WM_UNIT_TYPE" val="l_h_i"/>
  <p:tag name="KSO_WM_UNIT_INDEX" val="1_1_1"/>
  <p:tag name="KSO_WM_UNIT_ID" val="custom20203868_15*l_h_i*1_1_1"/>
  <p:tag name="KSO_WM_TEMPLATE_CATEGORY" val="custom"/>
  <p:tag name="KSO_WM_TEMPLATE_INDEX" val="20203868"/>
  <p:tag name="KSO_WM_UNIT_LAYERLEVEL" val="1_1_1"/>
  <p:tag name="KSO_WM_TAG_VERSION" val="1.0"/>
  <p:tag name="KSO_WM_BEAUTIFY_FLAG" val="#wm#"/>
</p:tagLst>
</file>

<file path=ppt/tags/tag412.xml><?xml version="1.0" encoding="utf-8"?>
<p:tagLst xmlns:p="http://schemas.openxmlformats.org/presentationml/2006/main">
  <p:tag name="KSO_WM_UNIT_COLOR_SCHEME_SHAPE_ID" val="54"/>
  <p:tag name="KSO_WM_UNIT_COLOR_SCHEME_PARENT_PAGE" val="0_3"/>
  <p:tag name="KSO_WM_UNIT_FILL_FORE_SCHEMECOLOR_INDEX" val="15"/>
  <p:tag name="KSO_WM_UNIT_FILL_TYPE" val="1"/>
  <p:tag name="KSO_WM_UNIT_TEXT_FILL_FORE_SCHEMECOLOR_INDEX" val="14"/>
  <p:tag name="KSO_WM_UNIT_TEXT_FILL_TYPE" val="1"/>
  <p:tag name="KSO_WM_UNIT_USESOURCEFORMAT_APPLY" val="1"/>
  <p:tag name="KSO_WM_UNIT_DIAGRAM_MODELTYPE" val="stripeEnum"/>
  <p:tag name="KSO_WM_UNIT_HIGHLIGHT" val="0"/>
  <p:tag name="KSO_WM_UNIT_COMPATIBLE" val="0"/>
  <p:tag name="KSO_WM_UNIT_DIAGRAM_ISNUMVISUAL" val="0"/>
  <p:tag name="KSO_WM_UNIT_DIAGRAM_ISREFERUNIT" val="0"/>
  <p:tag name="KSO_WM_DIAGRAM_GROUP_CODE" val="l1-4"/>
  <p:tag name="KSO_WM_UNIT_SUBTYPE" val="e"/>
  <p:tag name="KSO_WM_UNIT_TYPE" val="l_h_i"/>
  <p:tag name="KSO_WM_UNIT_INDEX" val="1_1_2"/>
  <p:tag name="KSO_WM_UNIT_ID" val="custom20203868_15*l_h_i*1_1_2"/>
  <p:tag name="KSO_WM_TEMPLATE_CATEGORY" val="custom"/>
  <p:tag name="KSO_WM_TEMPLATE_INDEX" val="20203868"/>
  <p:tag name="KSO_WM_UNIT_LAYERLEVEL" val="1_1_1"/>
  <p:tag name="KSO_WM_TAG_VERSION" val="1.0"/>
  <p:tag name="KSO_WM_BEAUTIFY_FLAG" val="#wm#"/>
</p:tagLst>
</file>

<file path=ppt/tags/tag413.xml><?xml version="1.0" encoding="utf-8"?>
<p:tagLst xmlns:p="http://schemas.openxmlformats.org/presentationml/2006/main">
  <p:tag name="KSO_WM_UNIT_TEXT_PART_ID_V2" val="d-3-1"/>
  <p:tag name="KSO_WM_UNIT_COLOR_SCHEME_SHAPE_ID" val="48"/>
  <p:tag name="KSO_WM_UNIT_COLOR_SCHEME_PARENT_PAGE" val="0_3"/>
  <p:tag name="KSO_WM_UNIT_TEXT_FILL_FORE_SCHEMECOLOR_INDEX" val="13"/>
  <p:tag name="KSO_WM_UNIT_TEXT_FILL_TYPE" val="1"/>
  <p:tag name="KSO_WM_UNIT_USESOURCEFORMAT_APPLY" val="1"/>
  <p:tag name="KSO_WM_UNIT_DIAGRAM_MODELTYPE" val="stripeEnum"/>
  <p:tag name="KSO_WM_UNIT_SUBTYPE" val="a"/>
  <p:tag name="KSO_WM_UNIT_NOCLEAR" val="0"/>
  <p:tag name="KSO_WM_UNIT_VALUE" val="39"/>
  <p:tag name="KSO_WM_UNIT_HIGHLIGHT" val="0"/>
  <p:tag name="KSO_WM_UNIT_COMPATIBLE" val="0"/>
  <p:tag name="KSO_WM_UNIT_DIAGRAM_ISNUMVISUAL" val="0"/>
  <p:tag name="KSO_WM_UNIT_DIAGRAM_ISREFERUNIT" val="0"/>
  <p:tag name="KSO_WM_DIAGRAM_GROUP_CODE" val="l1-4"/>
  <p:tag name="KSO_WM_UNIT_TYPE" val="l_h_f"/>
  <p:tag name="KSO_WM_UNIT_INDEX" val="1_4_1"/>
  <p:tag name="KSO_WM_UNIT_ID" val="custom20203868_15*l_h_f*1_4_1"/>
  <p:tag name="KSO_WM_TEMPLATE_CATEGORY" val="custom"/>
  <p:tag name="KSO_WM_TEMPLATE_INDEX" val="20203868"/>
  <p:tag name="KSO_WM_UNIT_LAYERLEVEL" val="1_1_1"/>
  <p:tag name="KSO_WM_TAG_VERSION" val="1.0"/>
  <p:tag name="KSO_WM_BEAUTIFY_FLAG" val="#wm#"/>
  <p:tag name="KSO_WM_UNIT_PRESET_TEXT" val="点击此处添加正文文字，文字是您思想的提炼，请尽可能言简意赅的阐述您的观点。"/>
</p:tagLst>
</file>

<file path=ppt/tags/tag414.xml><?xml version="1.0" encoding="utf-8"?>
<p:tagLst xmlns:p="http://schemas.openxmlformats.org/presentationml/2006/main">
  <p:tag name="KSO_WM_UNIT_TEXT_PART_ID_V2" val="c-3-1"/>
  <p:tag name="KSO_WM_UNIT_COLOR_SCHEME_SHAPE_ID" val="49"/>
  <p:tag name="KSO_WM_UNIT_COLOR_SCHEME_PARENT_PAGE" val="0_3"/>
  <p:tag name="KSO_WM_UNIT_TEXT_FILL_FORE_SCHEMECOLOR_INDEX" val="13"/>
  <p:tag name="KSO_WM_UNIT_TEXT_FILL_TYPE" val="1"/>
  <p:tag name="KSO_WM_UNIT_USESOURCEFORMAT_APPLY" val="1"/>
  <p:tag name="KSO_WM_UNIT_DIAGRAM_MODELTYPE" val="stripeEnum"/>
  <p:tag name="KSO_WM_UNIT_ISCONTENTSTITLE" val="0"/>
  <p:tag name="KSO_WM_UNIT_ISNUMDGMTITLE" val="0"/>
  <p:tag name="KSO_WM_UNIT_NOCLEAR" val="0"/>
  <p:tag name="KSO_WM_UNIT_VALUE" val="35"/>
  <p:tag name="KSO_WM_UNIT_HIGHLIGHT" val="0"/>
  <p:tag name="KSO_WM_UNIT_COMPATIBLE" val="0"/>
  <p:tag name="KSO_WM_UNIT_DIAGRAM_ISNUMVISUAL" val="0"/>
  <p:tag name="KSO_WM_UNIT_DIAGRAM_ISREFERUNIT" val="0"/>
  <p:tag name="KSO_WM_DIAGRAM_GROUP_CODE" val="l1-4"/>
  <p:tag name="KSO_WM_UNIT_TYPE" val="l_h_a"/>
  <p:tag name="KSO_WM_UNIT_INDEX" val="1_4_1"/>
  <p:tag name="KSO_WM_UNIT_ID" val="custom20203868_15*l_h_a*1_4_1"/>
  <p:tag name="KSO_WM_TEMPLATE_CATEGORY" val="custom"/>
  <p:tag name="KSO_WM_TEMPLATE_INDEX" val="20203868"/>
  <p:tag name="KSO_WM_UNIT_LAYERLEVEL" val="1_1_1"/>
  <p:tag name="KSO_WM_TAG_VERSION" val="1.0"/>
  <p:tag name="KSO_WM_BEAUTIFY_FLAG" val="#wm#"/>
  <p:tag name="KSO_WM_UNIT_PRESET_TEXT" val="单击此处添加小标题"/>
</p:tagLst>
</file>

<file path=ppt/tags/tag415.xml><?xml version="1.0" encoding="utf-8"?>
<p:tagLst xmlns:p="http://schemas.openxmlformats.org/presentationml/2006/main">
  <p:tag name="KSO_WM_SLIDE_COLORSCHEME_VERSION" val="3.2"/>
  <p:tag name="KSO_WM_SLIDE_ID" val="custom20203868_15"/>
  <p:tag name="KSO_WM_TEMPLATE_SUBCATEGORY" val="0"/>
  <p:tag name="KSO_WM_TEMPLATE_MASTER_TYPE" val="1"/>
  <p:tag name="KSO_WM_TEMPLATE_COLOR_TYPE" val="1"/>
  <p:tag name="KSO_WM_SLIDE_TYPE" val="text"/>
  <p:tag name="KSO_WM_SLIDE_SUBTYPE" val="pureTxt"/>
  <p:tag name="KSO_WM_SLIDE_ITEM_CNT" val="4"/>
  <p:tag name="KSO_WM_SLIDE_INDEX" val="15"/>
  <p:tag name="KSO_WM_SLIDE_SIZE" val="851.35*386.368"/>
  <p:tag name="KSO_WM_SLIDE_POSITION" val="54.325*112.632"/>
  <p:tag name="KSO_WM_DIAGRAM_GROUP_CODE" val="l1-4"/>
  <p:tag name="KSO_WM_SLIDE_DIAGTYPE" val="l"/>
  <p:tag name="KSO_WM_TAG_VERSION" val="1.0"/>
  <p:tag name="KSO_WM_BEAUTIFY_FLAG" val="#wm#"/>
  <p:tag name="KSO_WM_TEMPLATE_CATEGORY" val="custom"/>
  <p:tag name="KSO_WM_TEMPLATE_INDEX" val="20203868"/>
  <p:tag name="KSO_WM_SLIDE_LAYOUT" val="a_l"/>
  <p:tag name="KSO_WM_SLIDE_LAYOUT_CNT" val="1_1"/>
  <p:tag name="KSO_WM_SPECIAL_SOURCE" val="bdnull"/>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418.xml><?xml version="1.0" encoding="utf-8"?>
<p:tagLst xmlns:p="http://schemas.openxmlformats.org/presentationml/2006/main">
  <p:tag name="KSO_WM_UNIT_TEXTBOXSTYLE_SHAPETYPE" val="0"/>
  <p:tag name="KSO_WM_UNIT_TEXTBOXSTYLE_TEMPLATETYPE" val="1"/>
  <p:tag name="KSO_WM_UNIT_ISCONTENTSTITLE" val="0"/>
  <p:tag name="KSO_WM_UNIT_PRESET_TEXT" val="单击此处输入其他标题"/>
  <p:tag name="KSO_WM_UNIT_NOCLEAR"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mixed20201879_12*a*1"/>
  <p:tag name="KSO_WM_TEMPLATE_CATEGORY" val="mixed"/>
  <p:tag name="KSO_WM_TEMPLATE_INDEX" val="20201879"/>
  <p:tag name="KSO_WM_UNIT_LAYERLEVEL" val="1"/>
  <p:tag name="KSO_WM_TAG_VERSION" val="1.0"/>
  <p:tag name="KSO_WM_BEAUTIFY_FLAG" val="#wm#"/>
  <p:tag name="KSO_WM_UNIT_TEXTBOXSTYLE_GUID" val="{bc551fa0-02c1-46f2-858d-54c769792294}"/>
  <p:tag name="KSO_WM_UNIT_TEXTBOXSTYLE_TEMPLATEID" val="3134832"/>
  <p:tag name="KSO_WM_UNIT_TEXTBOXSTYLE_TYPE" val="4"/>
</p:tagLst>
</file>

<file path=ppt/tags/tag419.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 name="KSO_WM_SPECIAL_SOURCE" val="bdnul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3868_4*i*1"/>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3868_4*i*2"/>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3868_4*i*3"/>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3.xml><?xml version="1.0" encoding="utf-8"?>
<p:tagLst xmlns:p="http://schemas.openxmlformats.org/presentationml/2006/main">
  <p:tag name="KSO_WM_UNIT_ISCONTENTSTITLE" val="1"/>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3868_4*a*1"/>
  <p:tag name="KSO_WM_TEMPLATE_CATEGORY" val="custom"/>
  <p:tag name="KSO_WM_TEMPLATE_INDEX" val="20203868"/>
  <p:tag name="KSO_WM_UNIT_LAYERLEVEL" val="1"/>
  <p:tag name="KSO_WM_TAG_VERSION" val="1.0"/>
  <p:tag name="KSO_WM_BEAUTIFY_FLAG" val="#wm#"/>
  <p:tag name="KSO_WM_UNIT_PRESET_TEXT" val="目录"/>
  <p:tag name="KSO_WM_UNIT_TEXT_FILL_FORE_SCHEMECOLOR_INDEX" val="14"/>
  <p:tag name="KSO_WM_UNIT_TEXT_FILL_TYPE" val="1"/>
  <p:tag name="KSO_WM_UNIT_USESOURCEFORMAT_APPLY" val="1"/>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3868_4*i*4"/>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03868_4*i*5"/>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6.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534_3*l_h_i*1_1_1"/>
  <p:tag name="KSO_WM_TEMPLATE_CATEGORY" val="diagram"/>
  <p:tag name="KSO_WM_TEMPLATE_INDEX" val="20187534"/>
  <p:tag name="KSO_WM_UNIT_LAYERLEVEL" val="1_1_1"/>
  <p:tag name="KSO_WM_TAG_VERSION" val="1.0"/>
  <p:tag name="KSO_WM_BEAUTIFY_FLAG" val="#wm#"/>
  <p:tag name="KSO_WM_UNIT_DIAGRAM_ISNUMVISUAL" val="0"/>
  <p:tag name="KSO_WM_UNIT_DIAGRAM_ISREFERUNIT" val="0"/>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USESOURCEFORMAT_APPLY" val="1"/>
</p:tagLst>
</file>

<file path=ppt/tags/tag427.xml><?xml version="1.0" encoding="utf-8"?>
<p:tagLst xmlns:p="http://schemas.openxmlformats.org/presentationml/2006/main">
  <p:tag name="KSO_WM_TAG_VERSION" val="1.0"/>
  <p:tag name="KSO_WM_TEMPLATE_CATEGORY" val="diagram"/>
  <p:tag name="KSO_WM_TEMPLATE_INDEX" val="20187534"/>
  <p:tag name="KSO_WM_UNIT_ID" val="diagram20187534_3*l_h_i*1_1_2"/>
  <p:tag name="KSO_WM_UNIT_LAYERLEVEL" val="1_1_1"/>
  <p:tag name="KSO_WM_UNIT_HIGHLIGHT" val="0"/>
  <p:tag name="KSO_WM_UNIT_COMPATIBLE" val="0"/>
  <p:tag name="KSO_WM_BEAUTIFY_FLAG" val="#wm#"/>
  <p:tag name="KSO_WM_DIAGRAM_GROUP_CODE" val="l1-1"/>
  <p:tag name="KSO_WM_UNIT_TYPE" val="l_h_i"/>
  <p:tag name="KSO_WM_UNIT_INDEX" val="1_1_2"/>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5"/>
  <p:tag name="KSO_WM_UNIT_TEXT_FILL_TYPE" val="1"/>
  <p:tag name="KSO_WM_UNIT_USESOURCEFORMAT_APPLY" val="1"/>
</p:tagLst>
</file>

<file path=ppt/tags/tag428.xml><?xml version="1.0" encoding="utf-8"?>
<p:tagLst xmlns:p="http://schemas.openxmlformats.org/presentationml/2006/main">
  <p:tag name="KSO_WM_TAG_VERSION" val="1.0"/>
  <p:tag name="KSO_WM_TEMPLATE_CATEGORY" val="diagram"/>
  <p:tag name="KSO_WM_TEMPLATE_INDEX" val="20187534"/>
  <p:tag name="KSO_WM_UNIT_ID" val="diagram20187534_3*l_h_i*1_2_1"/>
  <p:tag name="KSO_WM_UNIT_LAYERLEVEL" val="1_1_1"/>
  <p:tag name="KSO_WM_BEAUTIFY_FLAG" val="#wm#"/>
  <p:tag name="KSO_WM_UNIT_HIGHLIGHT" val="0"/>
  <p:tag name="KSO_WM_UNIT_COMPATIBLE" val="0"/>
  <p:tag name="KSO_WM_DIAGRAM_GROUP_CODE" val="l1-1"/>
  <p:tag name="KSO_WM_UNIT_TYPE" val="l_h_i"/>
  <p:tag name="KSO_WM_UNIT_INDEX" val="1_2_1"/>
  <p:tag name="KSO_WM_UNIT_DIAGRAM_ISNUMVISUAL" val="0"/>
  <p:tag name="KSO_WM_UNIT_DIAGRAM_ISREFERUNIT" val="0"/>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4"/>
  <p:tag name="KSO_WM_UNIT_TEXT_FILL_TYPE" val="1"/>
  <p:tag name="KSO_WM_UNIT_USESOURCEFORMAT_APPLY" val="1"/>
</p:tagLst>
</file>

<file path=ppt/tags/tag429.xml><?xml version="1.0" encoding="utf-8"?>
<p:tagLst xmlns:p="http://schemas.openxmlformats.org/presentationml/2006/main">
  <p:tag name="KSO_WM_TAG_VERSION" val="1.0"/>
  <p:tag name="KSO_WM_TEMPLATE_CATEGORY" val="diagram"/>
  <p:tag name="KSO_WM_TEMPLATE_INDEX" val="20187534"/>
  <p:tag name="KSO_WM_UNIT_ID" val="diagram20187534_3*l_h_i*1_2_2"/>
  <p:tag name="KSO_WM_UNIT_LAYERLEVEL" val="1_1_1"/>
  <p:tag name="KSO_WM_UNIT_HIGHLIGHT" val="0"/>
  <p:tag name="KSO_WM_UNIT_COMPATIBLE" val="0"/>
  <p:tag name="KSO_WM_BEAUTIFY_FLAG" val="#wm#"/>
  <p:tag name="KSO_WM_DIAGRAM_GROUP_CODE" val="l1-1"/>
  <p:tag name="KSO_WM_UNIT_TYPE" val="l_h_i"/>
  <p:tag name="KSO_WM_UNIT_INDEX" val="1_2_2"/>
  <p:tag name="KSO_WM_UNIT_DIAGRAM_ISNUMVISUAL" val="0"/>
  <p:tag name="KSO_WM_UNIT_DIAGRAM_ISREFERUNIT" val="0"/>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6"/>
  <p:tag name="KSO_WM_UNIT_TEX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p="http://schemas.openxmlformats.org/presentationml/2006/main">
  <p:tag name="KSO_WM_UNIT_VALUE" val="30"/>
  <p:tag name="KSO_WM_UNIT_HIGHLIGHT" val="0"/>
  <p:tag name="KSO_WM_UNIT_COMPATIBLE" val="0"/>
  <p:tag name="KSO_WM_DIAGRAM_GROUP_CODE" val="l1-1"/>
  <p:tag name="KSO_WM_UNIT_TYPE" val="l_h_f"/>
  <p:tag name="KSO_WM_UNIT_INDEX" val="1_1_1"/>
  <p:tag name="KSO_WM_UNIT_ID" val="diagram20187534_3*l_h_f*1_1_1"/>
  <p:tag name="KSO_WM_TEMPLATE_CATEGORY" val="diagram"/>
  <p:tag name="KSO_WM_TEMPLATE_INDEX" val="20187534"/>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TEXT_FILL_FORE_SCHEMECOLOR_INDEX_BRIGHTNESS" val="0"/>
  <p:tag name="KSO_WM_UNIT_TEXT_FILL_FORE_SCHEMECOLOR_INDEX" val="5"/>
  <p:tag name="KSO_WM_UNIT_TEXT_FILL_TYPE" val="1"/>
  <p:tag name="KSO_WM_UNIT_USESOURCEFORMAT_APPLY" val="1"/>
</p:tagLst>
</file>

<file path=ppt/tags/tag431.xml><?xml version="1.0" encoding="utf-8"?>
<p:tagLst xmlns:p="http://schemas.openxmlformats.org/presentationml/2006/main">
  <p:tag name="KSO_WM_UNIT_VALUE" val="30"/>
  <p:tag name="KSO_WM_UNIT_HIGHLIGHT" val="0"/>
  <p:tag name="KSO_WM_UNIT_COMPATIBLE" val="0"/>
  <p:tag name="KSO_WM_DIAGRAM_GROUP_CODE" val="l1-1"/>
  <p:tag name="KSO_WM_UNIT_TYPE" val="l_h_f"/>
  <p:tag name="KSO_WM_UNIT_INDEX" val="1_2_1"/>
  <p:tag name="KSO_WM_UNIT_ID" val="diagram20187534_3*l_h_f*1_2_1"/>
  <p:tag name="KSO_WM_TEMPLATE_CATEGORY" val="diagram"/>
  <p:tag name="KSO_WM_TEMPLATE_INDEX" val="20187534"/>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TEXT_FILL_FORE_SCHEMECOLOR_INDEX_BRIGHTNESS" val="0"/>
  <p:tag name="KSO_WM_UNIT_TEXT_FILL_FORE_SCHEMECOLOR_INDEX" val="6"/>
  <p:tag name="KSO_WM_UNIT_TEXT_FILL_TYPE" val="1"/>
  <p:tag name="KSO_WM_UNIT_USESOURCEFORMAT_APPLY" val="1"/>
</p:tagLst>
</file>

<file path=ppt/tags/tag432.xml><?xml version="1.0" encoding="utf-8"?>
<p:tagLst xmlns:p="http://schemas.openxmlformats.org/presentationml/2006/main">
  <p:tag name="KSO_WM_TAG_VERSION" val="1.0"/>
  <p:tag name="KSO_WM_TEMPLATE_CATEGORY" val="diagram"/>
  <p:tag name="KSO_WM_TEMPLATE_INDEX" val="20187534"/>
  <p:tag name="KSO_WM_UNIT_ID" val="diagram20187534_3*l_h_i*1_2_1"/>
  <p:tag name="KSO_WM_UNIT_LAYERLEVEL" val="1_1_1"/>
  <p:tag name="KSO_WM_BEAUTIFY_FLAG" val="#wm#"/>
  <p:tag name="KSO_WM_UNIT_HIGHLIGHT" val="0"/>
  <p:tag name="KSO_WM_UNIT_COMPATIBLE" val="0"/>
  <p:tag name="KSO_WM_DIAGRAM_GROUP_CODE" val="l1-1"/>
  <p:tag name="KSO_WM_UNIT_TYPE" val="l_h_i"/>
  <p:tag name="KSO_WM_UNIT_INDEX" val="1_2_1"/>
  <p:tag name="KSO_WM_UNIT_DIAGRAM_ISNUMVISUAL" val="0"/>
  <p:tag name="KSO_WM_UNIT_DIAGRAM_ISREFERUNIT" val="0"/>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4"/>
  <p:tag name="KSO_WM_UNIT_TEXT_FILL_TYPE" val="1"/>
  <p:tag name="KSO_WM_UNIT_USESOURCEFORMAT_APPLY" val="1"/>
</p:tagLst>
</file>

<file path=ppt/tags/tag433.xml><?xml version="1.0" encoding="utf-8"?>
<p:tagLst xmlns:p="http://schemas.openxmlformats.org/presentationml/2006/main">
  <p:tag name="KSO_WM_TAG_VERSION" val="1.0"/>
  <p:tag name="KSO_WM_TEMPLATE_CATEGORY" val="diagram"/>
  <p:tag name="KSO_WM_TEMPLATE_INDEX" val="20187534"/>
  <p:tag name="KSO_WM_UNIT_ID" val="diagram20187534_3*l_h_i*1_2_2"/>
  <p:tag name="KSO_WM_UNIT_LAYERLEVEL" val="1_1_1"/>
  <p:tag name="KSO_WM_UNIT_HIGHLIGHT" val="0"/>
  <p:tag name="KSO_WM_UNIT_COMPATIBLE" val="0"/>
  <p:tag name="KSO_WM_BEAUTIFY_FLAG" val="#wm#"/>
  <p:tag name="KSO_WM_DIAGRAM_GROUP_CODE" val="l1-1"/>
  <p:tag name="KSO_WM_UNIT_TYPE" val="l_h_i"/>
  <p:tag name="KSO_WM_UNIT_INDEX" val="1_2_2"/>
  <p:tag name="KSO_WM_UNIT_DIAGRAM_ISNUMVISUAL" val="0"/>
  <p:tag name="KSO_WM_UNIT_DIAGRAM_ISREFERUNIT" val="0"/>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6"/>
  <p:tag name="KSO_WM_UNIT_TEXT_FILL_TYPE" val="1"/>
  <p:tag name="KSO_WM_UNIT_USESOURCEFORMAT_APPLY" val="1"/>
</p:tagLst>
</file>

<file path=ppt/tags/tag434.xml><?xml version="1.0" encoding="utf-8"?>
<p:tagLst xmlns:p="http://schemas.openxmlformats.org/presentationml/2006/main">
  <p:tag name="KSO_WM_UNIT_VALUE" val="30"/>
  <p:tag name="KSO_WM_UNIT_HIGHLIGHT" val="0"/>
  <p:tag name="KSO_WM_UNIT_COMPATIBLE" val="0"/>
  <p:tag name="KSO_WM_DIAGRAM_GROUP_CODE" val="l1-1"/>
  <p:tag name="KSO_WM_UNIT_TYPE" val="l_h_f"/>
  <p:tag name="KSO_WM_UNIT_INDEX" val="1_2_1"/>
  <p:tag name="KSO_WM_UNIT_ID" val="diagram20187534_3*l_h_f*1_2_1"/>
  <p:tag name="KSO_WM_TEMPLATE_CATEGORY" val="diagram"/>
  <p:tag name="KSO_WM_TEMPLATE_INDEX" val="20187534"/>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TEXT_FILL_FORE_SCHEMECOLOR_INDEX_BRIGHTNESS" val="0"/>
  <p:tag name="KSO_WM_UNIT_TEXT_FILL_FORE_SCHEMECOLOR_INDEX" val="6"/>
  <p:tag name="KSO_WM_UNIT_TEXT_FILL_TYPE" val="1"/>
  <p:tag name="KSO_WM_UNIT_USESOURCEFORMAT_APPLY" val="1"/>
</p:tagLst>
</file>

<file path=ppt/tags/tag435.xml><?xml version="1.0" encoding="utf-8"?>
<p:tagLst xmlns:p="http://schemas.openxmlformats.org/presentationml/2006/main">
  <p:tag name="KSO_WM_SLIDE_ID" val="custom2020386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3868"/>
  <p:tag name="KSO_WM_SLIDE_LAYOUT" val="a_b_l"/>
  <p:tag name="KSO_WM_SLIDE_LAYOUT_CNT" val="1_1_1"/>
  <p:tag name="KSO_WM_SPECIAL_SOURCE" val="bdnull"/>
</p:tagLst>
</file>

<file path=ppt/tags/tag436.xml><?xml version="1.0" encoding="utf-8"?>
<p:tagLst xmlns:p="http://schemas.openxmlformats.org/presentationml/2006/main">
  <p:tag name="KSO_WM_SPECIAL_SOURCE" val="bdnull"/>
</p:tagLst>
</file>

<file path=ppt/tags/tag437.xml><?xml version="1.0" encoding="utf-8"?>
<p:tagLst xmlns:p="http://schemas.openxmlformats.org/presentationml/2006/main">
  <p:tag name="KSO_WM_SPECIAL_SOURCE" val="bdnull"/>
</p:tagLst>
</file>

<file path=ppt/tags/tag438.xml><?xml version="1.0" encoding="utf-8"?>
<p:tagLst xmlns:p="http://schemas.openxmlformats.org/presentationml/2006/main">
  <p:tag name="KSO_WM_SPECIAL_SOURCE" val="bdnull"/>
</p:tagLst>
</file>

<file path=ppt/tags/tag439.xml><?xml version="1.0" encoding="utf-8"?>
<p:tagLst xmlns:p="http://schemas.openxmlformats.org/presentationml/2006/main">
  <p:tag name="KSO_WM_SPECIAL_SOURCE" val="bdnul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SPECIAL_SOURCE" val="bdnull"/>
</p:tagLst>
</file>

<file path=ppt/tags/tag441.xml><?xml version="1.0" encoding="utf-8"?>
<p:tagLst xmlns:p="http://schemas.openxmlformats.org/presentationml/2006/main">
  <p:tag name="KSO_WM_SPECIAL_SOURCE" val="bdnull"/>
</p:tagLst>
</file>

<file path=ppt/tags/tag442.xml><?xml version="1.0" encoding="utf-8"?>
<p:tagLst xmlns:p="http://schemas.openxmlformats.org/presentationml/2006/main">
  <p:tag name="KSO_WM_SPECIAL_SOURCE" val="bdnull"/>
</p:tagLst>
</file>

<file path=ppt/tags/tag443.xml><?xml version="1.0" encoding="utf-8"?>
<p:tagLst xmlns:p="http://schemas.openxmlformats.org/presentationml/2006/main">
  <p:tag name="KSO_WM_SPECIAL_SOURCE" val="bdnull"/>
</p:tagLst>
</file>

<file path=ppt/tags/tag444.xml><?xml version="1.0" encoding="utf-8"?>
<p:tagLst xmlns:p="http://schemas.openxmlformats.org/presentationml/2006/main">
  <p:tag name="KSO_WM_SPECIAL_SOURCE" val="bdnull"/>
</p:tagLst>
</file>

<file path=ppt/tags/tag445.xml><?xml version="1.0" encoding="utf-8"?>
<p:tagLst xmlns:p="http://schemas.openxmlformats.org/presentationml/2006/main">
  <p:tag name="KSO_WM_SPECIAL_SOURCE" val="bdnull"/>
</p:tagLst>
</file>

<file path=ppt/tags/tag446.xml><?xml version="1.0" encoding="utf-8"?>
<p:tagLst xmlns:p="http://schemas.openxmlformats.org/presentationml/2006/main">
  <p:tag name="KSO_WM_SPECIAL_SOURCE" val="bdnull"/>
</p:tagLst>
</file>

<file path=ppt/tags/tag447.xml><?xml version="1.0" encoding="utf-8"?>
<p:tagLst xmlns:p="http://schemas.openxmlformats.org/presentationml/2006/main">
  <p:tag name="KSO_WM_SPECIAL_SOURCE" val="bdnull"/>
</p:tagLst>
</file>

<file path=ppt/tags/tag448.xml><?xml version="1.0" encoding="utf-8"?>
<p:tagLst xmlns:p="http://schemas.openxmlformats.org/presentationml/2006/main">
  <p:tag name="KSO_WM_SPECIAL_SOURCE" val="bdnull"/>
</p:tagLst>
</file>

<file path=ppt/tags/tag449.xml><?xml version="1.0" encoding="utf-8"?>
<p:tagLst xmlns:p="http://schemas.openxmlformats.org/presentationml/2006/main">
  <p:tag name="KSO_WM_SPECIAL_SOURCE" val="bdnul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p="http://schemas.openxmlformats.org/presentationml/2006/main">
  <p:tag name="KSO_WM_SPECIAL_SOURCE" val="bdnull"/>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453.xml><?xml version="1.0" encoding="utf-8"?>
<p:tagLst xmlns:p="http://schemas.openxmlformats.org/presentationml/2006/main">
  <p:tag name="KSO_WM_UNIT_TEXTBOXSTYLE_SHAPETYPE" val="0"/>
  <p:tag name="KSO_WM_UNIT_TEXTBOXSTYLE_TEMPLATETYPE" val="1"/>
  <p:tag name="KSO_WM_UNIT_ISCONTENTSTITLE" val="0"/>
  <p:tag name="KSO_WM_UNIT_PRESET_TEXT" val="单击此处输入其他标题"/>
  <p:tag name="KSO_WM_UNIT_NOCLEAR"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mixed20201879_12*a*1"/>
  <p:tag name="KSO_WM_TEMPLATE_CATEGORY" val="mixed"/>
  <p:tag name="KSO_WM_TEMPLATE_INDEX" val="20201879"/>
  <p:tag name="KSO_WM_UNIT_LAYERLEVEL" val="1"/>
  <p:tag name="KSO_WM_TAG_VERSION" val="1.0"/>
  <p:tag name="KSO_WM_BEAUTIFY_FLAG" val="#wm#"/>
  <p:tag name="KSO_WM_UNIT_TEXTBOXSTYLE_GUID" val="{bc551fa0-02c1-46f2-858d-54c769792294}"/>
  <p:tag name="KSO_WM_UNIT_TEXTBOXSTYLE_TEMPLATEID" val="3134832"/>
  <p:tag name="KSO_WM_UNIT_TEXTBOXSTYLE_TYPE" val="4"/>
</p:tagLst>
</file>

<file path=ppt/tags/tag454.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 name="KSO_WM_SPECIAL_SOURCE" val="bdnull"/>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3868_4*i*1"/>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3868_4*i*2"/>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3868_4*i*3"/>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58.xml><?xml version="1.0" encoding="utf-8"?>
<p:tagLst xmlns:p="http://schemas.openxmlformats.org/presentationml/2006/main">
  <p:tag name="KSO_WM_UNIT_ISCONTENTSTITLE" val="1"/>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3868_4*a*1"/>
  <p:tag name="KSO_WM_TEMPLATE_CATEGORY" val="custom"/>
  <p:tag name="KSO_WM_TEMPLATE_INDEX" val="20203868"/>
  <p:tag name="KSO_WM_UNIT_LAYERLEVEL" val="1"/>
  <p:tag name="KSO_WM_TAG_VERSION" val="1.0"/>
  <p:tag name="KSO_WM_BEAUTIFY_FLAG" val="#wm#"/>
  <p:tag name="KSO_WM_UNIT_PRESET_TEXT" val="目录"/>
  <p:tag name="KSO_WM_UNIT_TEXT_FILL_FORE_SCHEMECOLOR_INDEX" val="14"/>
  <p:tag name="KSO_WM_UNIT_TEXT_FILL_TYPE" val="1"/>
  <p:tag name="KSO_WM_UNIT_USESOURCEFORMAT_APPLY"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3868_4*i*4"/>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03868_4*i*5"/>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61.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534_3*l_h_i*1_1_1"/>
  <p:tag name="KSO_WM_TEMPLATE_CATEGORY" val="diagram"/>
  <p:tag name="KSO_WM_TEMPLATE_INDEX" val="20187534"/>
  <p:tag name="KSO_WM_UNIT_LAYERLEVEL" val="1_1_1"/>
  <p:tag name="KSO_WM_TAG_VERSION" val="1.0"/>
  <p:tag name="KSO_WM_BEAUTIFY_FLAG" val="#wm#"/>
  <p:tag name="KSO_WM_UNIT_DIAGRAM_ISNUMVISUAL" val="0"/>
  <p:tag name="KSO_WM_UNIT_DIAGRAM_ISREFERUNIT" val="0"/>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USESOURCEFORMAT_APPLY" val="1"/>
</p:tagLst>
</file>

<file path=ppt/tags/tag462.xml><?xml version="1.0" encoding="utf-8"?>
<p:tagLst xmlns:p="http://schemas.openxmlformats.org/presentationml/2006/main">
  <p:tag name="KSO_WM_TAG_VERSION" val="1.0"/>
  <p:tag name="KSO_WM_TEMPLATE_CATEGORY" val="diagram"/>
  <p:tag name="KSO_WM_TEMPLATE_INDEX" val="20187534"/>
  <p:tag name="KSO_WM_UNIT_ID" val="diagram20187534_3*l_h_i*1_1_2"/>
  <p:tag name="KSO_WM_UNIT_LAYERLEVEL" val="1_1_1"/>
  <p:tag name="KSO_WM_UNIT_HIGHLIGHT" val="0"/>
  <p:tag name="KSO_WM_UNIT_COMPATIBLE" val="0"/>
  <p:tag name="KSO_WM_BEAUTIFY_FLAG" val="#wm#"/>
  <p:tag name="KSO_WM_DIAGRAM_GROUP_CODE" val="l1-1"/>
  <p:tag name="KSO_WM_UNIT_TYPE" val="l_h_i"/>
  <p:tag name="KSO_WM_UNIT_INDEX" val="1_1_2"/>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5"/>
  <p:tag name="KSO_WM_UNIT_TEXT_FILL_TYPE" val="1"/>
  <p:tag name="KSO_WM_UNIT_USESOURCEFORMAT_APPLY" val="1"/>
</p:tagLst>
</file>

<file path=ppt/tags/tag463.xml><?xml version="1.0" encoding="utf-8"?>
<p:tagLst xmlns:p="http://schemas.openxmlformats.org/presentationml/2006/main">
  <p:tag name="KSO_WM_TAG_VERSION" val="1.0"/>
  <p:tag name="KSO_WM_TEMPLATE_CATEGORY" val="diagram"/>
  <p:tag name="KSO_WM_TEMPLATE_INDEX" val="20187534"/>
  <p:tag name="KSO_WM_UNIT_ID" val="diagram20187534_3*l_h_i*1_2_1"/>
  <p:tag name="KSO_WM_UNIT_LAYERLEVEL" val="1_1_1"/>
  <p:tag name="KSO_WM_BEAUTIFY_FLAG" val="#wm#"/>
  <p:tag name="KSO_WM_UNIT_HIGHLIGHT" val="0"/>
  <p:tag name="KSO_WM_UNIT_COMPATIBLE" val="0"/>
  <p:tag name="KSO_WM_DIAGRAM_GROUP_CODE" val="l1-1"/>
  <p:tag name="KSO_WM_UNIT_TYPE" val="l_h_i"/>
  <p:tag name="KSO_WM_UNIT_INDEX" val="1_2_1"/>
  <p:tag name="KSO_WM_UNIT_DIAGRAM_ISNUMVISUAL" val="0"/>
  <p:tag name="KSO_WM_UNIT_DIAGRAM_ISREFERUNIT" val="0"/>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4"/>
  <p:tag name="KSO_WM_UNIT_TEXT_FILL_TYPE" val="1"/>
  <p:tag name="KSO_WM_UNIT_USESOURCEFORMAT_APPLY" val="1"/>
</p:tagLst>
</file>

<file path=ppt/tags/tag464.xml><?xml version="1.0" encoding="utf-8"?>
<p:tagLst xmlns:p="http://schemas.openxmlformats.org/presentationml/2006/main">
  <p:tag name="KSO_WM_TAG_VERSION" val="1.0"/>
  <p:tag name="KSO_WM_TEMPLATE_CATEGORY" val="diagram"/>
  <p:tag name="KSO_WM_TEMPLATE_INDEX" val="20187534"/>
  <p:tag name="KSO_WM_UNIT_ID" val="diagram20187534_3*l_h_i*1_2_2"/>
  <p:tag name="KSO_WM_UNIT_LAYERLEVEL" val="1_1_1"/>
  <p:tag name="KSO_WM_UNIT_HIGHLIGHT" val="0"/>
  <p:tag name="KSO_WM_UNIT_COMPATIBLE" val="0"/>
  <p:tag name="KSO_WM_BEAUTIFY_FLAG" val="#wm#"/>
  <p:tag name="KSO_WM_DIAGRAM_GROUP_CODE" val="l1-1"/>
  <p:tag name="KSO_WM_UNIT_TYPE" val="l_h_i"/>
  <p:tag name="KSO_WM_UNIT_INDEX" val="1_2_2"/>
  <p:tag name="KSO_WM_UNIT_DIAGRAM_ISNUMVISUAL" val="0"/>
  <p:tag name="KSO_WM_UNIT_DIAGRAM_ISREFERUNIT" val="0"/>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6"/>
  <p:tag name="KSO_WM_UNIT_TEXT_FILL_TYPE" val="1"/>
  <p:tag name="KSO_WM_UNIT_USESOURCEFORMAT_APPLY" val="1"/>
</p:tagLst>
</file>

<file path=ppt/tags/tag465.xml><?xml version="1.0" encoding="utf-8"?>
<p:tagLst xmlns:p="http://schemas.openxmlformats.org/presentationml/2006/main">
  <p:tag name="KSO_WM_TAG_VERSION" val="1.0"/>
  <p:tag name="KSO_WM_TEMPLATE_CATEGORY" val="diagram"/>
  <p:tag name="KSO_WM_TEMPLATE_INDEX" val="20187534"/>
  <p:tag name="KSO_WM_UNIT_ID" val="diagram20187534_3*l_h_i*1_3_1"/>
  <p:tag name="KSO_WM_UNIT_LAYERLEVEL" val="1_1_1"/>
  <p:tag name="KSO_WM_BEAUTIFY_FLAG" val="#wm#"/>
  <p:tag name="KSO_WM_UNIT_HIGHLIGHT" val="0"/>
  <p:tag name="KSO_WM_UNIT_COMPATIBLE" val="0"/>
  <p:tag name="KSO_WM_DIAGRAM_GROUP_CODE" val="l1-1"/>
  <p:tag name="KSO_WM_UNIT_TYPE" val="l_h_i"/>
  <p:tag name="KSO_WM_UNIT_INDEX" val="1_3_1"/>
  <p:tag name="KSO_WM_UNIT_DIAGRAM_ISNUMVISUAL" val="0"/>
  <p:tag name="KSO_WM_UNIT_DIAGRAM_ISREFERUNIT" val="0"/>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14"/>
  <p:tag name="KSO_WM_UNIT_TEXT_FILL_TYPE" val="1"/>
  <p:tag name="KSO_WM_UNIT_USESOURCEFORMAT_APPLY" val="1"/>
</p:tagLst>
</file>

<file path=ppt/tags/tag466.xml><?xml version="1.0" encoding="utf-8"?>
<p:tagLst xmlns:p="http://schemas.openxmlformats.org/presentationml/2006/main">
  <p:tag name="KSO_WM_TAG_VERSION" val="1.0"/>
  <p:tag name="KSO_WM_TEMPLATE_CATEGORY" val="diagram"/>
  <p:tag name="KSO_WM_TEMPLATE_INDEX" val="20187534"/>
  <p:tag name="KSO_WM_UNIT_ID" val="diagram20187534_3*l_h_i*1_3_2"/>
  <p:tag name="KSO_WM_UNIT_LAYERLEVEL" val="1_1_1"/>
  <p:tag name="KSO_WM_UNIT_HIGHLIGHT" val="0"/>
  <p:tag name="KSO_WM_UNIT_COMPATIBLE" val="0"/>
  <p:tag name="KSO_WM_BEAUTIFY_FLAG" val="#wm#"/>
  <p:tag name="KSO_WM_DIAGRAM_GROUP_CODE" val="l1-1"/>
  <p:tag name="KSO_WM_UNIT_TYPE" val="l_h_i"/>
  <p:tag name="KSO_WM_UNIT_INDEX" val="1_3_2"/>
  <p:tag name="KSO_WM_UNIT_DIAGRAM_ISNUMVISUAL" val="0"/>
  <p:tag name="KSO_WM_UNIT_DIAGRAM_ISREFERUNIT" val="0"/>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7"/>
  <p:tag name="KSO_WM_UNIT_TEXT_FILL_TYPE" val="1"/>
  <p:tag name="KSO_WM_UNIT_USESOURCEFORMAT_APPLY" val="1"/>
</p:tagLst>
</file>

<file path=ppt/tags/tag467.xml><?xml version="1.0" encoding="utf-8"?>
<p:tagLst xmlns:p="http://schemas.openxmlformats.org/presentationml/2006/main">
  <p:tag name="KSO_WM_UNIT_VALUE" val="30"/>
  <p:tag name="KSO_WM_UNIT_HIGHLIGHT" val="0"/>
  <p:tag name="KSO_WM_UNIT_COMPATIBLE" val="0"/>
  <p:tag name="KSO_WM_DIAGRAM_GROUP_CODE" val="l1-1"/>
  <p:tag name="KSO_WM_UNIT_TYPE" val="l_h_f"/>
  <p:tag name="KSO_WM_UNIT_INDEX" val="1_1_1"/>
  <p:tag name="KSO_WM_UNIT_ID" val="diagram20187534_3*l_h_f*1_1_1"/>
  <p:tag name="KSO_WM_TEMPLATE_CATEGORY" val="diagram"/>
  <p:tag name="KSO_WM_TEMPLATE_INDEX" val="20187534"/>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TEXT_FILL_FORE_SCHEMECOLOR_INDEX_BRIGHTNESS" val="0"/>
  <p:tag name="KSO_WM_UNIT_TEXT_FILL_FORE_SCHEMECOLOR_INDEX" val="5"/>
  <p:tag name="KSO_WM_UNIT_TEXT_FILL_TYPE" val="1"/>
  <p:tag name="KSO_WM_UNIT_USESOURCEFORMAT_APPLY" val="1"/>
</p:tagLst>
</file>

<file path=ppt/tags/tag468.xml><?xml version="1.0" encoding="utf-8"?>
<p:tagLst xmlns:p="http://schemas.openxmlformats.org/presentationml/2006/main">
  <p:tag name="KSO_WM_UNIT_VALUE" val="30"/>
  <p:tag name="KSO_WM_UNIT_HIGHLIGHT" val="0"/>
  <p:tag name="KSO_WM_UNIT_COMPATIBLE" val="0"/>
  <p:tag name="KSO_WM_DIAGRAM_GROUP_CODE" val="l1-1"/>
  <p:tag name="KSO_WM_UNIT_TYPE" val="l_h_f"/>
  <p:tag name="KSO_WM_UNIT_INDEX" val="1_2_1"/>
  <p:tag name="KSO_WM_UNIT_ID" val="diagram20187534_3*l_h_f*1_2_1"/>
  <p:tag name="KSO_WM_TEMPLATE_CATEGORY" val="diagram"/>
  <p:tag name="KSO_WM_TEMPLATE_INDEX" val="20187534"/>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TEXT_FILL_FORE_SCHEMECOLOR_INDEX_BRIGHTNESS" val="0"/>
  <p:tag name="KSO_WM_UNIT_TEXT_FILL_FORE_SCHEMECOLOR_INDEX" val="6"/>
  <p:tag name="KSO_WM_UNIT_TEXT_FILL_TYPE" val="1"/>
  <p:tag name="KSO_WM_UNIT_USESOURCEFORMAT_APPLY" val="1"/>
</p:tagLst>
</file>

<file path=ppt/tags/tag469.xml><?xml version="1.0" encoding="utf-8"?>
<p:tagLst xmlns:p="http://schemas.openxmlformats.org/presentationml/2006/main">
  <p:tag name="KSO_WM_UNIT_VALUE" val="30"/>
  <p:tag name="KSO_WM_UNIT_HIGHLIGHT" val="0"/>
  <p:tag name="KSO_WM_UNIT_COMPATIBLE" val="0"/>
  <p:tag name="KSO_WM_DIAGRAM_GROUP_CODE" val="l1-1"/>
  <p:tag name="KSO_WM_UNIT_TYPE" val="l_h_f"/>
  <p:tag name="KSO_WM_UNIT_INDEX" val="1_3_1"/>
  <p:tag name="KSO_WM_UNIT_ID" val="diagram20187534_3*l_h_f*1_3_1"/>
  <p:tag name="KSO_WM_TEMPLATE_CATEGORY" val="diagram"/>
  <p:tag name="KSO_WM_TEMPLATE_INDEX" val="20187534"/>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TEXT_FILL_FORE_SCHEMECOLOR_INDEX_BRIGHTNESS" val="0"/>
  <p:tag name="KSO_WM_UNIT_TEXT_FILL_FORE_SCHEMECOLOR_INDEX" val="7"/>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p="http://schemas.openxmlformats.org/presentationml/2006/main">
  <p:tag name="KSO_WM_SLIDE_ID" val="custom2020386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3868"/>
  <p:tag name="KSO_WM_SLIDE_LAYOUT" val="a_b_l"/>
  <p:tag name="KSO_WM_SLIDE_LAYOUT_CNT" val="1_1_1"/>
  <p:tag name="KSO_WM_SPECIAL_SOURCE" val="bdnull"/>
</p:tagLst>
</file>

<file path=ppt/tags/tag471.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72.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73.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74.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75.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76.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77.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78.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79.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81.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82.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83.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84.xml><?xml version="1.0" encoding="utf-8"?>
<p:tagLst xmlns:p="http://schemas.openxmlformats.org/presentationml/2006/main">
  <p:tag name="KSO_WM_UNIT_TABLE_BEAUTIFY" val="smartTable{82a3c165-f329-4b6e-98e4-d7414ca8fc3e}"/>
  <p:tag name="TABLE_RECT" val="116.263*49.225*811.95*431.7"/>
  <p:tag name="TABLE_EMPHASIZE_COLOR" val="6579300"/>
  <p:tag name="TABLE_ONEKEY_SKIN_IDX" val="0"/>
  <p:tag name="TABLE_SKINIDX" val="-1"/>
  <p:tag name="TABLE_COLORIDX" val="l"/>
  <p:tag name="TABLE_ENDDRAG_ORIGIN_RECT" val="902*402"/>
  <p:tag name="TABLE_ENDDRAG_RECT" val="26*97*902*402"/>
</p:tagLst>
</file>

<file path=ppt/tags/tag485.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86.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87.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88.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89.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91.xml><?xml version="1.0" encoding="utf-8"?>
<p:tagLst xmlns:p="http://schemas.openxmlformats.org/presentationml/2006/main">
  <p:tag name="KSO_WM_UNIT_TABLE_BEAUTIFY" val="smartTable{99ad5cef-4599-4340-b918-0bd646481183}"/>
  <p:tag name="TABLE_RECT" val="101.492*216.33*822.5*252.2"/>
  <p:tag name="TABLE_EMPHASIZE_COLOR" val="6579300"/>
  <p:tag name="TABLE_ONEKEY_SKIN_IDX" val="0"/>
  <p:tag name="TABLE_SKINIDX" val="-1"/>
  <p:tag name="TABLE_COLORIDX" val="l"/>
</p:tagLst>
</file>

<file path=ppt/tags/tag492.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93.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94.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95.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498.xml><?xml version="1.0" encoding="utf-8"?>
<p:tagLst xmlns:p="http://schemas.openxmlformats.org/presentationml/2006/main">
  <p:tag name="HASNOTE" val="true"/>
  <p:tag name="NOTESHAPEID" val="4"/>
  <p:tag name="KSO_WM_UNIT_TEXTBOXSTYLE_SHAPETYPE" val="0"/>
  <p:tag name="KSO_WM_UNIT_TEXTBOXSTYLE_TEMPLATETYPE" val="4"/>
  <p:tag name="KSO_WM_UNIT_ISCONTENTSTITLE" val="0"/>
  <p:tag name="KSO_WM_UNIT_PRESET_TEXT" val="单击此处输入其他标题"/>
  <p:tag name="KSO_WM_UNIT_NOCLEAR" val="1"/>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mixed20201879_33*a*1"/>
  <p:tag name="KSO_WM_TEMPLATE_CATEGORY" val="mixed"/>
  <p:tag name="KSO_WM_TEMPLATE_INDEX" val="20201879"/>
  <p:tag name="KSO_WM_UNIT_LAYERLEVEL" val="1"/>
  <p:tag name="KSO_WM_TAG_VERSION" val="1.0"/>
  <p:tag name="KSO_WM_BEAUTIFY_FLAG" val="#wm#"/>
  <p:tag name="KSO_WM_UNIT_TEXTBOXSTYLE_GUID" val="{8eadd662-6d7b-4c72-8fdd-ddb07518f085}"/>
  <p:tag name="KSO_WM_UNIT_TEXTBOXSTYLE_TEMPLATEID" val="3134853"/>
  <p:tag name="KSO_WM_UNIT_TEXTBOXSTYLE_TYPE" val="4"/>
</p:tagLst>
</file>

<file path=ppt/tags/tag499.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 name="KSO_WM_SPECIAL_SOURCE" val="bdnul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3868_4*i*1"/>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3868_4*i*2"/>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3868_4*i*3"/>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03.xml><?xml version="1.0" encoding="utf-8"?>
<p:tagLst xmlns:p="http://schemas.openxmlformats.org/presentationml/2006/main">
  <p:tag name="KSO_WM_UNIT_ISCONTENTSTITLE" val="1"/>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3868_4*a*1"/>
  <p:tag name="KSO_WM_TEMPLATE_CATEGORY" val="custom"/>
  <p:tag name="KSO_WM_TEMPLATE_INDEX" val="20203868"/>
  <p:tag name="KSO_WM_UNIT_LAYERLEVEL" val="1"/>
  <p:tag name="KSO_WM_TAG_VERSION" val="1.0"/>
  <p:tag name="KSO_WM_BEAUTIFY_FLAG" val="#wm#"/>
  <p:tag name="KSO_WM_UNIT_PRESET_TEXT" val="目录"/>
  <p:tag name="KSO_WM_UNIT_TEXT_FILL_FORE_SCHEMECOLOR_INDEX" val="14"/>
  <p:tag name="KSO_WM_UNIT_TEXT_FILL_TYPE" val="1"/>
  <p:tag name="KSO_WM_UNIT_USESOURCEFORMAT_APPLY" val="1"/>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3868_4*i*4"/>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03868_4*i*5"/>
  <p:tag name="KSO_WM_TEMPLATE_CATEGORY" val="custom"/>
  <p:tag name="KSO_WM_TEMPLATE_INDEX" val="202038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06.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534_3*l_h_i*1_1_1"/>
  <p:tag name="KSO_WM_TEMPLATE_CATEGORY" val="diagram"/>
  <p:tag name="KSO_WM_TEMPLATE_INDEX" val="20187534"/>
  <p:tag name="KSO_WM_UNIT_LAYERLEVEL" val="1_1_1"/>
  <p:tag name="KSO_WM_TAG_VERSION" val="1.0"/>
  <p:tag name="KSO_WM_BEAUTIFY_FLAG" val="#wm#"/>
  <p:tag name="KSO_WM_UNIT_DIAGRAM_ISNUMVISUAL" val="0"/>
  <p:tag name="KSO_WM_UNIT_DIAGRAM_ISREFERUNIT" val="0"/>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USESOURCEFORMAT_APPLY" val="1"/>
</p:tagLst>
</file>

<file path=ppt/tags/tag507.xml><?xml version="1.0" encoding="utf-8"?>
<p:tagLst xmlns:p="http://schemas.openxmlformats.org/presentationml/2006/main">
  <p:tag name="KSO_WM_TAG_VERSION" val="1.0"/>
  <p:tag name="KSO_WM_TEMPLATE_CATEGORY" val="diagram"/>
  <p:tag name="KSO_WM_TEMPLATE_INDEX" val="20187534"/>
  <p:tag name="KSO_WM_UNIT_ID" val="diagram20187534_3*l_h_i*1_1_2"/>
  <p:tag name="KSO_WM_UNIT_LAYERLEVEL" val="1_1_1"/>
  <p:tag name="KSO_WM_UNIT_HIGHLIGHT" val="0"/>
  <p:tag name="KSO_WM_UNIT_COMPATIBLE" val="0"/>
  <p:tag name="KSO_WM_BEAUTIFY_FLAG" val="#wm#"/>
  <p:tag name="KSO_WM_DIAGRAM_GROUP_CODE" val="l1-1"/>
  <p:tag name="KSO_WM_UNIT_TYPE" val="l_h_i"/>
  <p:tag name="KSO_WM_UNIT_INDEX" val="1_1_2"/>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5"/>
  <p:tag name="KSO_WM_UNIT_TEXT_FILL_TYPE" val="1"/>
  <p:tag name="KSO_WM_UNIT_USESOURCEFORMAT_APPLY" val="1"/>
</p:tagLst>
</file>

<file path=ppt/tags/tag508.xml><?xml version="1.0" encoding="utf-8"?>
<p:tagLst xmlns:p="http://schemas.openxmlformats.org/presentationml/2006/main">
  <p:tag name="KSO_WM_TAG_VERSION" val="1.0"/>
  <p:tag name="KSO_WM_TEMPLATE_CATEGORY" val="diagram"/>
  <p:tag name="KSO_WM_TEMPLATE_INDEX" val="20187534"/>
  <p:tag name="KSO_WM_UNIT_ID" val="diagram20187534_3*l_h_i*1_2_1"/>
  <p:tag name="KSO_WM_UNIT_LAYERLEVEL" val="1_1_1"/>
  <p:tag name="KSO_WM_BEAUTIFY_FLAG" val="#wm#"/>
  <p:tag name="KSO_WM_UNIT_HIGHLIGHT" val="0"/>
  <p:tag name="KSO_WM_UNIT_COMPATIBLE" val="0"/>
  <p:tag name="KSO_WM_DIAGRAM_GROUP_CODE" val="l1-1"/>
  <p:tag name="KSO_WM_UNIT_TYPE" val="l_h_i"/>
  <p:tag name="KSO_WM_UNIT_INDEX" val="1_2_1"/>
  <p:tag name="KSO_WM_UNIT_DIAGRAM_ISNUMVISUAL" val="0"/>
  <p:tag name="KSO_WM_UNIT_DIAGRAM_ISREFERUNIT" val="0"/>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4"/>
  <p:tag name="KSO_WM_UNIT_TEXT_FILL_TYPE" val="1"/>
  <p:tag name="KSO_WM_UNIT_USESOURCEFORMAT_APPLY" val="1"/>
</p:tagLst>
</file>

<file path=ppt/tags/tag509.xml><?xml version="1.0" encoding="utf-8"?>
<p:tagLst xmlns:p="http://schemas.openxmlformats.org/presentationml/2006/main">
  <p:tag name="KSO_WM_TAG_VERSION" val="1.0"/>
  <p:tag name="KSO_WM_TEMPLATE_CATEGORY" val="diagram"/>
  <p:tag name="KSO_WM_TEMPLATE_INDEX" val="20187534"/>
  <p:tag name="KSO_WM_UNIT_ID" val="diagram20187534_3*l_h_i*1_2_2"/>
  <p:tag name="KSO_WM_UNIT_LAYERLEVEL" val="1_1_1"/>
  <p:tag name="KSO_WM_UNIT_HIGHLIGHT" val="0"/>
  <p:tag name="KSO_WM_UNIT_COMPATIBLE" val="0"/>
  <p:tag name="KSO_WM_BEAUTIFY_FLAG" val="#wm#"/>
  <p:tag name="KSO_WM_DIAGRAM_GROUP_CODE" val="l1-1"/>
  <p:tag name="KSO_WM_UNIT_TYPE" val="l_h_i"/>
  <p:tag name="KSO_WM_UNIT_INDEX" val="1_2_2"/>
  <p:tag name="KSO_WM_UNIT_DIAGRAM_ISNUMVISUAL" val="0"/>
  <p:tag name="KSO_WM_UNIT_DIAGRAM_ISREFERUNIT" val="0"/>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6"/>
  <p:tag name="KSO_WM_UNIT_TEX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0.xml><?xml version="1.0" encoding="utf-8"?>
<p:tagLst xmlns:p="http://schemas.openxmlformats.org/presentationml/2006/main">
  <p:tag name="KSO_WM_TAG_VERSION" val="1.0"/>
  <p:tag name="KSO_WM_TEMPLATE_CATEGORY" val="diagram"/>
  <p:tag name="KSO_WM_TEMPLATE_INDEX" val="20187534"/>
  <p:tag name="KSO_WM_UNIT_ID" val="diagram20187534_3*l_h_i*1_3_1"/>
  <p:tag name="KSO_WM_UNIT_LAYERLEVEL" val="1_1_1"/>
  <p:tag name="KSO_WM_BEAUTIFY_FLAG" val="#wm#"/>
  <p:tag name="KSO_WM_UNIT_HIGHLIGHT" val="0"/>
  <p:tag name="KSO_WM_UNIT_COMPATIBLE" val="0"/>
  <p:tag name="KSO_WM_DIAGRAM_GROUP_CODE" val="l1-1"/>
  <p:tag name="KSO_WM_UNIT_TYPE" val="l_h_i"/>
  <p:tag name="KSO_WM_UNIT_INDEX" val="1_3_1"/>
  <p:tag name="KSO_WM_UNIT_DIAGRAM_ISNUMVISUAL" val="0"/>
  <p:tag name="KSO_WM_UNIT_DIAGRAM_ISREFERUNIT" val="0"/>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14"/>
  <p:tag name="KSO_WM_UNIT_TEXT_FILL_TYPE" val="1"/>
  <p:tag name="KSO_WM_UNIT_USESOURCEFORMAT_APPLY" val="1"/>
</p:tagLst>
</file>

<file path=ppt/tags/tag511.xml><?xml version="1.0" encoding="utf-8"?>
<p:tagLst xmlns:p="http://schemas.openxmlformats.org/presentationml/2006/main">
  <p:tag name="KSO_WM_TAG_VERSION" val="1.0"/>
  <p:tag name="KSO_WM_TEMPLATE_CATEGORY" val="diagram"/>
  <p:tag name="KSO_WM_TEMPLATE_INDEX" val="20187534"/>
  <p:tag name="KSO_WM_UNIT_ID" val="diagram20187534_3*l_h_i*1_3_2"/>
  <p:tag name="KSO_WM_UNIT_LAYERLEVEL" val="1_1_1"/>
  <p:tag name="KSO_WM_UNIT_HIGHLIGHT" val="0"/>
  <p:tag name="KSO_WM_UNIT_COMPATIBLE" val="0"/>
  <p:tag name="KSO_WM_BEAUTIFY_FLAG" val="#wm#"/>
  <p:tag name="KSO_WM_DIAGRAM_GROUP_CODE" val="l1-1"/>
  <p:tag name="KSO_WM_UNIT_TYPE" val="l_h_i"/>
  <p:tag name="KSO_WM_UNIT_INDEX" val="1_3_2"/>
  <p:tag name="KSO_WM_UNIT_DIAGRAM_ISNUMVISUAL" val="0"/>
  <p:tag name="KSO_WM_UNIT_DIAGRAM_ISREFERUNIT" val="0"/>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7"/>
  <p:tag name="KSO_WM_UNIT_TEXT_FILL_TYPE" val="1"/>
  <p:tag name="KSO_WM_UNIT_USESOURCEFORMAT_APPLY" val="1"/>
</p:tagLst>
</file>

<file path=ppt/tags/tag512.xml><?xml version="1.0" encoding="utf-8"?>
<p:tagLst xmlns:p="http://schemas.openxmlformats.org/presentationml/2006/main">
  <p:tag name="KSO_WM_UNIT_VALUE" val="30"/>
  <p:tag name="KSO_WM_UNIT_HIGHLIGHT" val="0"/>
  <p:tag name="KSO_WM_UNIT_COMPATIBLE" val="0"/>
  <p:tag name="KSO_WM_DIAGRAM_GROUP_CODE" val="l1-1"/>
  <p:tag name="KSO_WM_UNIT_TYPE" val="l_h_f"/>
  <p:tag name="KSO_WM_UNIT_INDEX" val="1_1_1"/>
  <p:tag name="KSO_WM_UNIT_ID" val="diagram20187534_3*l_h_f*1_1_1"/>
  <p:tag name="KSO_WM_TEMPLATE_CATEGORY" val="diagram"/>
  <p:tag name="KSO_WM_TEMPLATE_INDEX" val="20187534"/>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TEXT_FILL_FORE_SCHEMECOLOR_INDEX_BRIGHTNESS" val="0"/>
  <p:tag name="KSO_WM_UNIT_TEXT_FILL_FORE_SCHEMECOLOR_INDEX" val="5"/>
  <p:tag name="KSO_WM_UNIT_TEXT_FILL_TYPE" val="1"/>
  <p:tag name="KSO_WM_UNIT_USESOURCEFORMAT_APPLY" val="1"/>
</p:tagLst>
</file>

<file path=ppt/tags/tag513.xml><?xml version="1.0" encoding="utf-8"?>
<p:tagLst xmlns:p="http://schemas.openxmlformats.org/presentationml/2006/main">
  <p:tag name="KSO_WM_UNIT_VALUE" val="30"/>
  <p:tag name="KSO_WM_UNIT_HIGHLIGHT" val="0"/>
  <p:tag name="KSO_WM_UNIT_COMPATIBLE" val="0"/>
  <p:tag name="KSO_WM_DIAGRAM_GROUP_CODE" val="l1-1"/>
  <p:tag name="KSO_WM_UNIT_TYPE" val="l_h_f"/>
  <p:tag name="KSO_WM_UNIT_INDEX" val="1_2_1"/>
  <p:tag name="KSO_WM_UNIT_ID" val="diagram20187534_3*l_h_f*1_2_1"/>
  <p:tag name="KSO_WM_TEMPLATE_CATEGORY" val="diagram"/>
  <p:tag name="KSO_WM_TEMPLATE_INDEX" val="20187534"/>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TEXT_FILL_FORE_SCHEMECOLOR_INDEX_BRIGHTNESS" val="0"/>
  <p:tag name="KSO_WM_UNIT_TEXT_FILL_FORE_SCHEMECOLOR_INDEX" val="6"/>
  <p:tag name="KSO_WM_UNIT_TEXT_FILL_TYPE" val="1"/>
  <p:tag name="KSO_WM_UNIT_USESOURCEFORMAT_APPLY" val="1"/>
</p:tagLst>
</file>

<file path=ppt/tags/tag514.xml><?xml version="1.0" encoding="utf-8"?>
<p:tagLst xmlns:p="http://schemas.openxmlformats.org/presentationml/2006/main">
  <p:tag name="KSO_WM_UNIT_VALUE" val="30"/>
  <p:tag name="KSO_WM_UNIT_HIGHLIGHT" val="0"/>
  <p:tag name="KSO_WM_UNIT_COMPATIBLE" val="0"/>
  <p:tag name="KSO_WM_DIAGRAM_GROUP_CODE" val="l1-1"/>
  <p:tag name="KSO_WM_UNIT_TYPE" val="l_h_f"/>
  <p:tag name="KSO_WM_UNIT_INDEX" val="1_3_1"/>
  <p:tag name="KSO_WM_UNIT_ID" val="diagram20187534_3*l_h_f*1_3_1"/>
  <p:tag name="KSO_WM_TEMPLATE_CATEGORY" val="diagram"/>
  <p:tag name="KSO_WM_TEMPLATE_INDEX" val="20187534"/>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TEXT_FILL_FORE_SCHEMECOLOR_INDEX_BRIGHTNESS" val="0"/>
  <p:tag name="KSO_WM_UNIT_TEXT_FILL_FORE_SCHEMECOLOR_INDEX" val="7"/>
  <p:tag name="KSO_WM_UNIT_TEXT_FILL_TYPE" val="1"/>
  <p:tag name="KSO_WM_UNIT_USESOURCEFORMAT_APPLY" val="1"/>
</p:tagLst>
</file>

<file path=ppt/tags/tag515.xml><?xml version="1.0" encoding="utf-8"?>
<p:tagLst xmlns:p="http://schemas.openxmlformats.org/presentationml/2006/main">
  <p:tag name="KSO_WM_TAG_VERSION" val="1.0"/>
  <p:tag name="KSO_WM_TEMPLATE_CATEGORY" val="diagram"/>
  <p:tag name="KSO_WM_TEMPLATE_INDEX" val="20187534"/>
  <p:tag name="KSO_WM_UNIT_ID" val="diagram20187534_3*l_h_i*1_3_1"/>
  <p:tag name="KSO_WM_UNIT_LAYERLEVEL" val="1_1_1"/>
  <p:tag name="KSO_WM_BEAUTIFY_FLAG" val="#wm#"/>
  <p:tag name="KSO_WM_UNIT_HIGHLIGHT" val="0"/>
  <p:tag name="KSO_WM_UNIT_COMPATIBLE" val="0"/>
  <p:tag name="KSO_WM_DIAGRAM_GROUP_CODE" val="l1-1"/>
  <p:tag name="KSO_WM_UNIT_TYPE" val="l_h_i"/>
  <p:tag name="KSO_WM_UNIT_INDEX" val="1_3_1"/>
  <p:tag name="KSO_WM_UNIT_DIAGRAM_ISNUMVISUAL" val="0"/>
  <p:tag name="KSO_WM_UNIT_DIAGRAM_ISREFERUNIT" val="0"/>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14"/>
  <p:tag name="KSO_WM_UNIT_TEXT_FILL_TYPE" val="1"/>
  <p:tag name="KSO_WM_UNIT_USESOURCEFORMAT_APPLY" val="1"/>
</p:tagLst>
</file>

<file path=ppt/tags/tag516.xml><?xml version="1.0" encoding="utf-8"?>
<p:tagLst xmlns:p="http://schemas.openxmlformats.org/presentationml/2006/main">
  <p:tag name="KSO_WM_TAG_VERSION" val="1.0"/>
  <p:tag name="KSO_WM_TEMPLATE_CATEGORY" val="diagram"/>
  <p:tag name="KSO_WM_TEMPLATE_INDEX" val="20187534"/>
  <p:tag name="KSO_WM_UNIT_ID" val="diagram20187534_3*l_h_i*1_3_2"/>
  <p:tag name="KSO_WM_UNIT_LAYERLEVEL" val="1_1_1"/>
  <p:tag name="KSO_WM_UNIT_HIGHLIGHT" val="0"/>
  <p:tag name="KSO_WM_UNIT_COMPATIBLE" val="0"/>
  <p:tag name="KSO_WM_BEAUTIFY_FLAG" val="#wm#"/>
  <p:tag name="KSO_WM_DIAGRAM_GROUP_CODE" val="l1-1"/>
  <p:tag name="KSO_WM_UNIT_TYPE" val="l_h_i"/>
  <p:tag name="KSO_WM_UNIT_INDEX" val="1_3_2"/>
  <p:tag name="KSO_WM_UNIT_DIAGRAM_ISNUMVISUAL" val="0"/>
  <p:tag name="KSO_WM_UNIT_DIAGRAM_ISREFERUNIT" val="0"/>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7"/>
  <p:tag name="KSO_WM_UNIT_TEXT_FILL_TYPE" val="1"/>
  <p:tag name="KSO_WM_UNIT_USESOURCEFORMAT_APPLY" val="1"/>
</p:tagLst>
</file>

<file path=ppt/tags/tag517.xml><?xml version="1.0" encoding="utf-8"?>
<p:tagLst xmlns:p="http://schemas.openxmlformats.org/presentationml/2006/main">
  <p:tag name="KSO_WM_UNIT_VALUE" val="30"/>
  <p:tag name="KSO_WM_UNIT_HIGHLIGHT" val="0"/>
  <p:tag name="KSO_WM_UNIT_COMPATIBLE" val="0"/>
  <p:tag name="KSO_WM_DIAGRAM_GROUP_CODE" val="l1-1"/>
  <p:tag name="KSO_WM_UNIT_TYPE" val="l_h_f"/>
  <p:tag name="KSO_WM_UNIT_INDEX" val="1_3_1"/>
  <p:tag name="KSO_WM_UNIT_ID" val="diagram20187534_3*l_h_f*1_3_1"/>
  <p:tag name="KSO_WM_TEMPLATE_CATEGORY" val="diagram"/>
  <p:tag name="KSO_WM_TEMPLATE_INDEX" val="20187534"/>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TEXT_FILL_FORE_SCHEMECOLOR_INDEX_BRIGHTNESS" val="0"/>
  <p:tag name="KSO_WM_UNIT_TEXT_FILL_FORE_SCHEMECOLOR_INDEX" val="7"/>
  <p:tag name="KSO_WM_UNIT_TEXT_FILL_TYPE" val="1"/>
  <p:tag name="KSO_WM_UNIT_USESOURCEFORMAT_APPLY" val="1"/>
</p:tagLst>
</file>

<file path=ppt/tags/tag518.xml><?xml version="1.0" encoding="utf-8"?>
<p:tagLst xmlns:p="http://schemas.openxmlformats.org/presentationml/2006/main">
  <p:tag name="KSO_WM_SLIDE_ID" val="custom2020386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3868"/>
  <p:tag name="KSO_WM_SLIDE_LAYOUT" val="a_b_l"/>
  <p:tag name="KSO_WM_SLIDE_LAYOUT_CNT" val="1_1_1"/>
  <p:tag name="KSO_WM_SPECIAL_SOURCE" val="bdnull"/>
</p:tagLst>
</file>

<file path=ppt/tags/tag519.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0.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521.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522.xml><?xml version="1.0" encoding="utf-8"?>
<p:tagLst xmlns:p="http://schemas.openxmlformats.org/presentationml/2006/main">
  <p:tag name="KSO_WM_BEAUTIFY_FLAG" val="#wm#"/>
  <p:tag name="KSO_WM_TEMPLATE_CATEGORY" val="custom"/>
  <p:tag name="KSO_WM_TEMPLATE_INDEX" val="20203868"/>
  <p:tag name="KSO_WM_SPECIAL_SOURCE" val="bdnull"/>
</p:tagLst>
</file>

<file path=ppt/tags/tag523.xml><?xml version="1.0" encoding="utf-8"?>
<p:tagLst xmlns:p="http://schemas.openxmlformats.org/presentationml/2006/main">
  <p:tag name="KSO_WM_SPECIAL_SOURCE" val="bdnull"/>
</p:tagLst>
</file>

<file path=ppt/tags/tag524.xml><?xml version="1.0" encoding="utf-8"?>
<p:tagLst xmlns:p="http://schemas.openxmlformats.org/presentationml/2006/main">
  <p:tag name="KSO_WM_SPECIAL_SOURCE" val="bdnull"/>
</p:tagLst>
</file>

<file path=ppt/tags/tag525.xml><?xml version="1.0" encoding="utf-8"?>
<p:tagLst xmlns:p="http://schemas.openxmlformats.org/presentationml/2006/main">
  <p:tag name="KSO_WM_SPECIAL_SOURCE" val="bdnull"/>
</p:tagLst>
</file>

<file path=ppt/tags/tag526.xml><?xml version="1.0" encoding="utf-8"?>
<p:tagLst xmlns:p="http://schemas.openxmlformats.org/presentationml/2006/main">
  <p:tag name="KSO_WM_SPECIAL_SOURCE" val="bdnull"/>
</p:tagLst>
</file>

<file path=ppt/tags/tag527.xml><?xml version="1.0" encoding="utf-8"?>
<p:tagLst xmlns:p="http://schemas.openxmlformats.org/presentationml/2006/main">
  <p:tag name="KSO_WM_SPECIAL_SOURCE" val="bdnull"/>
</p:tagLst>
</file>

<file path=ppt/tags/tag528.xml><?xml version="1.0" encoding="utf-8"?>
<p:tagLst xmlns:p="http://schemas.openxmlformats.org/presentationml/2006/main">
  <p:tag name="KSO_WM_SPECIAL_SOURCE" val="bdnull"/>
</p:tagLst>
</file>

<file path=ppt/tags/tag529.xml><?xml version="1.0" encoding="utf-8"?>
<p:tagLst xmlns:p="http://schemas.openxmlformats.org/presentationml/2006/main">
  <p:tag name="KSO_WM_SPECIAL_SOURCE" val="bdnull"/>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532.xml><?xml version="1.0" encoding="utf-8"?>
<p:tagLst xmlns:p="http://schemas.openxmlformats.org/presentationml/2006/main">
  <p:tag name="HASNOTE" val="true"/>
  <p:tag name="NOTESHAPEID" val="4"/>
  <p:tag name="KSO_WM_UNIT_TEXTBOXSTYLE_SHAPETYPE" val="0"/>
  <p:tag name="KSO_WM_UNIT_TEXTBOXSTYLE_TEMPLATETYPE" val="4"/>
  <p:tag name="KSO_WM_UNIT_ISCONTENTSTITLE" val="0"/>
  <p:tag name="KSO_WM_UNIT_PRESET_TEXT" val="单击此处输入其他标题"/>
  <p:tag name="KSO_WM_UNIT_NOCLEAR" val="1"/>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mixed20201879_33*a*1"/>
  <p:tag name="KSO_WM_TEMPLATE_CATEGORY" val="mixed"/>
  <p:tag name="KSO_WM_TEMPLATE_INDEX" val="20201879"/>
  <p:tag name="KSO_WM_UNIT_LAYERLEVEL" val="1"/>
  <p:tag name="KSO_WM_TAG_VERSION" val="1.0"/>
  <p:tag name="KSO_WM_BEAUTIFY_FLAG" val="#wm#"/>
  <p:tag name="KSO_WM_UNIT_TEXTBOXSTYLE_GUID" val="{8eadd662-6d7b-4c72-8fdd-ddb07518f085}"/>
  <p:tag name="KSO_WM_UNIT_TEXTBOXSTYLE_TEMPLATEID" val="3134853"/>
  <p:tag name="KSO_WM_UNIT_TEXTBOXSTYLE_TYPE" val="4"/>
</p:tagLst>
</file>

<file path=ppt/tags/tag533.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 name="KSO_WM_SPECIAL_SOURCE" val="bdnull"/>
</p:tagLst>
</file>

<file path=ppt/tags/tag534.xml><?xml version="1.0" encoding="utf-8"?>
<p:tagLst xmlns:p="http://schemas.openxmlformats.org/presentationml/2006/main">
  <p:tag name="KSO_WM_SPECIAL_SOURCE" val="bdnull"/>
</p:tagLst>
</file>

<file path=ppt/tags/tag535.xml><?xml version="1.0" encoding="utf-8"?>
<p:tagLst xmlns:p="http://schemas.openxmlformats.org/presentationml/2006/main">
  <p:tag name="KSO_WM_SPECIAL_SOURCE" val="bdnull"/>
</p:tagLst>
</file>

<file path=ppt/tags/tag536.xml><?xml version="1.0" encoding="utf-8"?>
<p:tagLst xmlns:p="http://schemas.openxmlformats.org/presentationml/2006/main">
  <p:tag name="KSO_WM_SPECIAL_SOURCE" val="bdnull"/>
</p:tagLst>
</file>

<file path=ppt/tags/tag537.xml><?xml version="1.0" encoding="utf-8"?>
<p:tagLst xmlns:p="http://schemas.openxmlformats.org/presentationml/2006/main">
  <p:tag name="KSO_WM_UNIT_TABLE_BEAUTIFY" val="smartTable{6fbe7312-ed5a-4f8d-907c-3cd5a2bd15cb}"/>
</p:tagLst>
</file>

<file path=ppt/tags/tag538.xml><?xml version="1.0" encoding="utf-8"?>
<p:tagLst xmlns:p="http://schemas.openxmlformats.org/presentationml/2006/main">
  <p:tag name="KSO_WM_UNIT_TABLE_BEAUTIFY" val="smartTable{3b3ba617-b614-4702-9bdc-bf0f3c2bd065}"/>
</p:tagLst>
</file>

<file path=ppt/tags/tag539.xml><?xml version="1.0" encoding="utf-8"?>
<p:tagLst xmlns:p="http://schemas.openxmlformats.org/presentationml/2006/main">
  <p:tag name="KSO_WM_SPECIAL_SOURCE" val="bdnull"/>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UNIT_TABLE_BEAUTIFY" val="smartTable{2544208b-39ce-4620-ae46-bdab127b2b91}"/>
  <p:tag name="TABLE_ENDDRAG_ORIGIN_RECT" val="571*579"/>
  <p:tag name="TABLE_ENDDRAG_RECT" val="30*127*571*579"/>
</p:tagLst>
</file>

<file path=ppt/tags/tag541.xml><?xml version="1.0" encoding="utf-8"?>
<p:tagLst xmlns:p="http://schemas.openxmlformats.org/presentationml/2006/main">
  <p:tag name="KSO_WM_SPECIAL_SOURCE" val="bdnull"/>
</p:tagLst>
</file>

<file path=ppt/tags/tag542.xml><?xml version="1.0" encoding="utf-8"?>
<p:tagLst xmlns:p="http://schemas.openxmlformats.org/presentationml/2006/main">
  <p:tag name="KSO_WM_UNIT_TABLE_BEAUTIFY" val="smartTable{791316a5-ca5a-429c-85f7-91b41e2c0223}"/>
</p:tagLst>
</file>

<file path=ppt/tags/tag543.xml><?xml version="1.0" encoding="utf-8"?>
<p:tagLst xmlns:p="http://schemas.openxmlformats.org/presentationml/2006/main">
  <p:tag name="KSO_WM_SPECIAL_SOURCE" val="bdnull"/>
</p:tagLst>
</file>

<file path=ppt/tags/tag544.xml><?xml version="1.0" encoding="utf-8"?>
<p:tagLst xmlns:p="http://schemas.openxmlformats.org/presentationml/2006/main">
  <p:tag name="KSO_WM_SPECIAL_SOURCE" val="bdnull"/>
</p:tagLst>
</file>

<file path=ppt/tags/tag545.xml><?xml version="1.0" encoding="utf-8"?>
<p:tagLst xmlns:p="http://schemas.openxmlformats.org/presentationml/2006/main">
  <p:tag name="KSO_WM_SPECIAL_SOURCE" val="bdnull"/>
</p:tagLst>
</file>

<file path=ppt/tags/tag546.xml><?xml version="1.0" encoding="utf-8"?>
<p:tagLst xmlns:p="http://schemas.openxmlformats.org/presentationml/2006/main">
  <p:tag name="KSO_WM_SPECIAL_SOURCE" val="bdnull"/>
</p:tagLst>
</file>

<file path=ppt/tags/tag54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868_20*a*1"/>
  <p:tag name="KSO_WM_TEMPLATE_CATEGORY" val="custom"/>
  <p:tag name="KSO_WM_TEMPLATE_INDEX" val="20203868"/>
  <p:tag name="KSO_WM_UNIT_LAYERLEVEL" val="1"/>
  <p:tag name="KSO_WM_TAG_VERSION" val="1.0"/>
  <p:tag name="KSO_WM_BEAUTIFY_FLAG" val="#wm#"/>
  <p:tag name="KSO_WM_UNIT_PRESET_TEXT" val="感谢聆听"/>
</p:tagLst>
</file>

<file path=ppt/tags/tag548.xml><?xml version="1.0" encoding="utf-8"?>
<p:tagLst xmlns:p="http://schemas.openxmlformats.org/presentationml/2006/main">
  <p:tag name="KSO_WM_UNIT_TEXTBOXSTYLE_SHAPETYPE" val="0"/>
  <p:tag name="KSO_WM_UNIT_HIGHLIGHT" val="0"/>
  <p:tag name="KSO_WM_UNIT_COMPATIBLE" val="0"/>
  <p:tag name="KSO_WM_UNIT_DIAGRAM_ISNUMVISUAL" val="0"/>
  <p:tag name="KSO_WM_UNIT_DIAGRAM_ISREFERUNIT" val="0"/>
  <p:tag name="KSO_WM_UNIT_ID" val="mixed20202316_1*f*1"/>
  <p:tag name="KSO_WM_TEMPLATE_CATEGORY" val="mixed"/>
  <p:tag name="KSO_WM_TEMPLATE_INDEX" val="20202316"/>
  <p:tag name="KSO_WM_UNIT_LAYERLEVEL" val="1"/>
  <p:tag name="KSO_WM_TAG_VERSION" val="1.0"/>
  <p:tag name="KSO_WM_BEAUTIFY_FLAG" val="#wm#"/>
  <p:tag name="KSO_WM_UNIT_TEXTBOXSTYLE_TEMPLATETYPE" val="8"/>
  <p:tag name="KSO_WM_UNIT_PRESET_TEXT" val="我们能实现，图文排版，让我们能实现，图文排版，让图图片&#10;您的正文已经经简明扼要，字字珠玑。&#10;您的正文已经经简明扼要，字字珠玑。&#10;您的正文已经经简明扼要，字字珠玑。&#10;您的正文已经经简明扼要，字字珠玑。&#10;我们能实现，图文排版，让我们能实现，图文排版，让图图片"/>
  <p:tag name="KSO_WM_UNIT_NOCLEAR" val="1"/>
  <p:tag name="KSO_WM_UNIT_VALUE" val="252"/>
  <p:tag name="KSO_WM_UNIT_TYPE" val="f"/>
  <p:tag name="KSO_WM_UNIT_INDEX" val="1"/>
  <p:tag name="KSO_WM_UNIT_TEXTBOXSTYLE_GUID" val="{6635012c-7f2e-4f6d-888b-323611f22a4e}"/>
  <p:tag name="KSO_WM_UNIT_TEXTBOXSTYLE_TEMPLATEID" val="3139430"/>
  <p:tag name="KSO_WM_UNIT_TEXTBOXSTYLE_TYPE" val="8"/>
</p:tagLst>
</file>

<file path=ppt/tags/tag549.xml><?xml version="1.0" encoding="utf-8"?>
<p:tagLst xmlns:p="http://schemas.openxmlformats.org/presentationml/2006/main">
  <p:tag name="KSO_WM_UNIT_TEXTBOXSTYLE_SHAPETYPE" val="1"/>
  <p:tag name="KSO_WM_UNIT_TEXTBOXSTYLE_DECORATEINDEX" val="1"/>
  <p:tag name="KSO_WM_UNIT_TEXTBOXSTYLE_GUID" val="{6635012c-7f2e-4f6d-888b-323611f22a4e}"/>
  <p:tag name="KSO_WM_UNIT_TEXTBOXSTYLE_TEMPLATEID" val="310319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UNIT_TEXTBOXSTYLE_SHAPETYPE" val="1"/>
  <p:tag name="KSO_WM_UNIT_TEXTBOXSTYLE_DECORATEINDEX" val="2"/>
  <p:tag name="KSO_WM_UNIT_TEXTBOXSTYLE_GUID" val="{6635012c-7f2e-4f6d-888b-323611f22a4e}"/>
  <p:tag name="KSO_WM_UNIT_TEXTBOXSTYLE_TEMPLATEID" val="3103186"/>
</p:tagLst>
</file>

<file path=ppt/tags/tag551.xml><?xml version="1.0" encoding="utf-8"?>
<p:tagLst xmlns:p="http://schemas.openxmlformats.org/presentationml/2006/main">
  <p:tag name="KSO_WM_SLIDE_ID" val="custom20203868_20"/>
  <p:tag name="KSO_WM_TEMPLATE_SUBCATEGORY" val="0"/>
  <p:tag name="KSO_WM_TEMPLATE_MASTER_TYPE" val="1"/>
  <p:tag name="KSO_WM_TEMPLATE_COLOR_TYPE" val="1"/>
  <p:tag name="KSO_WM_SLIDE_TYPE" val="endPage"/>
  <p:tag name="KSO_WM_SLIDE_SUBTYPE" val="pureTxt"/>
  <p:tag name="KSO_WM_SLIDE_ITEM_CNT" val="0"/>
  <p:tag name="KSO_WM_SLIDE_INDEX" val="20"/>
  <p:tag name="KSO_WM_TAG_VERSION" val="1.0"/>
  <p:tag name="KSO_WM_BEAUTIFY_FLAG" val="#wm#"/>
  <p:tag name="KSO_WM_TEMPLATE_CATEGORY" val="custom"/>
  <p:tag name="KSO_WM_TEMPLATE_INDEX" val="20203868"/>
  <p:tag name="KSO_WM_SLIDE_LAYOUT" val="a_b_j_k"/>
  <p:tag name="KSO_WM_SLIDE_LAYOUT_CNT" val="1_1_1_1"/>
  <p:tag name="KSO_WM_SPECIAL_SOURCE" val="bdnul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xx3065199_2*i*5"/>
  <p:tag name="KSO_WM_TEMPLATE_CATEGORY" val="xx"/>
  <p:tag name="KSO_WM_TEMPLATE_INDEX" val="306519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94">
      <a:dk1>
        <a:sysClr val="windowText" lastClr="000000"/>
      </a:dk1>
      <a:lt1>
        <a:sysClr val="window" lastClr="FFFFFF"/>
      </a:lt1>
      <a:dk2>
        <a:srgbClr val="E5EEFB"/>
      </a:dk2>
      <a:lt2>
        <a:srgbClr val="FFFFFF"/>
      </a:lt2>
      <a:accent1>
        <a:srgbClr val="77A7E8"/>
      </a:accent1>
      <a:accent2>
        <a:srgbClr val="8E9FD1"/>
      </a:accent2>
      <a:accent3>
        <a:srgbClr val="A497BB"/>
      </a:accent3>
      <a:accent4>
        <a:srgbClr val="BB90A4"/>
      </a:accent4>
      <a:accent5>
        <a:srgbClr val="D1888E"/>
      </a:accent5>
      <a:accent6>
        <a:srgbClr val="E8807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94">
      <a:dk1>
        <a:sysClr val="windowText" lastClr="000000"/>
      </a:dk1>
      <a:lt1>
        <a:sysClr val="window" lastClr="FFFFFF"/>
      </a:lt1>
      <a:dk2>
        <a:srgbClr val="E5EEFB"/>
      </a:dk2>
      <a:lt2>
        <a:srgbClr val="FFFFFF"/>
      </a:lt2>
      <a:accent1>
        <a:srgbClr val="77A7E8"/>
      </a:accent1>
      <a:accent2>
        <a:srgbClr val="8E9FD1"/>
      </a:accent2>
      <a:accent3>
        <a:srgbClr val="A497BB"/>
      </a:accent3>
      <a:accent4>
        <a:srgbClr val="BB90A4"/>
      </a:accent4>
      <a:accent5>
        <a:srgbClr val="D1888E"/>
      </a:accent5>
      <a:accent6>
        <a:srgbClr val="E8807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67819</Words>
  <Application>WPS 演示</Application>
  <PresentationFormat>宽屏</PresentationFormat>
  <Paragraphs>1284</Paragraphs>
  <Slides>69</Slides>
  <Notes>9</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69</vt:i4>
      </vt:variant>
    </vt:vector>
  </HeadingPairs>
  <TitlesOfParts>
    <vt:vector size="86" baseType="lpstr">
      <vt:lpstr>Arial</vt:lpstr>
      <vt:lpstr>宋体</vt:lpstr>
      <vt:lpstr>Wingdings</vt:lpstr>
      <vt:lpstr>微软雅黑</vt:lpstr>
      <vt:lpstr>汉仪落花诗W</vt:lpstr>
      <vt:lpstr>汉仪旗黑-85S</vt:lpstr>
      <vt:lpstr>黑体</vt:lpstr>
      <vt:lpstr>Segoe UI</vt:lpstr>
      <vt:lpstr>三极朴宋简体</vt:lpstr>
      <vt:lpstr>Times New Roman</vt:lpstr>
      <vt:lpstr>Calibri</vt:lpstr>
      <vt:lpstr>Arial Unicode MS</vt:lpstr>
      <vt:lpstr>楷体</vt:lpstr>
      <vt:lpstr>仿宋</vt:lpstr>
      <vt:lpstr>Wingdings</vt:lpstr>
      <vt:lpstr>1_Office 主题​​</vt:lpstr>
      <vt:lpstr>2_Office 主题​​</vt:lpstr>
      <vt:lpstr>PowerPoint 演示文稿</vt:lpstr>
      <vt:lpstr>PowerPoint 演示文稿</vt:lpstr>
      <vt:lpstr>PowerPoint 演示文稿</vt:lpstr>
      <vt:lpstr>PowerPoint 演示文稿</vt:lpstr>
      <vt:lpstr>PowerPoint 演示文稿</vt:lpstr>
      <vt:lpstr>I. Achievements of the 13th Five-Year Plan</vt:lpstr>
      <vt:lpstr>I. Achievements of the 13th Five-Year Plan</vt:lpstr>
      <vt:lpstr>I. Achievements of the 13th Five-Year Plan</vt:lpstr>
      <vt:lpstr>I. Achievements of the 13th Five-Year Plan</vt:lpstr>
      <vt:lpstr>II. Major Contributions</vt:lpstr>
      <vt:lpstr>II. Major Contributions</vt:lpstr>
      <vt:lpstr>II. Major Contributions</vt:lpstr>
      <vt:lpstr>II. Major Contributions</vt:lpstr>
      <vt:lpstr>II. Major Contributions</vt:lpstr>
      <vt:lpstr>CR Express</vt:lpstr>
      <vt:lpstr>II. Major Contributions</vt:lpstr>
      <vt:lpstr>III. Existing problems</vt:lpstr>
      <vt:lpstr>III. Existing problems</vt:lpstr>
      <vt:lpstr>III. Existing problems</vt:lpstr>
      <vt:lpstr>III. Existing problems</vt:lpstr>
      <vt:lpstr>PowerPoint 演示文稿</vt:lpstr>
      <vt:lpstr>PowerPoint 演示文稿</vt:lpstr>
      <vt:lpstr>I. Brief Introduction to Manual on Statistics of International Trade in Services</vt:lpstr>
      <vt:lpstr>II. Statistical Standard of International Trade in Services</vt:lpstr>
      <vt:lpstr>II. Statistics on Trade in Services and Experience Reference</vt:lpstr>
      <vt:lpstr>II. Statistical Standard of International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PowerPoint 演示文稿</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III. International Experience of Statistics on Trade in Services</vt:lpstr>
      <vt:lpstr>PowerPoint 演示文稿</vt:lpstr>
      <vt:lpstr>PowerPoint 演示文稿</vt:lpstr>
      <vt:lpstr>PowerPoint 演示文稿</vt:lpstr>
      <vt:lpstr>PowerPoint 演示文稿</vt:lpstr>
      <vt:lpstr>PowerPoint 演示文稿</vt:lpstr>
      <vt:lpstr>PowerPoint 演示文稿</vt:lpstr>
      <vt:lpstr>III. Exploration of Statistics on Trade in Services from Relevant Departments and Local Governments </vt:lpstr>
      <vt:lpstr>Local government's exploration of statistics on trade in services</vt:lpstr>
      <vt:lpstr>Case of Weihai statistical exploration</vt:lpstr>
      <vt:lpstr>Exploration in other places</vt:lpstr>
      <vt:lpstr>IV. Achievements of existing statistics</vt:lpstr>
      <vt:lpstr>PowerPoint 演示文稿</vt:lpstr>
      <vt:lpstr>PowerPoint 演示文稿</vt:lpstr>
      <vt:lpstr>PowerPoint 演示文稿</vt:lpstr>
      <vt:lpstr>Research on Comprehensive Evaluation of the Development Level of Trade in Services</vt:lpstr>
      <vt:lpstr>Research on Comprehensive Evaluation of the Development Level of Trade in Services</vt:lpstr>
      <vt:lpstr>Published report</vt:lpstr>
      <vt:lpstr>2021 Development Index of Trade in Services in the World</vt:lpstr>
      <vt:lpstr>2020 Index Report Calculation Results (Top 20)</vt:lpstr>
      <vt:lpstr>The development index of trade in services at the provincial level in China </vt:lpstr>
      <vt:lpstr>Main conclusions of the 2020 index report</vt:lpstr>
      <vt:lpstr>Main conclusions of the 2020 index report</vt:lpstr>
      <vt:lpstr>Main conclusions of the 2020 index report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lijun</dc:creator>
  <cp:lastModifiedBy>张力允(拟稿)</cp:lastModifiedBy>
  <cp:revision>402</cp:revision>
  <dcterms:created xsi:type="dcterms:W3CDTF">2019-06-19T02:08:00Z</dcterms:created>
  <dcterms:modified xsi:type="dcterms:W3CDTF">2021-11-22T02:18:47Z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04CA5CC195EB420DBBF3AB7C7198300F</vt:lpwstr>
  </property>
</Properties>
</file>